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57"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2E01A8D-5159-4E9F-8B84-0B9803EA0FAD}" type="datetimeFigureOut">
              <a:rPr lang="en-US" smtClean="0"/>
              <a:t>2/17/2023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CE23C84-91ED-4F3A-A205-590EF2CD5D57}" type="slidenum">
              <a:rPr lang="en-US" smtClean="0"/>
              <a:t>‹#›</a:t>
            </a:fld>
            <a:endParaRPr lang="en-US"/>
          </a:p>
        </p:txBody>
      </p:sp>
    </p:spTree>
    <p:extLst>
      <p:ext uri="{BB962C8B-B14F-4D97-AF65-F5344CB8AC3E}">
        <p14:creationId xmlns:p14="http://schemas.microsoft.com/office/powerpoint/2010/main" val="159078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E01A8D-5159-4E9F-8B84-0B9803EA0FAD}"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E23C84-91ED-4F3A-A205-590EF2CD5D57}" type="slidenum">
              <a:rPr lang="en-US" smtClean="0"/>
              <a:t>‹#›</a:t>
            </a:fld>
            <a:endParaRPr lang="en-US"/>
          </a:p>
        </p:txBody>
      </p:sp>
    </p:spTree>
    <p:extLst>
      <p:ext uri="{BB962C8B-B14F-4D97-AF65-F5344CB8AC3E}">
        <p14:creationId xmlns:p14="http://schemas.microsoft.com/office/powerpoint/2010/main" val="580656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2E01A8D-5159-4E9F-8B84-0B9803EA0FAD}"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E23C84-91ED-4F3A-A205-590EF2CD5D57}" type="slidenum">
              <a:rPr lang="en-US" smtClean="0"/>
              <a:t>‹#›</a:t>
            </a:fld>
            <a:endParaRPr lang="en-US"/>
          </a:p>
        </p:txBody>
      </p:sp>
    </p:spTree>
    <p:extLst>
      <p:ext uri="{BB962C8B-B14F-4D97-AF65-F5344CB8AC3E}">
        <p14:creationId xmlns:p14="http://schemas.microsoft.com/office/powerpoint/2010/main" val="2164990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2E01A8D-5159-4E9F-8B84-0B9803EA0FAD}"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E23C84-91ED-4F3A-A205-590EF2CD5D57}" type="slidenum">
              <a:rPr lang="en-US" smtClean="0"/>
              <a:t>‹#›</a:t>
            </a:fld>
            <a:endParaRPr lang="en-US"/>
          </a:p>
        </p:txBody>
      </p:sp>
    </p:spTree>
    <p:extLst>
      <p:ext uri="{BB962C8B-B14F-4D97-AF65-F5344CB8AC3E}">
        <p14:creationId xmlns:p14="http://schemas.microsoft.com/office/powerpoint/2010/main" val="1314344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E01A8D-5159-4E9F-8B84-0B9803EA0FAD}"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E23C84-91ED-4F3A-A205-590EF2CD5D57}" type="slidenum">
              <a:rPr lang="en-US" smtClean="0"/>
              <a:t>‹#›</a:t>
            </a:fld>
            <a:endParaRPr lang="en-US"/>
          </a:p>
        </p:txBody>
      </p:sp>
    </p:spTree>
    <p:extLst>
      <p:ext uri="{BB962C8B-B14F-4D97-AF65-F5344CB8AC3E}">
        <p14:creationId xmlns:p14="http://schemas.microsoft.com/office/powerpoint/2010/main" val="1407566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2E01A8D-5159-4E9F-8B84-0B9803EA0FAD}" type="datetimeFigureOut">
              <a:rPr lang="en-US" smtClean="0"/>
              <a:t>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E23C84-91ED-4F3A-A205-590EF2CD5D57}" type="slidenum">
              <a:rPr lang="en-US" smtClean="0"/>
              <a:t>‹#›</a:t>
            </a:fld>
            <a:endParaRPr lang="en-US"/>
          </a:p>
        </p:txBody>
      </p:sp>
    </p:spTree>
    <p:extLst>
      <p:ext uri="{BB962C8B-B14F-4D97-AF65-F5344CB8AC3E}">
        <p14:creationId xmlns:p14="http://schemas.microsoft.com/office/powerpoint/2010/main" val="1519638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2E01A8D-5159-4E9F-8B84-0B9803EA0FAD}" type="datetimeFigureOut">
              <a:rPr lang="en-US" smtClean="0"/>
              <a:t>2/17/2023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CE23C84-91ED-4F3A-A205-590EF2CD5D57}" type="slidenum">
              <a:rPr lang="en-US" smtClean="0"/>
              <a:t>‹#›</a:t>
            </a:fld>
            <a:endParaRPr lang="en-US"/>
          </a:p>
        </p:txBody>
      </p:sp>
    </p:spTree>
    <p:extLst>
      <p:ext uri="{BB962C8B-B14F-4D97-AF65-F5344CB8AC3E}">
        <p14:creationId xmlns:p14="http://schemas.microsoft.com/office/powerpoint/2010/main" val="155236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2E01A8D-5159-4E9F-8B84-0B9803EA0FAD}"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23C84-91ED-4F3A-A205-590EF2CD5D57}" type="slidenum">
              <a:rPr lang="en-US" smtClean="0"/>
              <a:t>‹#›</a:t>
            </a:fld>
            <a:endParaRPr lang="en-US"/>
          </a:p>
        </p:txBody>
      </p:sp>
    </p:spTree>
    <p:extLst>
      <p:ext uri="{BB962C8B-B14F-4D97-AF65-F5344CB8AC3E}">
        <p14:creationId xmlns:p14="http://schemas.microsoft.com/office/powerpoint/2010/main" val="1745454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2E01A8D-5159-4E9F-8B84-0B9803EA0FAD}"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E23C84-91ED-4F3A-A205-590EF2CD5D57}" type="slidenum">
              <a:rPr lang="en-US" smtClean="0"/>
              <a:t>‹#›</a:t>
            </a:fld>
            <a:endParaRPr lang="en-US"/>
          </a:p>
        </p:txBody>
      </p:sp>
    </p:spTree>
    <p:extLst>
      <p:ext uri="{BB962C8B-B14F-4D97-AF65-F5344CB8AC3E}">
        <p14:creationId xmlns:p14="http://schemas.microsoft.com/office/powerpoint/2010/main" val="2988905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E01A8D-5159-4E9F-8B84-0B9803EA0FAD}"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23C84-91ED-4F3A-A205-590EF2CD5D57}" type="slidenum">
              <a:rPr lang="en-US" smtClean="0"/>
              <a:t>‹#›</a:t>
            </a:fld>
            <a:endParaRPr lang="en-US"/>
          </a:p>
        </p:txBody>
      </p:sp>
    </p:spTree>
    <p:extLst>
      <p:ext uri="{BB962C8B-B14F-4D97-AF65-F5344CB8AC3E}">
        <p14:creationId xmlns:p14="http://schemas.microsoft.com/office/powerpoint/2010/main" val="2004497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E01A8D-5159-4E9F-8B84-0B9803EA0FAD}"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E23C84-91ED-4F3A-A205-590EF2CD5D57}" type="slidenum">
              <a:rPr lang="en-US" smtClean="0"/>
              <a:t>‹#›</a:t>
            </a:fld>
            <a:endParaRPr lang="en-US"/>
          </a:p>
        </p:txBody>
      </p:sp>
    </p:spTree>
    <p:extLst>
      <p:ext uri="{BB962C8B-B14F-4D97-AF65-F5344CB8AC3E}">
        <p14:creationId xmlns:p14="http://schemas.microsoft.com/office/powerpoint/2010/main" val="46791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E01A8D-5159-4E9F-8B84-0B9803EA0FAD}"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23C84-91ED-4F3A-A205-590EF2CD5D57}" type="slidenum">
              <a:rPr lang="en-US" smtClean="0"/>
              <a:t>‹#›</a:t>
            </a:fld>
            <a:endParaRPr lang="en-US"/>
          </a:p>
        </p:txBody>
      </p:sp>
    </p:spTree>
    <p:extLst>
      <p:ext uri="{BB962C8B-B14F-4D97-AF65-F5344CB8AC3E}">
        <p14:creationId xmlns:p14="http://schemas.microsoft.com/office/powerpoint/2010/main" val="178814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E01A8D-5159-4E9F-8B84-0B9803EA0FAD}" type="datetimeFigureOut">
              <a:rPr lang="en-US" smtClean="0"/>
              <a:t>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E23C84-91ED-4F3A-A205-590EF2CD5D57}" type="slidenum">
              <a:rPr lang="en-US" smtClean="0"/>
              <a:t>‹#›</a:t>
            </a:fld>
            <a:endParaRPr lang="en-US"/>
          </a:p>
        </p:txBody>
      </p:sp>
    </p:spTree>
    <p:extLst>
      <p:ext uri="{BB962C8B-B14F-4D97-AF65-F5344CB8AC3E}">
        <p14:creationId xmlns:p14="http://schemas.microsoft.com/office/powerpoint/2010/main" val="2099730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E01A8D-5159-4E9F-8B84-0B9803EA0FAD}" type="datetimeFigureOut">
              <a:rPr lang="en-US" smtClean="0"/>
              <a:t>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E23C84-91ED-4F3A-A205-590EF2CD5D57}" type="slidenum">
              <a:rPr lang="en-US" smtClean="0"/>
              <a:t>‹#›</a:t>
            </a:fld>
            <a:endParaRPr lang="en-US"/>
          </a:p>
        </p:txBody>
      </p:sp>
    </p:spTree>
    <p:extLst>
      <p:ext uri="{BB962C8B-B14F-4D97-AF65-F5344CB8AC3E}">
        <p14:creationId xmlns:p14="http://schemas.microsoft.com/office/powerpoint/2010/main" val="1786133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E01A8D-5159-4E9F-8B84-0B9803EA0FAD}" type="datetimeFigureOut">
              <a:rPr lang="en-US" smtClean="0"/>
              <a:t>2/17/2023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CE23C84-91ED-4F3A-A205-590EF2CD5D57}" type="slidenum">
              <a:rPr lang="en-US" smtClean="0"/>
              <a:t>‹#›</a:t>
            </a:fld>
            <a:endParaRPr lang="en-US"/>
          </a:p>
        </p:txBody>
      </p:sp>
    </p:spTree>
    <p:extLst>
      <p:ext uri="{BB962C8B-B14F-4D97-AF65-F5344CB8AC3E}">
        <p14:creationId xmlns:p14="http://schemas.microsoft.com/office/powerpoint/2010/main" val="791246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E01A8D-5159-4E9F-8B84-0B9803EA0FAD}"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E23C84-91ED-4F3A-A205-590EF2CD5D57}" type="slidenum">
              <a:rPr lang="en-US" smtClean="0"/>
              <a:t>‹#›</a:t>
            </a:fld>
            <a:endParaRPr lang="en-US"/>
          </a:p>
        </p:txBody>
      </p:sp>
    </p:spTree>
    <p:extLst>
      <p:ext uri="{BB962C8B-B14F-4D97-AF65-F5344CB8AC3E}">
        <p14:creationId xmlns:p14="http://schemas.microsoft.com/office/powerpoint/2010/main" val="2085024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E01A8D-5159-4E9F-8B84-0B9803EA0FAD}"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E23C84-91ED-4F3A-A205-590EF2CD5D57}" type="slidenum">
              <a:rPr lang="en-US" smtClean="0"/>
              <a:t>‹#›</a:t>
            </a:fld>
            <a:endParaRPr lang="en-US"/>
          </a:p>
        </p:txBody>
      </p:sp>
    </p:spTree>
    <p:extLst>
      <p:ext uri="{BB962C8B-B14F-4D97-AF65-F5344CB8AC3E}">
        <p14:creationId xmlns:p14="http://schemas.microsoft.com/office/powerpoint/2010/main" val="1705800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2E01A8D-5159-4E9F-8B84-0B9803EA0FAD}" type="datetimeFigureOut">
              <a:rPr lang="en-US" smtClean="0"/>
              <a:t>2/17/2023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CE23C84-91ED-4F3A-A205-590EF2CD5D57}" type="slidenum">
              <a:rPr lang="en-US" smtClean="0"/>
              <a:t>‹#›</a:t>
            </a:fld>
            <a:endParaRPr lang="en-US"/>
          </a:p>
        </p:txBody>
      </p:sp>
    </p:spTree>
    <p:extLst>
      <p:ext uri="{BB962C8B-B14F-4D97-AF65-F5344CB8AC3E}">
        <p14:creationId xmlns:p14="http://schemas.microsoft.com/office/powerpoint/2010/main" val="3524543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66F9-0B9C-8C68-020F-A00B700F68D7}"/>
              </a:ext>
            </a:extLst>
          </p:cNvPr>
          <p:cNvSpPr>
            <a:spLocks noGrp="1"/>
          </p:cNvSpPr>
          <p:nvPr>
            <p:ph type="ctrTitle"/>
          </p:nvPr>
        </p:nvSpPr>
        <p:spPr>
          <a:xfrm>
            <a:off x="1525658" y="1219200"/>
            <a:ext cx="8825658" cy="1144495"/>
          </a:xfrm>
        </p:spPr>
        <p:txBody>
          <a:bodyPr/>
          <a:lstStyle/>
          <a:p>
            <a:r>
              <a:rPr lang="en-US" dirty="0"/>
              <a:t>GLASS CLASSIFICATION</a:t>
            </a:r>
          </a:p>
        </p:txBody>
      </p:sp>
      <p:sp>
        <p:nvSpPr>
          <p:cNvPr id="3" name="Subtitle 2">
            <a:extLst>
              <a:ext uri="{FF2B5EF4-FFF2-40B4-BE49-F238E27FC236}">
                <a16:creationId xmlns:a16="http://schemas.microsoft.com/office/drawing/2014/main" id="{F42C07D6-2981-24FD-1435-84E7AFDC241B}"/>
              </a:ext>
            </a:extLst>
          </p:cNvPr>
          <p:cNvSpPr>
            <a:spLocks noGrp="1"/>
          </p:cNvSpPr>
          <p:nvPr>
            <p:ph type="subTitle" idx="1"/>
          </p:nvPr>
        </p:nvSpPr>
        <p:spPr/>
        <p:txBody>
          <a:bodyPr/>
          <a:lstStyle/>
          <a:p>
            <a:pPr algn="r"/>
            <a:r>
              <a:rPr lang="en-US" dirty="0"/>
              <a:t>Name-Sahil Bhosale</a:t>
            </a:r>
          </a:p>
          <a:p>
            <a:pPr algn="r"/>
            <a:r>
              <a:rPr lang="en-US" dirty="0"/>
              <a:t>PRN NO-22070243010</a:t>
            </a:r>
          </a:p>
        </p:txBody>
      </p:sp>
    </p:spTree>
    <p:extLst>
      <p:ext uri="{BB962C8B-B14F-4D97-AF65-F5344CB8AC3E}">
        <p14:creationId xmlns:p14="http://schemas.microsoft.com/office/powerpoint/2010/main" val="1072382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0BF4416-7C01-B062-2738-91898BEE34CE}"/>
              </a:ext>
            </a:extLst>
          </p:cNvPr>
          <p:cNvSpPr>
            <a:spLocks noGrp="1"/>
          </p:cNvSpPr>
          <p:nvPr>
            <p:ph type="body" sz="half" idx="2"/>
          </p:nvPr>
        </p:nvSpPr>
        <p:spPr/>
        <p:txBody>
          <a:bodyPr>
            <a:normAutofit/>
          </a:bodyPr>
          <a:lstStyle/>
          <a:p>
            <a:r>
              <a:rPr lang="en-US" sz="2000" dirty="0">
                <a:solidFill>
                  <a:srgbClr val="FF0000"/>
                </a:solidFill>
                <a:latin typeface="Calibri" panose="020F0502020204030204" pitchFamily="34" charset="0"/>
                <a:cs typeface="Calibri" panose="020F0502020204030204" pitchFamily="34" charset="0"/>
              </a:rPr>
              <a:t>COMPARISON OF MODEL</a:t>
            </a:r>
          </a:p>
        </p:txBody>
      </p:sp>
      <p:pic>
        <p:nvPicPr>
          <p:cNvPr id="12" name="Content Placeholder 11">
            <a:extLst>
              <a:ext uri="{FF2B5EF4-FFF2-40B4-BE49-F238E27FC236}">
                <a16:creationId xmlns:a16="http://schemas.microsoft.com/office/drawing/2014/main" id="{860CFAAB-8930-5ED6-D9BF-B3C950ABA3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7915" y="1717589"/>
            <a:ext cx="5731948" cy="3422822"/>
          </a:xfrm>
          <a:ln>
            <a:solidFill>
              <a:schemeClr val="tx1"/>
            </a:solidFill>
          </a:ln>
        </p:spPr>
      </p:pic>
    </p:spTree>
    <p:extLst>
      <p:ext uri="{BB962C8B-B14F-4D97-AF65-F5344CB8AC3E}">
        <p14:creationId xmlns:p14="http://schemas.microsoft.com/office/powerpoint/2010/main" val="428234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1FD5FF-8860-5DA2-5EB2-805908111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205" y="723522"/>
            <a:ext cx="7087589" cy="5410955"/>
          </a:xfrm>
          <a:prstGeom prst="rect">
            <a:avLst/>
          </a:prstGeom>
        </p:spPr>
      </p:pic>
    </p:spTree>
    <p:extLst>
      <p:ext uri="{BB962C8B-B14F-4D97-AF65-F5344CB8AC3E}">
        <p14:creationId xmlns:p14="http://schemas.microsoft.com/office/powerpoint/2010/main" val="2224447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A93CE0-91B3-3BD2-C16C-5E06FDEBDB1F}"/>
              </a:ext>
            </a:extLst>
          </p:cNvPr>
          <p:cNvSpPr txBox="1"/>
          <p:nvPr/>
        </p:nvSpPr>
        <p:spPr>
          <a:xfrm>
            <a:off x="4399006" y="3059668"/>
            <a:ext cx="6240162" cy="707886"/>
          </a:xfrm>
          <a:prstGeom prst="rect">
            <a:avLst/>
          </a:prstGeom>
          <a:noFill/>
        </p:spPr>
        <p:txBody>
          <a:bodyPr wrap="square" rtlCol="0">
            <a:spAutoFit/>
          </a:bodyPr>
          <a:lstStyle/>
          <a:p>
            <a:r>
              <a:rPr lang="en-US" sz="4000" dirty="0"/>
              <a:t>THANK YOU</a:t>
            </a:r>
          </a:p>
        </p:txBody>
      </p:sp>
    </p:spTree>
    <p:extLst>
      <p:ext uri="{BB962C8B-B14F-4D97-AF65-F5344CB8AC3E}">
        <p14:creationId xmlns:p14="http://schemas.microsoft.com/office/powerpoint/2010/main" val="3814396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124E2-6AC1-9F0D-F137-FB5474CC77C4}"/>
              </a:ext>
            </a:extLst>
          </p:cNvPr>
          <p:cNvSpPr>
            <a:spLocks noGrp="1"/>
          </p:cNvSpPr>
          <p:nvPr>
            <p:ph type="ctrTitle"/>
          </p:nvPr>
        </p:nvSpPr>
        <p:spPr>
          <a:xfrm>
            <a:off x="2217637" y="1116792"/>
            <a:ext cx="8825658" cy="996213"/>
          </a:xfrm>
        </p:spPr>
        <p:txBody>
          <a:bodyPr/>
          <a:lstStyle/>
          <a:p>
            <a:r>
              <a:rPr lang="en-US" sz="5400" b="0" i="0" dirty="0">
                <a:solidFill>
                  <a:srgbClr val="FFFF00"/>
                </a:solidFill>
                <a:effectLst/>
                <a:latin typeface="Inter"/>
              </a:rPr>
              <a:t>Attribute Information</a:t>
            </a:r>
            <a:br>
              <a:rPr lang="en-US" sz="5400" b="0" i="0" dirty="0">
                <a:solidFill>
                  <a:srgbClr val="FFFF00"/>
                </a:solidFill>
                <a:effectLst/>
                <a:latin typeface="Inter"/>
              </a:rPr>
            </a:br>
            <a:endParaRPr lang="en-US" dirty="0"/>
          </a:p>
        </p:txBody>
      </p:sp>
      <p:sp>
        <p:nvSpPr>
          <p:cNvPr id="3" name="Subtitle 2">
            <a:extLst>
              <a:ext uri="{FF2B5EF4-FFF2-40B4-BE49-F238E27FC236}">
                <a16:creationId xmlns:a16="http://schemas.microsoft.com/office/drawing/2014/main" id="{F0CF3535-CE6A-B9C4-15C9-DBD39A4481EC}"/>
              </a:ext>
            </a:extLst>
          </p:cNvPr>
          <p:cNvSpPr>
            <a:spLocks noGrp="1"/>
          </p:cNvSpPr>
          <p:nvPr>
            <p:ph type="subTitle" idx="1"/>
          </p:nvPr>
        </p:nvSpPr>
        <p:spPr>
          <a:xfrm>
            <a:off x="617838" y="1488989"/>
            <a:ext cx="10425457" cy="4602892"/>
          </a:xfrm>
        </p:spPr>
        <p:txBody>
          <a:bodyPr>
            <a:normAutofit fontScale="25000" lnSpcReduction="20000"/>
          </a:bodyPr>
          <a:lstStyle/>
          <a:p>
            <a:pPr marL="685800" indent="-685800" algn="l" fontAlgn="base">
              <a:buFont typeface="Arial" panose="020B0604020202020204" pitchFamily="34" charset="0"/>
              <a:buChar char="•"/>
            </a:pPr>
            <a:r>
              <a:rPr lang="en-US" sz="5600" b="0" i="0" dirty="0">
                <a:solidFill>
                  <a:schemeClr val="bg1"/>
                </a:solidFill>
                <a:effectLst/>
                <a:latin typeface="inherit"/>
              </a:rPr>
              <a:t>RI: refractive index</a:t>
            </a:r>
          </a:p>
          <a:p>
            <a:pPr marL="685800" indent="-685800" algn="l" fontAlgn="base">
              <a:buFont typeface="Arial" panose="020B0604020202020204" pitchFamily="34" charset="0"/>
              <a:buChar char="•"/>
            </a:pPr>
            <a:r>
              <a:rPr lang="en-US" sz="5600" b="0" i="0" dirty="0">
                <a:solidFill>
                  <a:schemeClr val="bg1"/>
                </a:solidFill>
                <a:effectLst/>
                <a:latin typeface="inherit"/>
              </a:rPr>
              <a:t>Na: Sodium (unit measurement: weight percent in corresponding oxide, as are attributes 4-10)</a:t>
            </a:r>
          </a:p>
          <a:p>
            <a:pPr marL="685800" indent="-685800" algn="l" fontAlgn="base">
              <a:buFont typeface="Arial" panose="020B0604020202020204" pitchFamily="34" charset="0"/>
              <a:buChar char="•"/>
            </a:pPr>
            <a:r>
              <a:rPr lang="en-US" sz="5600" b="0" i="0" dirty="0">
                <a:solidFill>
                  <a:schemeClr val="bg1"/>
                </a:solidFill>
                <a:effectLst/>
                <a:latin typeface="inherit"/>
              </a:rPr>
              <a:t>Mg: Magnesium</a:t>
            </a:r>
          </a:p>
          <a:p>
            <a:pPr marL="685800" indent="-685800" algn="l" fontAlgn="base">
              <a:buFont typeface="Arial" panose="020B0604020202020204" pitchFamily="34" charset="0"/>
              <a:buChar char="•"/>
            </a:pPr>
            <a:r>
              <a:rPr lang="en-US" sz="5600" b="0" i="0" dirty="0">
                <a:solidFill>
                  <a:schemeClr val="bg1"/>
                </a:solidFill>
                <a:effectLst/>
                <a:latin typeface="inherit"/>
              </a:rPr>
              <a:t>Al: Aluminum</a:t>
            </a:r>
          </a:p>
          <a:p>
            <a:pPr marL="685800" indent="-685800" algn="l" fontAlgn="base">
              <a:buFont typeface="Arial" panose="020B0604020202020204" pitchFamily="34" charset="0"/>
              <a:buChar char="•"/>
            </a:pPr>
            <a:r>
              <a:rPr lang="en-US" sz="5600" b="0" i="0" dirty="0">
                <a:solidFill>
                  <a:schemeClr val="bg1"/>
                </a:solidFill>
                <a:effectLst/>
                <a:latin typeface="inherit"/>
              </a:rPr>
              <a:t>Si: Silicon</a:t>
            </a:r>
          </a:p>
          <a:p>
            <a:pPr marL="685800" indent="-685800" algn="l" fontAlgn="base">
              <a:buFont typeface="Arial" panose="020B0604020202020204" pitchFamily="34" charset="0"/>
              <a:buChar char="•"/>
            </a:pPr>
            <a:r>
              <a:rPr lang="en-US" sz="5600" b="0" i="0" dirty="0">
                <a:solidFill>
                  <a:schemeClr val="bg1"/>
                </a:solidFill>
                <a:effectLst/>
                <a:latin typeface="inherit"/>
              </a:rPr>
              <a:t>K: Potassium</a:t>
            </a:r>
          </a:p>
          <a:p>
            <a:pPr marL="685800" indent="-685800" algn="l" fontAlgn="base">
              <a:buFont typeface="Arial" panose="020B0604020202020204" pitchFamily="34" charset="0"/>
              <a:buChar char="•"/>
            </a:pPr>
            <a:r>
              <a:rPr lang="en-US" sz="5600" b="0" i="0" dirty="0">
                <a:solidFill>
                  <a:schemeClr val="bg1"/>
                </a:solidFill>
                <a:effectLst/>
                <a:latin typeface="inherit"/>
              </a:rPr>
              <a:t>Ca: Calcium</a:t>
            </a:r>
          </a:p>
          <a:p>
            <a:pPr marL="685800" indent="-685800" algn="l" fontAlgn="base">
              <a:buFont typeface="Arial" panose="020B0604020202020204" pitchFamily="34" charset="0"/>
              <a:buChar char="•"/>
            </a:pPr>
            <a:r>
              <a:rPr lang="en-US" sz="5600" b="0" i="0" dirty="0">
                <a:solidFill>
                  <a:schemeClr val="bg1"/>
                </a:solidFill>
                <a:effectLst/>
                <a:latin typeface="inherit"/>
              </a:rPr>
              <a:t>Ba: Barium</a:t>
            </a:r>
          </a:p>
          <a:p>
            <a:pPr marL="685800" indent="-685800" algn="l" fontAlgn="base">
              <a:buFont typeface="Arial" panose="020B0604020202020204" pitchFamily="34" charset="0"/>
              <a:buChar char="•"/>
            </a:pPr>
            <a:r>
              <a:rPr lang="en-US" sz="5600" b="0" i="0" dirty="0">
                <a:solidFill>
                  <a:schemeClr val="bg1"/>
                </a:solidFill>
                <a:effectLst/>
                <a:latin typeface="inherit"/>
              </a:rPr>
              <a:t>Fe: Iron</a:t>
            </a:r>
          </a:p>
          <a:p>
            <a:pPr algn="l" fontAlgn="base"/>
            <a:r>
              <a:rPr lang="en-US" sz="5600" b="0" i="0" dirty="0">
                <a:solidFill>
                  <a:schemeClr val="bg1"/>
                </a:solidFill>
                <a:effectLst/>
                <a:latin typeface="inherit"/>
              </a:rPr>
              <a:t>Type of glass: (class attribute)</a:t>
            </a:r>
          </a:p>
          <a:p>
            <a:pPr fontAlgn="base"/>
            <a:r>
              <a:rPr lang="en-US" sz="5600" b="0" i="0" dirty="0">
                <a:solidFill>
                  <a:schemeClr val="bg1"/>
                </a:solidFill>
                <a:effectLst/>
                <a:latin typeface="inherit"/>
              </a:rPr>
              <a:t> 1.	building_windows_float_processed</a:t>
            </a:r>
            <a:br>
              <a:rPr lang="en-US" sz="5600" b="0" i="0" dirty="0">
                <a:solidFill>
                  <a:schemeClr val="bg1"/>
                </a:solidFill>
                <a:effectLst/>
                <a:latin typeface="inherit"/>
              </a:rPr>
            </a:br>
            <a:r>
              <a:rPr lang="en-US" sz="5600" b="0" i="0" dirty="0">
                <a:solidFill>
                  <a:schemeClr val="bg1"/>
                </a:solidFill>
                <a:effectLst/>
                <a:latin typeface="inherit"/>
              </a:rPr>
              <a:t> 2.	building_windows_non_float_processed</a:t>
            </a:r>
            <a:br>
              <a:rPr lang="en-US" sz="5600" b="0" i="0" dirty="0">
                <a:solidFill>
                  <a:schemeClr val="bg1"/>
                </a:solidFill>
                <a:effectLst/>
                <a:latin typeface="inherit"/>
              </a:rPr>
            </a:br>
            <a:r>
              <a:rPr lang="en-US" sz="5600" b="0" i="0" dirty="0">
                <a:solidFill>
                  <a:schemeClr val="bg1"/>
                </a:solidFill>
                <a:effectLst/>
                <a:latin typeface="inherit"/>
              </a:rPr>
              <a:t> 3.	vehicle_windows_float_processed</a:t>
            </a:r>
            <a:br>
              <a:rPr lang="en-US" sz="5600" b="0" i="0" dirty="0">
                <a:solidFill>
                  <a:schemeClr val="bg1"/>
                </a:solidFill>
                <a:effectLst/>
                <a:latin typeface="inherit"/>
              </a:rPr>
            </a:br>
            <a:r>
              <a:rPr lang="en-US" sz="5600" b="0" i="0" dirty="0">
                <a:solidFill>
                  <a:schemeClr val="bg1"/>
                </a:solidFill>
                <a:effectLst/>
                <a:latin typeface="inherit"/>
              </a:rPr>
              <a:t> 4.	vehicle_windows_non_float_processed (none in this database)</a:t>
            </a:r>
            <a:br>
              <a:rPr lang="en-US" sz="5600" b="0" i="0" dirty="0">
                <a:solidFill>
                  <a:schemeClr val="bg1"/>
                </a:solidFill>
                <a:effectLst/>
                <a:latin typeface="inherit"/>
              </a:rPr>
            </a:br>
            <a:r>
              <a:rPr lang="en-US" sz="5600" b="0" i="0" dirty="0">
                <a:solidFill>
                  <a:schemeClr val="bg1"/>
                </a:solidFill>
                <a:effectLst/>
                <a:latin typeface="inherit"/>
              </a:rPr>
              <a:t> 5.	containers</a:t>
            </a:r>
            <a:br>
              <a:rPr lang="en-US" sz="5600" b="0" i="0" dirty="0">
                <a:solidFill>
                  <a:schemeClr val="bg1"/>
                </a:solidFill>
                <a:effectLst/>
                <a:latin typeface="inherit"/>
              </a:rPr>
            </a:br>
            <a:r>
              <a:rPr lang="en-US" sz="5600" b="0" i="0" dirty="0">
                <a:solidFill>
                  <a:schemeClr val="bg1"/>
                </a:solidFill>
                <a:effectLst/>
                <a:latin typeface="inherit"/>
              </a:rPr>
              <a:t> 6.	tableware</a:t>
            </a:r>
            <a:br>
              <a:rPr lang="en-US" sz="5600" b="0" i="0" dirty="0">
                <a:solidFill>
                  <a:schemeClr val="bg1"/>
                </a:solidFill>
                <a:effectLst/>
                <a:latin typeface="inherit"/>
              </a:rPr>
            </a:br>
            <a:r>
              <a:rPr lang="en-US" sz="5600" b="0" i="0" dirty="0">
                <a:solidFill>
                  <a:schemeClr val="bg1"/>
                </a:solidFill>
                <a:effectLst/>
                <a:latin typeface="inherit"/>
              </a:rPr>
              <a:t> 7.	headlamps</a:t>
            </a:r>
          </a:p>
          <a:p>
            <a:endParaRPr lang="en-US" dirty="0"/>
          </a:p>
        </p:txBody>
      </p:sp>
    </p:spTree>
    <p:extLst>
      <p:ext uri="{BB962C8B-B14F-4D97-AF65-F5344CB8AC3E}">
        <p14:creationId xmlns:p14="http://schemas.microsoft.com/office/powerpoint/2010/main" val="58306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8D0D3-527A-8C6A-2A89-416869B8684E}"/>
              </a:ext>
            </a:extLst>
          </p:cNvPr>
          <p:cNvSpPr>
            <a:spLocks noGrp="1"/>
          </p:cNvSpPr>
          <p:nvPr>
            <p:ph type="ctrTitle"/>
          </p:nvPr>
        </p:nvSpPr>
        <p:spPr>
          <a:xfrm>
            <a:off x="2192922" y="498740"/>
            <a:ext cx="8825658" cy="861420"/>
          </a:xfrm>
        </p:spPr>
        <p:txBody>
          <a:bodyPr/>
          <a:lstStyle/>
          <a:p>
            <a:r>
              <a:rPr lang="en-US" dirty="0"/>
              <a:t>DATA CONNECTION</a:t>
            </a:r>
          </a:p>
        </p:txBody>
      </p:sp>
      <p:sp>
        <p:nvSpPr>
          <p:cNvPr id="3" name="Subtitle 2">
            <a:extLst>
              <a:ext uri="{FF2B5EF4-FFF2-40B4-BE49-F238E27FC236}">
                <a16:creationId xmlns:a16="http://schemas.microsoft.com/office/drawing/2014/main" id="{104811EB-5CF1-0C60-7852-EE3822F128E8}"/>
              </a:ext>
            </a:extLst>
          </p:cNvPr>
          <p:cNvSpPr>
            <a:spLocks noGrp="1"/>
          </p:cNvSpPr>
          <p:nvPr>
            <p:ph type="subTitle" idx="1"/>
          </p:nvPr>
        </p:nvSpPr>
        <p:spPr>
          <a:xfrm>
            <a:off x="1154955" y="1618735"/>
            <a:ext cx="3973099" cy="4020065"/>
          </a:xfrm>
        </p:spPr>
        <p:txBody>
          <a:bodyPr>
            <a:normAutofit fontScale="92500" lnSpcReduction="20000"/>
          </a:bodyPr>
          <a:lstStyle/>
          <a:p>
            <a:pPr marL="285750" indent="-285750">
              <a:buFont typeface="Arial" panose="020B0604020202020204" pitchFamily="34" charset="0"/>
              <a:buChar char="•"/>
            </a:pPr>
            <a:r>
              <a:rPr lang="en-US" sz="1800" b="0" i="0" u="none" strike="noStrike" baseline="0" dirty="0">
                <a:solidFill>
                  <a:schemeClr val="bg1"/>
                </a:solidFill>
                <a:latin typeface="Calibri" panose="020F0502020204030204" pitchFamily="34" charset="0"/>
              </a:rPr>
              <a:t>Importing the dataset is the most important feature of building a model. Dataset can be imported by using pandas by using the command </a:t>
            </a:r>
            <a:r>
              <a:rPr lang="en-US" sz="1800" b="1" i="0" u="none" strike="noStrike" baseline="0" dirty="0" err="1">
                <a:solidFill>
                  <a:schemeClr val="bg1"/>
                </a:solidFill>
                <a:latin typeface="Calibri" panose="020F0502020204030204" pitchFamily="34" charset="0"/>
              </a:rPr>
              <a:t>read_csv</a:t>
            </a:r>
            <a:r>
              <a:rPr lang="en-US" sz="1800" b="1" i="0" u="none" strike="noStrike" baseline="0" dirty="0">
                <a:solidFill>
                  <a:schemeClr val="bg1"/>
                </a:solidFill>
                <a:latin typeface="Calibri" panose="020F0502020204030204" pitchFamily="34" charset="0"/>
              </a:rPr>
              <a:t>. </a:t>
            </a:r>
            <a:r>
              <a:rPr lang="en-US" sz="1800" b="0" i="0" u="none" strike="noStrike" baseline="0" dirty="0">
                <a:solidFill>
                  <a:schemeClr val="bg1"/>
                </a:solidFill>
                <a:latin typeface="Calibri" panose="020F0502020204030204" pitchFamily="34" charset="0"/>
              </a:rPr>
              <a:t>Loading the dataset is the most important part of building a model as you can perform various steps on the dataset and perform EDA on it. </a:t>
            </a:r>
          </a:p>
          <a:p>
            <a:endParaRPr lang="en-US" sz="1800" b="0" i="0" u="none" strike="noStrike" baseline="0" dirty="0">
              <a:solidFill>
                <a:schemeClr val="bg1"/>
              </a:solidFill>
              <a:latin typeface="Calibri" panose="020F0502020204030204" pitchFamily="34" charset="0"/>
            </a:endParaRPr>
          </a:p>
          <a:p>
            <a:pPr marL="285750" indent="-285750">
              <a:buFont typeface="Arial" panose="020B0604020202020204" pitchFamily="34" charset="0"/>
              <a:buChar char="•"/>
            </a:pPr>
            <a:r>
              <a:rPr lang="en-US" sz="1800" b="0" i="0" u="none" strike="noStrike" baseline="0" dirty="0">
                <a:solidFill>
                  <a:schemeClr val="bg1"/>
                </a:solidFill>
                <a:latin typeface="Calibri" panose="020F0502020204030204" pitchFamily="34" charset="0"/>
              </a:rPr>
              <a:t>Here the dataset is imported in the model using </a:t>
            </a:r>
            <a:r>
              <a:rPr lang="en-US" sz="1800" b="1" i="0" u="none" strike="noStrike" baseline="0" dirty="0">
                <a:solidFill>
                  <a:schemeClr val="bg1"/>
                </a:solidFill>
                <a:latin typeface="Calibri" panose="020F0502020204030204" pitchFamily="34" charset="0"/>
              </a:rPr>
              <a:t>psycopg2 </a:t>
            </a:r>
            <a:r>
              <a:rPr lang="en-US" sz="1800" b="0" i="0" u="none" strike="noStrike" baseline="0" dirty="0">
                <a:solidFill>
                  <a:schemeClr val="bg1"/>
                </a:solidFill>
                <a:latin typeface="Calibri" panose="020F0502020204030204" pitchFamily="34" charset="0"/>
              </a:rPr>
              <a:t>library. The connection has been created with the table and the queries has been passed to copy the data from the csv file. </a:t>
            </a:r>
            <a:endParaRPr lang="en-US" dirty="0">
              <a:solidFill>
                <a:schemeClr val="bg1"/>
              </a:solidFill>
            </a:endParaRPr>
          </a:p>
        </p:txBody>
      </p:sp>
      <p:pic>
        <p:nvPicPr>
          <p:cNvPr id="5" name="Picture 4">
            <a:extLst>
              <a:ext uri="{FF2B5EF4-FFF2-40B4-BE49-F238E27FC236}">
                <a16:creationId xmlns:a16="http://schemas.microsoft.com/office/drawing/2014/main" id="{5BC1518C-C35E-C142-F491-D61859041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8055" y="2341341"/>
            <a:ext cx="6425514" cy="1952898"/>
          </a:xfrm>
          <a:prstGeom prst="rect">
            <a:avLst/>
          </a:prstGeom>
        </p:spPr>
      </p:pic>
    </p:spTree>
    <p:extLst>
      <p:ext uri="{BB962C8B-B14F-4D97-AF65-F5344CB8AC3E}">
        <p14:creationId xmlns:p14="http://schemas.microsoft.com/office/powerpoint/2010/main" val="117695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A5C6D-A88B-6490-E0A0-94815362F84C}"/>
              </a:ext>
            </a:extLst>
          </p:cNvPr>
          <p:cNvSpPr>
            <a:spLocks noGrp="1"/>
          </p:cNvSpPr>
          <p:nvPr>
            <p:ph type="ctrTitle"/>
          </p:nvPr>
        </p:nvSpPr>
        <p:spPr>
          <a:xfrm>
            <a:off x="3113900" y="494270"/>
            <a:ext cx="4555997" cy="580769"/>
          </a:xfrm>
        </p:spPr>
        <p:txBody>
          <a:bodyPr/>
          <a:lstStyle/>
          <a:p>
            <a:pPr algn="ctr"/>
            <a:r>
              <a:rPr lang="en-US" sz="4000" dirty="0">
                <a:solidFill>
                  <a:schemeClr val="tx1"/>
                </a:solidFill>
              </a:rPr>
              <a:t>MODELS</a:t>
            </a:r>
          </a:p>
        </p:txBody>
      </p:sp>
      <p:sp>
        <p:nvSpPr>
          <p:cNvPr id="3" name="Subtitle 2">
            <a:extLst>
              <a:ext uri="{FF2B5EF4-FFF2-40B4-BE49-F238E27FC236}">
                <a16:creationId xmlns:a16="http://schemas.microsoft.com/office/drawing/2014/main" id="{091B4F22-4E7A-2031-E479-0984C7841925}"/>
              </a:ext>
            </a:extLst>
          </p:cNvPr>
          <p:cNvSpPr>
            <a:spLocks noGrp="1"/>
          </p:cNvSpPr>
          <p:nvPr>
            <p:ph type="subTitle" idx="1"/>
          </p:nvPr>
        </p:nvSpPr>
        <p:spPr>
          <a:xfrm>
            <a:off x="574187" y="1183906"/>
            <a:ext cx="4319090" cy="5019186"/>
          </a:xfrm>
        </p:spPr>
        <p:txBody>
          <a:bodyPr>
            <a:normAutofit fontScale="85000" lnSpcReduction="10000"/>
          </a:bodyPr>
          <a:lstStyle/>
          <a:p>
            <a:r>
              <a:rPr lang="en-US" sz="2100" b="1" dirty="0">
                <a:solidFill>
                  <a:srgbClr val="FF0000"/>
                </a:solidFill>
                <a:latin typeface="Calibri" panose="020F0502020204030204" pitchFamily="34" charset="0"/>
                <a:cs typeface="Calibri" panose="020F0502020204030204" pitchFamily="34" charset="0"/>
              </a:rPr>
              <a:t>LOGISTIC REGRESSION</a:t>
            </a:r>
          </a:p>
          <a:p>
            <a:pPr marL="285750" indent="-285750">
              <a:buFont typeface="Arial" panose="020B0604020202020204" pitchFamily="34" charset="0"/>
              <a:buChar char="•"/>
            </a:pPr>
            <a:r>
              <a:rPr lang="en-US" b="0" i="0" dirty="0">
                <a:solidFill>
                  <a:srgbClr val="D1D5DB"/>
                </a:solidFill>
                <a:effectLst/>
                <a:latin typeface="Söhne"/>
              </a:rPr>
              <a:t>To create a glass classifiers model based on logistic regression, we would start by gathering a dataset that contains features of different types of glass and their corresponding classifications.</a:t>
            </a:r>
          </a:p>
          <a:p>
            <a:endParaRPr lang="en-US" b="0" i="0" dirty="0">
              <a:solidFill>
                <a:srgbClr val="D1D5DB"/>
              </a:solidFill>
              <a:effectLst/>
              <a:latin typeface="Söhne"/>
            </a:endParaRPr>
          </a:p>
          <a:p>
            <a:pPr marL="285750" indent="-285750">
              <a:buFont typeface="Arial" panose="020B0604020202020204" pitchFamily="34" charset="0"/>
              <a:buChar char="•"/>
            </a:pPr>
            <a:r>
              <a:rPr lang="en-US" b="0" i="0" dirty="0">
                <a:solidFill>
                  <a:srgbClr val="D1D5DB"/>
                </a:solidFill>
                <a:effectLst/>
                <a:latin typeface="Söhne"/>
              </a:rPr>
              <a:t>Once the dataset is collected and prepared, we would split it into training and testing sets. </a:t>
            </a:r>
          </a:p>
          <a:p>
            <a:endParaRPr lang="en-US" dirty="0">
              <a:solidFill>
                <a:srgbClr val="D1D5DB"/>
              </a:solidFill>
              <a:latin typeface="Söhne"/>
            </a:endParaRPr>
          </a:p>
          <a:p>
            <a:pPr marL="285750" indent="-285750">
              <a:buFont typeface="Arial" panose="020B0604020202020204" pitchFamily="34" charset="0"/>
              <a:buChar char="•"/>
            </a:pPr>
            <a:r>
              <a:rPr lang="en-US" b="0" i="0" dirty="0">
                <a:solidFill>
                  <a:srgbClr val="D1D5DB"/>
                </a:solidFill>
                <a:effectLst/>
                <a:latin typeface="Söhne"/>
              </a:rPr>
              <a:t>Overall, a glass classifiers model based on logistic regression can be a useful tool for predicting the type of glass based on its characteristics. However, the accuracy of the model will depend on the quality of the dataset and the chosen features, as well as the performance of the logistic regression algorithm.</a:t>
            </a:r>
            <a:endParaRPr lang="en-US" b="1" dirty="0">
              <a:solidFill>
                <a:srgbClr val="FF0000"/>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0C864DA-8616-CF87-9183-4C5837C24940}"/>
              </a:ext>
            </a:extLst>
          </p:cNvPr>
          <p:cNvPicPr>
            <a:picLocks noChangeAspect="1"/>
          </p:cNvPicPr>
          <p:nvPr/>
        </p:nvPicPr>
        <p:blipFill>
          <a:blip r:embed="rId2"/>
          <a:stretch>
            <a:fillRect/>
          </a:stretch>
        </p:blipFill>
        <p:spPr>
          <a:xfrm>
            <a:off x="4893277" y="2015644"/>
            <a:ext cx="6792079" cy="3562847"/>
          </a:xfrm>
          <a:prstGeom prst="rect">
            <a:avLst/>
          </a:prstGeom>
        </p:spPr>
      </p:pic>
    </p:spTree>
    <p:extLst>
      <p:ext uri="{BB962C8B-B14F-4D97-AF65-F5344CB8AC3E}">
        <p14:creationId xmlns:p14="http://schemas.microsoft.com/office/powerpoint/2010/main" val="4060531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F586979-B75B-176B-B688-2B2DAFB55A0D}"/>
              </a:ext>
            </a:extLst>
          </p:cNvPr>
          <p:cNvSpPr>
            <a:spLocks noGrp="1"/>
          </p:cNvSpPr>
          <p:nvPr>
            <p:ph type="subTitle" idx="1"/>
          </p:nvPr>
        </p:nvSpPr>
        <p:spPr>
          <a:xfrm>
            <a:off x="771895" y="815546"/>
            <a:ext cx="4442656" cy="4959178"/>
          </a:xfrm>
        </p:spPr>
        <p:txBody>
          <a:bodyPr>
            <a:normAutofit fontScale="85000" lnSpcReduction="20000"/>
          </a:bodyPr>
          <a:lstStyle/>
          <a:p>
            <a:r>
              <a:rPr lang="en-US" sz="2100" dirty="0">
                <a:solidFill>
                  <a:srgbClr val="FF0000"/>
                </a:solidFill>
                <a:latin typeface="Calibri" panose="020F0502020204030204" pitchFamily="34" charset="0"/>
                <a:cs typeface="Calibri" panose="020F0502020204030204" pitchFamily="34" charset="0"/>
              </a:rPr>
              <a:t>RANDOM FOREST</a:t>
            </a:r>
          </a:p>
          <a:p>
            <a:pPr marL="285750" indent="-285750">
              <a:buFont typeface="Arial" panose="020B0604020202020204" pitchFamily="34" charset="0"/>
              <a:buChar char="•"/>
            </a:pPr>
            <a:r>
              <a:rPr lang="en-US" sz="1600" b="0" i="0" dirty="0">
                <a:solidFill>
                  <a:srgbClr val="D1D5DB"/>
                </a:solidFill>
                <a:effectLst/>
                <a:latin typeface="Söhne"/>
              </a:rPr>
              <a:t>A glass classifiers model based on random forest can also be used to predict the type of glass based on certain characteristics. Random forest is a type of supervised learning algorithm that can be used for both classification and regression problems, and it works by creating an ensemble of decision trees.</a:t>
            </a:r>
          </a:p>
          <a:p>
            <a:endParaRPr lang="en-US" sz="1600" b="0" i="0" dirty="0">
              <a:solidFill>
                <a:srgbClr val="D1D5DB"/>
              </a:solidFill>
              <a:effectLst/>
              <a:latin typeface="Söhne"/>
            </a:endParaRPr>
          </a:p>
          <a:p>
            <a:pPr marL="285750" indent="-285750">
              <a:buFont typeface="Arial" panose="020B0604020202020204" pitchFamily="34" charset="0"/>
              <a:buChar char="•"/>
            </a:pPr>
            <a:r>
              <a:rPr lang="en-US" sz="1600" b="0" i="0" dirty="0">
                <a:solidFill>
                  <a:srgbClr val="D1D5DB"/>
                </a:solidFill>
                <a:effectLst/>
                <a:latin typeface="Söhne"/>
              </a:rPr>
              <a:t>To create a glass classifiers model based on random forest, we would start by gathering a dataset that contains features of different types of glass and their corresponding classifications, similar to the logistic regression model. Then, we would split the dataset into training and testing sets, as before.</a:t>
            </a:r>
          </a:p>
          <a:p>
            <a:endParaRPr lang="en-US" sz="1600" b="0" i="0" dirty="0">
              <a:solidFill>
                <a:srgbClr val="D1D5DB"/>
              </a:solidFill>
              <a:effectLst/>
              <a:latin typeface="Söhne"/>
            </a:endParaRPr>
          </a:p>
          <a:p>
            <a:pPr marL="285750" indent="-285750">
              <a:buFont typeface="Arial" panose="020B0604020202020204" pitchFamily="34" charset="0"/>
              <a:buChar char="•"/>
            </a:pPr>
            <a:r>
              <a:rPr lang="en-US" sz="1600" b="0" i="0" dirty="0">
                <a:solidFill>
                  <a:srgbClr val="D1D5DB"/>
                </a:solidFill>
                <a:effectLst/>
                <a:latin typeface="Söhne"/>
              </a:rPr>
              <a:t>To optimize the performance of the model, we can adjust the hyperparameters of the random forest algorithm, such as the number of trees, the maximum depth of each tree, and the minimum number of samples required to</a:t>
            </a:r>
            <a:endParaRPr lang="en-US" sz="1500" dirty="0">
              <a:solidFill>
                <a:schemeClr val="bg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25C66FA-AC44-91F1-48A8-9480E71F3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4551" y="909286"/>
            <a:ext cx="6513771" cy="5039428"/>
          </a:xfrm>
          <a:prstGeom prst="rect">
            <a:avLst/>
          </a:prstGeom>
        </p:spPr>
      </p:pic>
    </p:spTree>
    <p:extLst>
      <p:ext uri="{BB962C8B-B14F-4D97-AF65-F5344CB8AC3E}">
        <p14:creationId xmlns:p14="http://schemas.microsoft.com/office/powerpoint/2010/main" val="340180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FAB0A5E-BC0F-6CB3-A1F0-D9858485EE43}"/>
              </a:ext>
            </a:extLst>
          </p:cNvPr>
          <p:cNvSpPr>
            <a:spLocks noGrp="1"/>
          </p:cNvSpPr>
          <p:nvPr>
            <p:ph type="subTitle" idx="1"/>
          </p:nvPr>
        </p:nvSpPr>
        <p:spPr>
          <a:xfrm>
            <a:off x="846036" y="642551"/>
            <a:ext cx="4776288" cy="5572897"/>
          </a:xfrm>
        </p:spPr>
        <p:txBody>
          <a:bodyPr>
            <a:normAutofit fontScale="77500" lnSpcReduction="20000"/>
          </a:bodyPr>
          <a:lstStyle/>
          <a:p>
            <a:r>
              <a:rPr lang="en-US" sz="2300" dirty="0">
                <a:solidFill>
                  <a:srgbClr val="FF0000"/>
                </a:solidFill>
                <a:latin typeface="Calibri" panose="020F0502020204030204" pitchFamily="34" charset="0"/>
                <a:cs typeface="Calibri" panose="020F0502020204030204" pitchFamily="34" charset="0"/>
              </a:rPr>
              <a:t>GRADIENT BOOSTING</a:t>
            </a:r>
          </a:p>
          <a:p>
            <a:pPr marL="285750" indent="-285750">
              <a:buFont typeface="Arial" panose="020B0604020202020204" pitchFamily="34" charset="0"/>
              <a:buChar char="•"/>
            </a:pPr>
            <a:r>
              <a:rPr lang="en-US" sz="1700" b="0" i="0" dirty="0">
                <a:solidFill>
                  <a:srgbClr val="D1D5DB"/>
                </a:solidFill>
                <a:effectLst/>
                <a:latin typeface="Calibri" panose="020F0502020204030204" pitchFamily="34" charset="0"/>
                <a:cs typeface="Calibri" panose="020F0502020204030204" pitchFamily="34" charset="0"/>
              </a:rPr>
              <a:t>Gradient boosting is also an ensemble learning method that combines multiple weak models (such as decision trees) to produce a more accurate and robust model.</a:t>
            </a:r>
          </a:p>
          <a:p>
            <a:endParaRPr lang="en-US" sz="1700" b="0" i="0" dirty="0">
              <a:solidFill>
                <a:srgbClr val="FF0000"/>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700" b="0" i="0" dirty="0">
                <a:solidFill>
                  <a:srgbClr val="D1D5DB"/>
                </a:solidFill>
                <a:effectLst/>
                <a:latin typeface="Calibri" panose="020F0502020204030204" pitchFamily="34" charset="0"/>
                <a:cs typeface="Calibri" panose="020F0502020204030204" pitchFamily="34" charset="0"/>
              </a:rPr>
              <a:t>To build a glass classifier based on gradient boosting, you would first need a dataset of glass samples with known properties, such as their refractive index, sodium, magnesium, and aluminum content, among others. You would then need to split the dataset into training and testing sets to evaluate the model's accuracy.</a:t>
            </a:r>
          </a:p>
          <a:p>
            <a:endParaRPr lang="en-US" sz="17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700" b="0" i="0" dirty="0">
                <a:solidFill>
                  <a:srgbClr val="D1D5DB"/>
                </a:solidFill>
                <a:effectLst/>
                <a:latin typeface="Calibri" panose="020F0502020204030204" pitchFamily="34" charset="0"/>
                <a:cs typeface="Calibri" panose="020F0502020204030204" pitchFamily="34" charset="0"/>
              </a:rPr>
              <a:t>The algorithm would iteratively create new decision trees that try to correct the errors of the previous trees. Each new tree would focus on the samples that were incorrectly classified by the previous trees, thereby improving the overall accuracy of the model</a:t>
            </a:r>
          </a:p>
          <a:p>
            <a:endParaRPr lang="en-US" sz="1700" b="0" i="0" dirty="0">
              <a:solidFill>
                <a:srgbClr val="FF0000"/>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700" b="0" i="0" dirty="0">
                <a:solidFill>
                  <a:srgbClr val="D1D5DB"/>
                </a:solidFill>
                <a:effectLst/>
                <a:latin typeface="Calibri" panose="020F0502020204030204" pitchFamily="34" charset="0"/>
                <a:cs typeface="Calibri" panose="020F0502020204030204" pitchFamily="34" charset="0"/>
              </a:rPr>
              <a:t>Overall, a glass classifier based on gradient boosting can be a powerful and accurate way to identify different types of glass based on their chemical and physical properties. However, gradient boosting can be more computationally expensive than other methods, so it may be less practical for large datasets or real-time applications.</a:t>
            </a:r>
            <a:endParaRPr lang="en-US" sz="1700" dirty="0">
              <a:solidFill>
                <a:srgbClr val="FF0000"/>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C239809A-C3AF-5A2E-5AE3-95ED7FAB2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2324" y="861653"/>
            <a:ext cx="6042454" cy="5134692"/>
          </a:xfrm>
          <a:prstGeom prst="rect">
            <a:avLst/>
          </a:prstGeom>
        </p:spPr>
      </p:pic>
    </p:spTree>
    <p:extLst>
      <p:ext uri="{BB962C8B-B14F-4D97-AF65-F5344CB8AC3E}">
        <p14:creationId xmlns:p14="http://schemas.microsoft.com/office/powerpoint/2010/main" val="1045403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993144-2EF5-4EE8-C4D7-764013549E50}"/>
              </a:ext>
            </a:extLst>
          </p:cNvPr>
          <p:cNvSpPr>
            <a:spLocks noGrp="1"/>
          </p:cNvSpPr>
          <p:nvPr>
            <p:ph type="subTitle" idx="1"/>
          </p:nvPr>
        </p:nvSpPr>
        <p:spPr>
          <a:xfrm>
            <a:off x="798560" y="778475"/>
            <a:ext cx="4761981" cy="4996249"/>
          </a:xfrm>
        </p:spPr>
        <p:txBody>
          <a:bodyPr>
            <a:normAutofit fontScale="85000" lnSpcReduction="20000"/>
          </a:bodyPr>
          <a:lstStyle/>
          <a:p>
            <a:r>
              <a:rPr lang="en-US" dirty="0">
                <a:solidFill>
                  <a:srgbClr val="FF0000"/>
                </a:solidFill>
                <a:latin typeface="Calibri" panose="020F0502020204030204" pitchFamily="34" charset="0"/>
                <a:cs typeface="Calibri" panose="020F0502020204030204" pitchFamily="34" charset="0"/>
              </a:rPr>
              <a:t>DECISION TREE</a:t>
            </a:r>
          </a:p>
          <a:p>
            <a:pPr marL="285750" indent="-285750">
              <a:buFont typeface="Arial" panose="020B0604020202020204" pitchFamily="34" charset="0"/>
              <a:buChar char="•"/>
            </a:pPr>
            <a:r>
              <a:rPr lang="en-US" b="0" i="0" dirty="0">
                <a:solidFill>
                  <a:srgbClr val="D1D5DB"/>
                </a:solidFill>
                <a:effectLst/>
                <a:latin typeface="Söhne"/>
              </a:rPr>
              <a:t>Decision trees are simple but powerful models that can represent complex decision-making processes based on a sequence of yes-or-no questions.</a:t>
            </a:r>
          </a:p>
          <a:p>
            <a:endParaRPr lang="en-US" b="0" i="0" dirty="0">
              <a:solidFill>
                <a:srgbClr val="FF0000"/>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solidFill>
                  <a:srgbClr val="D1D5DB"/>
                </a:solidFill>
                <a:effectLst/>
                <a:latin typeface="Söhne"/>
              </a:rPr>
              <a:t>a decision tree algorithm to train the model on the training data. The algorithm would iteratively split the data based on the most informative features (e.g., those with the highest information gain) to create a tree of decision rules. Each internal node of the tree would represent a decision based on a feature, and each leaf node would represent a glass type.</a:t>
            </a:r>
          </a:p>
          <a:p>
            <a:endParaRPr lang="en-US"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solidFill>
                  <a:srgbClr val="D1D5DB"/>
                </a:solidFill>
                <a:effectLst/>
                <a:latin typeface="Söhne"/>
              </a:rPr>
              <a:t>Finally, you would evaluate the model's accuracy on the testing set by comparing its predictions with the actual glass types. You could also use techniques like cross-validation to ensure that the model is robust and not overfitting to the training data.</a:t>
            </a:r>
            <a:endParaRPr lang="en-US" dirty="0">
              <a:solidFill>
                <a:srgbClr val="FF0000"/>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6769BE1-CC1B-19AC-F4E8-71A4151D1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416" y="2619633"/>
            <a:ext cx="5695024" cy="1000717"/>
          </a:xfrm>
          <a:prstGeom prst="rect">
            <a:avLst/>
          </a:prstGeom>
        </p:spPr>
      </p:pic>
    </p:spTree>
    <p:extLst>
      <p:ext uri="{BB962C8B-B14F-4D97-AF65-F5344CB8AC3E}">
        <p14:creationId xmlns:p14="http://schemas.microsoft.com/office/powerpoint/2010/main" val="3972948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993144-2EF5-4EE8-C4D7-764013549E50}"/>
              </a:ext>
            </a:extLst>
          </p:cNvPr>
          <p:cNvSpPr>
            <a:spLocks noGrp="1"/>
          </p:cNvSpPr>
          <p:nvPr>
            <p:ph type="subTitle" idx="1"/>
          </p:nvPr>
        </p:nvSpPr>
        <p:spPr>
          <a:xfrm>
            <a:off x="626076" y="1035907"/>
            <a:ext cx="4170807" cy="4786184"/>
          </a:xfrm>
        </p:spPr>
        <p:txBody>
          <a:bodyPr>
            <a:normAutofit fontScale="77500" lnSpcReduction="20000"/>
          </a:bodyPr>
          <a:lstStyle/>
          <a:p>
            <a:r>
              <a:rPr lang="en-US" sz="2300" dirty="0">
                <a:solidFill>
                  <a:srgbClr val="FF0000"/>
                </a:solidFill>
                <a:latin typeface="Calibri" panose="020F0502020204030204" pitchFamily="34" charset="0"/>
                <a:cs typeface="Calibri" panose="020F0502020204030204" pitchFamily="34" charset="0"/>
              </a:rPr>
              <a:t>KNN</a:t>
            </a:r>
          </a:p>
          <a:p>
            <a:pPr marL="285750" indent="-285750">
              <a:buFont typeface="Arial" panose="020B0604020202020204" pitchFamily="34" charset="0"/>
              <a:buChar char="•"/>
            </a:pPr>
            <a:r>
              <a:rPr lang="en-US" b="0" i="0" dirty="0">
                <a:solidFill>
                  <a:srgbClr val="D1D5DB"/>
                </a:solidFill>
                <a:effectLst/>
                <a:latin typeface="Calibri" panose="020F0502020204030204" pitchFamily="34" charset="0"/>
                <a:cs typeface="Calibri" panose="020F0502020204030204" pitchFamily="34" charset="0"/>
              </a:rPr>
              <a:t>You would then need to split the dataset into training and testing sets to evaluate the model's accuracy.</a:t>
            </a:r>
          </a:p>
          <a:p>
            <a:endParaRPr lang="en-US" b="0" i="0" dirty="0">
              <a:solidFill>
                <a:srgbClr val="FF0000"/>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solidFill>
                  <a:srgbClr val="D1D5DB"/>
                </a:solidFill>
                <a:effectLst/>
                <a:latin typeface="Calibri" panose="020F0502020204030204" pitchFamily="34" charset="0"/>
                <a:cs typeface="Calibri" panose="020F0502020204030204" pitchFamily="34" charset="0"/>
              </a:rPr>
              <a:t>Next, you would use the KNN algorithm to train the model on the training data. The algorithm would first calculate the distance between the test sample and each of the training samples based on their features. It would then identify the k-nearest training samples (i.e., the samples with the smallest distances) and assign the test sample to the glass type that is most common among the k-nearest neighbors.</a:t>
            </a:r>
          </a:p>
          <a:p>
            <a:endParaRPr lang="en-US"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solidFill>
                  <a:srgbClr val="D1D5DB"/>
                </a:solidFill>
                <a:effectLst/>
                <a:latin typeface="Calibri" panose="020F0502020204030204" pitchFamily="34" charset="0"/>
                <a:cs typeface="Calibri" panose="020F0502020204030204" pitchFamily="34" charset="0"/>
              </a:rPr>
              <a:t>KNN can be sensitive to the choice of k, which can affect both the model's accuracy and its computational efficiency. Therefore, it is important to use techniques like grid search or cross-validation to optimize the choice of k and ensure the best performance of the model.</a:t>
            </a:r>
            <a:endParaRPr lang="en-US" dirty="0">
              <a:solidFill>
                <a:srgbClr val="FF0000"/>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AB4AC1B-16B5-91F0-C5CB-8C9AE92A1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3937" y="790206"/>
            <a:ext cx="6451987" cy="5277587"/>
          </a:xfrm>
          <a:prstGeom prst="rect">
            <a:avLst/>
          </a:prstGeom>
        </p:spPr>
      </p:pic>
    </p:spTree>
    <p:extLst>
      <p:ext uri="{BB962C8B-B14F-4D97-AF65-F5344CB8AC3E}">
        <p14:creationId xmlns:p14="http://schemas.microsoft.com/office/powerpoint/2010/main" val="1990226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2426517-F3A5-92AC-28D8-D1822C53CEA2}"/>
              </a:ext>
            </a:extLst>
          </p:cNvPr>
          <p:cNvSpPr>
            <a:spLocks noGrp="1"/>
          </p:cNvSpPr>
          <p:nvPr>
            <p:ph type="subTitle" idx="1"/>
          </p:nvPr>
        </p:nvSpPr>
        <p:spPr>
          <a:xfrm>
            <a:off x="685398" y="1112108"/>
            <a:ext cx="4319088" cy="4922108"/>
          </a:xfrm>
        </p:spPr>
        <p:txBody>
          <a:bodyPr>
            <a:normAutofit fontScale="62500" lnSpcReduction="20000"/>
          </a:bodyPr>
          <a:lstStyle/>
          <a:p>
            <a:r>
              <a:rPr lang="en-US" sz="2600" dirty="0">
                <a:solidFill>
                  <a:srgbClr val="FF0000"/>
                </a:solidFill>
                <a:latin typeface="Calibri" panose="020F0502020204030204" pitchFamily="34" charset="0"/>
                <a:cs typeface="Calibri" panose="020F0502020204030204" pitchFamily="34" charset="0"/>
              </a:rPr>
              <a:t>SUPPORT VECTOR CLASSIFIER</a:t>
            </a:r>
          </a:p>
          <a:p>
            <a:pPr marL="285750" indent="-285750">
              <a:buFont typeface="Arial" panose="020B0604020202020204" pitchFamily="34" charset="0"/>
              <a:buChar char="•"/>
            </a:pPr>
            <a:r>
              <a:rPr lang="en-US" sz="2000" b="0" i="0" dirty="0">
                <a:solidFill>
                  <a:srgbClr val="D1D5DB"/>
                </a:solidFill>
                <a:effectLst/>
                <a:latin typeface="Calibri" panose="020F0502020204030204" pitchFamily="34" charset="0"/>
                <a:cs typeface="Calibri" panose="020F0502020204030204" pitchFamily="34" charset="0"/>
              </a:rPr>
              <a:t>use the SVM algorithm to train the model on the training data. The algorithm would try to find a hyperplane in the feature space that can separate the different glass types with the largest margin. In cases where the data is not linearly separable, the algorithm would use a kernel function to map the data into a higher-dimensional space where it can be separated by a hyperplane.</a:t>
            </a:r>
          </a:p>
          <a:p>
            <a:endParaRPr lang="en-US" sz="2000" b="0" i="0" dirty="0">
              <a:solidFill>
                <a:srgbClr val="FF0000"/>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0" i="0" dirty="0">
                <a:solidFill>
                  <a:srgbClr val="D1D5DB"/>
                </a:solidFill>
                <a:effectLst/>
                <a:latin typeface="Calibri" panose="020F0502020204030204" pitchFamily="34" charset="0"/>
                <a:cs typeface="Calibri" panose="020F0502020204030204" pitchFamily="34" charset="0"/>
              </a:rPr>
              <a:t>Finally, you would evaluate the model's accuracy on the testing set by comparing its predictions with the actual glass types. You could also use techniques like cross-validation to ensure that the model is robust and not overfitting to the training data.</a:t>
            </a:r>
          </a:p>
          <a:p>
            <a:endParaRPr lang="en-US" sz="20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0" i="0" dirty="0">
                <a:solidFill>
                  <a:srgbClr val="D1D5DB"/>
                </a:solidFill>
                <a:effectLst/>
                <a:latin typeface="Calibri" panose="020F0502020204030204" pitchFamily="34" charset="0"/>
                <a:cs typeface="Calibri" panose="020F0502020204030204" pitchFamily="34" charset="0"/>
              </a:rPr>
              <a:t>SVMs can be sensitive to the choice of kernel and the regularization parameter, which can affect both the model's accuracy and its computational efficiency. Therefore, it is important to use techniques like grid search or cross-validation to optimize the choice of hyperparameters and ensure the best performance of the model.</a:t>
            </a:r>
            <a:endParaRPr lang="en-US" sz="2000" dirty="0">
              <a:solidFill>
                <a:srgbClr val="FF0000"/>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E2041B3-C203-744C-51B4-3742D1447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486" y="2909815"/>
            <a:ext cx="6544300" cy="1038370"/>
          </a:xfrm>
          <a:prstGeom prst="rect">
            <a:avLst/>
          </a:prstGeom>
        </p:spPr>
      </p:pic>
    </p:spTree>
    <p:extLst>
      <p:ext uri="{BB962C8B-B14F-4D97-AF65-F5344CB8AC3E}">
        <p14:creationId xmlns:p14="http://schemas.microsoft.com/office/powerpoint/2010/main" val="40339689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106</TotalTime>
  <Words>1138</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inherit</vt:lpstr>
      <vt:lpstr>Inter</vt:lpstr>
      <vt:lpstr>Söhne</vt:lpstr>
      <vt:lpstr>Wingdings 3</vt:lpstr>
      <vt:lpstr>Ion Boardroom</vt:lpstr>
      <vt:lpstr>GLASS CLASSIFICATION</vt:lpstr>
      <vt:lpstr>Attribute Information </vt:lpstr>
      <vt:lpstr>DATA CONNECTION</vt:lpstr>
      <vt:lpstr>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GLASS CLASSIFICATION</dc:title>
  <dc:creator>BHOSALE SAHIL AKHIL ANUJA</dc:creator>
  <cp:lastModifiedBy>BHOSALE SAHIL AKHIL ANUJA</cp:lastModifiedBy>
  <cp:revision>3</cp:revision>
  <dcterms:created xsi:type="dcterms:W3CDTF">2023-02-16T16:49:38Z</dcterms:created>
  <dcterms:modified xsi:type="dcterms:W3CDTF">2023-02-17T04:13:52Z</dcterms:modified>
</cp:coreProperties>
</file>