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5" r:id="rId11"/>
    <p:sldId id="272" r:id="rId12"/>
    <p:sldId id="271" r:id="rId13"/>
    <p:sldId id="274" r:id="rId14"/>
    <p:sldId id="273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6" autoAdjust="0"/>
    <p:restoredTop sz="94660"/>
  </p:normalViewPr>
  <p:slideViewPr>
    <p:cSldViewPr snapToGrid="0">
      <p:cViewPr>
        <p:scale>
          <a:sx n="87" d="100"/>
          <a:sy n="87" d="100"/>
        </p:scale>
        <p:origin x="-78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7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1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7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1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5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54CADC-3A13-419B-8A90-833E3400C59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85A09-44DD-446C-9789-6F8177C4CC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</a:t>
            </a:r>
            <a:r>
              <a:rPr lang="en-US" dirty="0"/>
              <a:t>of </a:t>
            </a:r>
            <a:r>
              <a:rPr lang="en-US" dirty="0" smtClean="0"/>
              <a:t>Fixed </a:t>
            </a:r>
            <a:r>
              <a:rPr lang="en-US" dirty="0"/>
              <a:t>Geometry Nozzles Using the Pseudo-1D Euler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Le &amp; Christopher Uyeda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43" y="287338"/>
            <a:ext cx="10221433" cy="938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:  Pure Subsonic, Pressure Ratio 0.99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5247" y="1105786"/>
            <a:ext cx="27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Nozzle 1 – Area Ratio 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6887" y="1141964"/>
            <a:ext cx="27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Nozzle 2 – Area Ratio 4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" t="6327" r="5682" b="6078"/>
          <a:stretch/>
        </p:blipFill>
        <p:spPr>
          <a:xfrm>
            <a:off x="6945982" y="1511296"/>
            <a:ext cx="4048764" cy="4780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7039" r="8035" b="6456"/>
          <a:stretch/>
        </p:blipFill>
        <p:spPr>
          <a:xfrm>
            <a:off x="1402151" y="1511296"/>
            <a:ext cx="3936839" cy="47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0344" y="287338"/>
            <a:ext cx="10058400" cy="938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:  Choked Subsonic, Pressure Ratio 0.7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t="6824" r="7585" b="7122"/>
          <a:stretch/>
        </p:blipFill>
        <p:spPr>
          <a:xfrm>
            <a:off x="1665768" y="1578723"/>
            <a:ext cx="3714307" cy="4657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 t="6356" r="6745" b="6619"/>
          <a:stretch/>
        </p:blipFill>
        <p:spPr>
          <a:xfrm>
            <a:off x="6748130" y="1578723"/>
            <a:ext cx="3785191" cy="460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5247" y="1105786"/>
            <a:ext cx="27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Nozzle 1 – Area Ratio 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772" y="1105786"/>
            <a:ext cx="27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Nozzle 2 – Area Ratio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2" y="391878"/>
            <a:ext cx="11206887" cy="938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 : Nozzle 1, Convergence Issues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" y="1265369"/>
            <a:ext cx="4077790" cy="4893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1263451"/>
            <a:ext cx="4079389" cy="489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01" y="1302555"/>
            <a:ext cx="4069748" cy="4883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432" y="5742432"/>
            <a:ext cx="28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Ratio: 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2893" y="5816921"/>
            <a:ext cx="28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Ratio: </a:t>
            </a:r>
            <a:r>
              <a:rPr lang="en-US" dirty="0" smtClean="0"/>
              <a:t>0.15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1307" y="5789386"/>
            <a:ext cx="28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Ratio: </a:t>
            </a:r>
            <a:r>
              <a:rPr lang="en-US" dirty="0" smtClean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2062" y="391878"/>
            <a:ext cx="11206887" cy="938212"/>
          </a:xfrm>
        </p:spPr>
        <p:txBody>
          <a:bodyPr>
            <a:normAutofit/>
          </a:bodyPr>
          <a:lstStyle/>
          <a:p>
            <a:r>
              <a:rPr lang="en-US" dirty="0" smtClean="0"/>
              <a:t>Results : Nozzle 2, </a:t>
            </a:r>
            <a:r>
              <a:rPr lang="en-US" dirty="0"/>
              <a:t>Convergence Issues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" y="1265369"/>
            <a:ext cx="4077790" cy="4893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1263451"/>
            <a:ext cx="4079389" cy="4895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01" y="1302555"/>
            <a:ext cx="4069748" cy="48836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7432" y="5742432"/>
            <a:ext cx="28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Ratio: 0.45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2893" y="5816921"/>
            <a:ext cx="28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Ratio: 0.40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4847" y="5787572"/>
            <a:ext cx="28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Ratio: 0.35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Leveque, Randall J., </a:t>
            </a:r>
            <a:r>
              <a:rPr lang="en-US" i="1" dirty="0" smtClean="0"/>
              <a:t>Finite </a:t>
            </a:r>
            <a:r>
              <a:rPr lang="en-US" i="1" dirty="0"/>
              <a:t>Volume Methods for Hyperbolic </a:t>
            </a:r>
            <a:r>
              <a:rPr lang="en-US" i="1" dirty="0" smtClean="0"/>
              <a:t>Problems</a:t>
            </a:r>
            <a:r>
              <a:rPr lang="en-US" dirty="0" smtClean="0"/>
              <a:t>, </a:t>
            </a:r>
            <a:r>
              <a:rPr lang="en-US" dirty="0"/>
              <a:t>Cambridge University Press, New York, NY, </a:t>
            </a:r>
            <a:r>
              <a:rPr lang="en-US" dirty="0" smtClean="0"/>
              <a:t>2011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Liepmann</a:t>
            </a:r>
            <a:r>
              <a:rPr lang="en-US" dirty="0"/>
              <a:t>, H.W. and </a:t>
            </a:r>
            <a:r>
              <a:rPr lang="en-US" dirty="0" err="1"/>
              <a:t>Roshko</a:t>
            </a:r>
            <a:r>
              <a:rPr lang="en-US" dirty="0"/>
              <a:t>, A., </a:t>
            </a:r>
            <a:r>
              <a:rPr lang="en-US" i="1" dirty="0" smtClean="0"/>
              <a:t>Elements </a:t>
            </a:r>
            <a:r>
              <a:rPr lang="en-US" i="1" dirty="0"/>
              <a:t>of </a:t>
            </a:r>
            <a:r>
              <a:rPr lang="en-US" i="1" dirty="0" err="1" smtClean="0"/>
              <a:t>Gasdynamics</a:t>
            </a:r>
            <a:r>
              <a:rPr lang="en-US" dirty="0" smtClean="0"/>
              <a:t>, </a:t>
            </a:r>
            <a:r>
              <a:rPr lang="en-US" dirty="0"/>
              <a:t>Dover Publications, Mineola, NY, 1985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5474" y="264262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950" y="1845734"/>
            <a:ext cx="10058400" cy="4439736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Physical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Pseudo-1D Euler Equations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Numerical Method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Approximate Riemann Solvers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Two Stage </a:t>
            </a:r>
            <a:r>
              <a:rPr lang="en-US" sz="2800" dirty="0" err="1" smtClean="0"/>
              <a:t>Runge-Kutta</a:t>
            </a:r>
            <a:r>
              <a:rPr lang="en-US" sz="2800" dirty="0" smtClean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Boundary Conditions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Numerical Results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2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two different fixed geometry converging-diverging nozzle. Inlet is fixed to a pressure reservoir and exhausts out to ambient environment.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9" y="2956975"/>
            <a:ext cx="5123935" cy="25144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676" y="5684428"/>
            <a:ext cx="342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r = 1 – 0.4(1 + cos(</a:t>
            </a:r>
            <a:r>
              <a:rPr lang="el-GR" dirty="0" smtClean="0"/>
              <a:t>π</a:t>
            </a:r>
            <a:r>
              <a:rPr lang="en-US" dirty="0" smtClean="0"/>
              <a:t>[x – 16]/8))</a:t>
            </a:r>
          </a:p>
          <a:p>
            <a:r>
              <a:rPr lang="en-US" dirty="0"/>
              <a:t> </a:t>
            </a:r>
            <a:r>
              <a:rPr lang="en-US" dirty="0" smtClean="0"/>
              <a:t>     Area ratio: 25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4361" y="5592095"/>
            <a:ext cx="397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r= 0.75-0.25 sin(</a:t>
            </a:r>
            <a:r>
              <a:rPr lang="el-GR" dirty="0"/>
              <a:t>π </a:t>
            </a:r>
            <a:r>
              <a:rPr lang="en-US" dirty="0" smtClean="0"/>
              <a:t>(x-10</a:t>
            </a:r>
            <a:r>
              <a:rPr lang="en-US" dirty="0"/>
              <a:t>)/10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Area ratio: 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26" y="2957649"/>
            <a:ext cx="4746179" cy="25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6754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types of flow are possible which are purely dependent on the pressure ratio between the </a:t>
            </a:r>
            <a:r>
              <a:rPr lang="en-US" dirty="0" smtClean="0"/>
              <a:t>outlet and inlet,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Pure Subsonic – Flow is subsonic throughout entire converging-diverging nozzle due to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dirty="0"/>
              <a:t> </a:t>
            </a:r>
            <a:r>
              <a:rPr lang="en-US" dirty="0" smtClean="0"/>
              <a:t>being above a pressure ratio threshold for subsonic flow.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Pure Supersonic – Flow is sonic at throat and supersonic throughout the remaining diverging section of the nozzle due to low P</a:t>
            </a:r>
            <a:r>
              <a:rPr lang="en-US" baseline="-25000" dirty="0" smtClean="0"/>
              <a:t>r</a:t>
            </a:r>
            <a:r>
              <a:rPr lang="en-US" dirty="0" smtClean="0"/>
              <a:t>. This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dirty="0" smtClean="0"/>
              <a:t> remains below a certain pressure ratio threshold for supersonic flow.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Choked Subsonic – Flow turns sonic at throat and continues to accelerate to supersonic flow; however, a shock forms. Shock exists because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dirty="0" smtClean="0"/>
              <a:t> is between the supersonic and subsonic pressure ratio thresholds such that the flow can’t naturally expand out to the ambient back pressure so a shock forms.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lum brigh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31" y="1802111"/>
            <a:ext cx="4515143" cy="3899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2652" y="5809226"/>
            <a:ext cx="399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Ratio effects on Flow Types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Pseudo-1D Euler 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766" y="2244267"/>
            <a:ext cx="40005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66" y="3963298"/>
            <a:ext cx="4276725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4949" y="1806147"/>
            <a:ext cx="34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Pseudo-1D Euler Equation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56128" y="3082467"/>
            <a:ext cx="0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04902" y="4877698"/>
            <a:ext cx="357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Pseudo-1D Euler Equation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525" y="4231367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original equations such that Roe approximate Riemann solver may be used from 1D Euler equations.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89" y="2225217"/>
            <a:ext cx="3381375" cy="85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48300" y="1796622"/>
            <a:ext cx="34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1D Euler Equation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70658" y="2651660"/>
            <a:ext cx="1235165" cy="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Splitting – Godunov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simplicity, Godunov fractional splitting was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Split </a:t>
            </a:r>
            <a:r>
              <a:rPr lang="en-US" dirty="0" smtClean="0"/>
              <a:t>solving a linearized advection equation and then reacting the solution according to source terms, </a:t>
            </a:r>
            <a:r>
              <a:rPr lang="el-GR" dirty="0" smtClean="0"/>
              <a:t>ψ</a:t>
            </a:r>
            <a:r>
              <a:rPr lang="en-US" dirty="0" smtClean="0"/>
              <a:t>(q)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Step 1: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t</a:t>
            </a:r>
            <a:r>
              <a:rPr lang="en-US" dirty="0" smtClean="0"/>
              <a:t> + f’(q)</a:t>
            </a:r>
            <a:r>
              <a:rPr lang="en-US" dirty="0" err="1" smtClean="0"/>
              <a:t>q</a:t>
            </a:r>
            <a:r>
              <a:rPr lang="en-US" baseline="-25000" dirty="0" err="1" smtClean="0"/>
              <a:t>x</a:t>
            </a:r>
            <a:r>
              <a:rPr lang="en-US" dirty="0" smtClean="0"/>
              <a:t> =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Step 2: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r>
              <a:rPr lang="el-GR" dirty="0" smtClean="0"/>
              <a:t>ψ</a:t>
            </a:r>
            <a:r>
              <a:rPr lang="en-US" dirty="0" smtClean="0"/>
              <a:t>(q)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Linearized advection equation solved with MC limiter using roe approximate Riemann solvers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Reaction step solved using two stage </a:t>
            </a:r>
            <a:r>
              <a:rPr lang="en-US" dirty="0" err="1" smtClean="0"/>
              <a:t>Runge-Kutta</a:t>
            </a:r>
            <a:r>
              <a:rPr lang="en-US" dirty="0" smtClean="0"/>
              <a:t> method </a:t>
            </a:r>
          </a:p>
        </p:txBody>
      </p:sp>
    </p:spTree>
    <p:extLst>
      <p:ext uri="{BB962C8B-B14F-4D97-AF65-F5344CB8AC3E}">
        <p14:creationId xmlns:p14="http://schemas.microsoft.com/office/powerpoint/2010/main" val="15248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 Approximate Riemann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Euler equations are non-linear, so Riemann problems will be non-linear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Roe approximation seeks to linearize the flux Jacobian matrix.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/>
              <a:t>by a set of parameterizations proposed by Roe.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8" t="24348"/>
          <a:stretch/>
        </p:blipFill>
        <p:spPr>
          <a:xfrm>
            <a:off x="1004582" y="3240633"/>
            <a:ext cx="4139565" cy="879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9460" r="-48"/>
          <a:stretch/>
        </p:blipFill>
        <p:spPr>
          <a:xfrm>
            <a:off x="2526944" y="4379689"/>
            <a:ext cx="6057900" cy="1877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50" y="3186302"/>
            <a:ext cx="4467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Stage </a:t>
            </a:r>
            <a:r>
              <a:rPr lang="en-US" dirty="0" err="1" smtClean="0"/>
              <a:t>Runge-Kutta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advance from Q </a:t>
            </a:r>
            <a:r>
              <a:rPr lang="en-US" baseline="-25000" dirty="0" err="1" smtClean="0"/>
              <a:t>i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Q 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n+1</a:t>
            </a:r>
            <a:r>
              <a:rPr lang="en-US" dirty="0" smtClean="0"/>
              <a:t>, we solve the ODE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t</a:t>
            </a:r>
            <a:r>
              <a:rPr lang="en-US" dirty="0" smtClean="0"/>
              <a:t>=</a:t>
            </a:r>
            <a:r>
              <a:rPr lang="el-GR" dirty="0" smtClean="0"/>
              <a:t>ψ</a:t>
            </a:r>
            <a:r>
              <a:rPr lang="en-US" dirty="0" smtClean="0"/>
              <a:t>(q), where </a:t>
            </a:r>
            <a:r>
              <a:rPr lang="el-GR" dirty="0"/>
              <a:t>ψ</a:t>
            </a:r>
            <a:r>
              <a:rPr lang="en-US" dirty="0"/>
              <a:t>(q</a:t>
            </a:r>
            <a:r>
              <a:rPr lang="en-US" dirty="0" smtClean="0"/>
              <a:t>) are the source terms.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second-order </a:t>
            </a:r>
            <a:r>
              <a:rPr lang="en-US" dirty="0" err="1" smtClean="0"/>
              <a:t>Runge-Kutta</a:t>
            </a:r>
            <a:r>
              <a:rPr lang="en-US" dirty="0" smtClean="0"/>
              <a:t> method was implemented as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62" y="4185780"/>
            <a:ext cx="211455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31" y="2165862"/>
            <a:ext cx="137160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11" y="2350066"/>
            <a:ext cx="24479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33" y="2231570"/>
            <a:ext cx="3740724" cy="28055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65" y="2932372"/>
            <a:ext cx="3673247" cy="70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32" y="2843224"/>
            <a:ext cx="22764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9985" y="1752595"/>
            <a:ext cx="69015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Subsonic Inflow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Defined by 3-shock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Inflow p</a:t>
            </a:r>
            <a:r>
              <a:rPr lang="en-US" baseline="-25000" dirty="0" smtClean="0"/>
              <a:t>0</a:t>
            </a:r>
            <a:r>
              <a:rPr lang="en-US" dirty="0" smtClean="0"/>
              <a:t> defined and then velocity and density are defined using the Rankine-</a:t>
            </a:r>
            <a:r>
              <a:rPr lang="en-US" dirty="0" err="1" smtClean="0"/>
              <a:t>Hugoniot</a:t>
            </a:r>
            <a:r>
              <a:rPr lang="en-US" dirty="0" smtClean="0"/>
              <a:t> Conditions for the 3-shock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54" y="4769230"/>
            <a:ext cx="3814758" cy="64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32" y="4714664"/>
            <a:ext cx="2343151" cy="67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9985" y="3635962"/>
            <a:ext cx="69015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Subsonic Outflow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Defined by 1-shock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Outer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atm</a:t>
            </a:r>
            <a:r>
              <a:rPr lang="en-US" dirty="0" smtClean="0"/>
              <a:t> defined and then velocity and density are defined using the Rankine-</a:t>
            </a:r>
            <a:r>
              <a:rPr lang="en-US" dirty="0" err="1" smtClean="0"/>
              <a:t>Hugoniot</a:t>
            </a:r>
            <a:r>
              <a:rPr lang="en-US" dirty="0" smtClean="0"/>
              <a:t> Conditions again for the 1-shock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985" y="5432108"/>
            <a:ext cx="69015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Supersonic Outflow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All values are extrapolated from interior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934</TotalTime>
  <Words>596</Words>
  <Application>Microsoft Office PowerPoint</Application>
  <PresentationFormat>Custom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HDOfficeLightV0</vt:lpstr>
      <vt:lpstr>Retrospect</vt:lpstr>
      <vt:lpstr>Convergence of Fixed Geometry Nozzles Using the Pseudo-1D Euler Equations</vt:lpstr>
      <vt:lpstr>Outline</vt:lpstr>
      <vt:lpstr>Physical Model</vt:lpstr>
      <vt:lpstr>Flow Types </vt:lpstr>
      <vt:lpstr>Pseudo-1D Euler Equations</vt:lpstr>
      <vt:lpstr>Fractional Splitting – Godunov</vt:lpstr>
      <vt:lpstr>Roe Approximate Riemann Solver</vt:lpstr>
      <vt:lpstr>Two Stage Runge-Kutta</vt:lpstr>
      <vt:lpstr>Boundary Conditions</vt:lpstr>
      <vt:lpstr>Results :  Pure Subsonic, Pressure Ratio 0.99</vt:lpstr>
      <vt:lpstr>Results :  Choked Subsonic, Pressure Ratio 0.7</vt:lpstr>
      <vt:lpstr>PowerPoint Presentation</vt:lpstr>
      <vt:lpstr>Results : Nozzle 2, Convergence Issues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of Several Fixed Geometry Nozzles Using the Pseudo-1D Euler Equations</dc:title>
  <dc:creator>Chris Uyeda</dc:creator>
  <cp:lastModifiedBy>Christopher Uyeda</cp:lastModifiedBy>
  <cp:revision>31</cp:revision>
  <dcterms:created xsi:type="dcterms:W3CDTF">2015-03-12T05:51:48Z</dcterms:created>
  <dcterms:modified xsi:type="dcterms:W3CDTF">2015-03-13T21:57:29Z</dcterms:modified>
</cp:coreProperties>
</file>