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pt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/>
    <p:restoredTop sz="94612"/>
  </p:normalViewPr>
  <p:slideViewPr>
    <p:cSldViewPr snapToGrid="0" showGuides="1">
      <p:cViewPr varScale="1">
        <p:scale>
          <a:sx n="209" d="100"/>
          <a:sy n="20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7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7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3" descr="Uma teia de pontos conectados">
            <a:extLst>
              <a:ext uri="{FF2B5EF4-FFF2-40B4-BE49-F238E27FC236}">
                <a16:creationId xmlns:a16="http://schemas.microsoft.com/office/drawing/2014/main" id="{9B5BE1AC-295C-8243-3F23-44A908DF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CDC62-9604-2425-84A0-9FC442C70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pt-CL" sz="5200" dirty="0"/>
              <a:t>Análise mercado de trabalho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BD1BA-0A96-83E2-07F1-E32682879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pt-CL" sz="2200" dirty="0"/>
              <a:t>Competências, requisitos e remuneração de vagas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9D6186-E573-D5EA-EA9B-1937DC8D743D}"/>
              </a:ext>
            </a:extLst>
          </p:cNvPr>
          <p:cNvSpPr txBox="1"/>
          <p:nvPr/>
        </p:nvSpPr>
        <p:spPr>
          <a:xfrm>
            <a:off x="798891" y="5888504"/>
            <a:ext cx="5899785" cy="646331"/>
          </a:xfrm>
          <a:prstGeom prst="rect">
            <a:avLst/>
          </a:prstGeom>
          <a:solidFill>
            <a:schemeClr val="tx1">
              <a:alpha val="79616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pt-CL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Por Alessandro Mathias Bittencourt</a:t>
            </a:r>
          </a:p>
          <a:p>
            <a:pPr algn="l"/>
            <a:r>
              <a:rPr lang="pt-CL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UNICID - Universidade da Cidade de São Paulo</a:t>
            </a:r>
            <a:endParaRPr lang="pt-CL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57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B97D7-4E49-823A-C862-E553B98C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B6CF8AEE-B707-F77C-0FA4-7655E785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12" y="140208"/>
            <a:ext cx="11404599" cy="536448"/>
          </a:xfrm>
        </p:spPr>
        <p:txBody>
          <a:bodyPr anchor="t">
            <a:normAutofit/>
          </a:bodyPr>
          <a:lstStyle/>
          <a:p>
            <a:pPr algn="l"/>
            <a:r>
              <a:rPr lang="pt-C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</a:t>
            </a:r>
          </a:p>
        </p:txBody>
      </p:sp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820CBE3E-0F75-ABC6-E8ED-C97FB9A9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F72E2F3C-B169-68F3-657D-D9B934B9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7DCDC2-B89F-B4D9-394A-8057C698763F}"/>
              </a:ext>
            </a:extLst>
          </p:cNvPr>
          <p:cNvSpPr txBox="1"/>
          <p:nvPr/>
        </p:nvSpPr>
        <p:spPr>
          <a:xfrm>
            <a:off x="327017" y="1418865"/>
            <a:ext cx="60812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Este relatório tem como objetivo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identificar e quantificar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competências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técnicas (hard skills)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comportamentais (soft skills)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mais requisitadas para posições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júnior em dados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(cientista e engenheiro) no mercado brasileiro. A análise consolida descrições de vagas coletadas no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LinkedIn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Glassdoor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(ex.: Casas Bahia, Fleury,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Ollie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Semantrix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Netvagas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Magalu, Alares), normaliza sinônimos e agrupa menções por frequência. Os resultados são apresentados em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nuvens de palavras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gráficos de barras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para apoiar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priorização de capacitação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ajuste de descrições de vaga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recrutamento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comparação com a matriz de competências interna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Amostra coletada até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14/09/2025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eventuais duplicatas foram mantidas para refletir a frequência real de menções.</a:t>
            </a:r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" name="Imagem 24" descr="Pessoa usando óculos inteligentes de realidade mista tocando em tela transparente">
            <a:extLst>
              <a:ext uri="{FF2B5EF4-FFF2-40B4-BE49-F238E27FC236}">
                <a16:creationId xmlns:a16="http://schemas.microsoft.com/office/drawing/2014/main" id="{4837341C-95B3-DF3F-F06A-40020B093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01110" y="1169802"/>
            <a:ext cx="4999928" cy="42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A95C0-E6B9-529B-FE00-2BCF68F57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0A8291B7-C739-2FD2-951B-DEFF39E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E3E65F41-896A-431B-1920-49E4AB984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77426CB6-CE51-9B71-751D-E4207053D20F}"/>
              </a:ext>
            </a:extLst>
          </p:cNvPr>
          <p:cNvSpPr txBox="1">
            <a:spLocks/>
          </p:cNvSpPr>
          <p:nvPr/>
        </p:nvSpPr>
        <p:spPr>
          <a:xfrm>
            <a:off x="311912" y="140208"/>
            <a:ext cx="11404599" cy="536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CL" sz="2400" i="1">
                <a:solidFill>
                  <a:schemeClr val="tx1">
                    <a:lumMod val="75000"/>
                    <a:lumOff val="25000"/>
                  </a:schemeClr>
                </a:solidFill>
              </a:rPr>
              <a:t>Hard Skills</a:t>
            </a:r>
            <a:endParaRPr lang="pt-CL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C4BB26-6FC0-C5D9-1AAE-79FC34D6119C}"/>
              </a:ext>
            </a:extLst>
          </p:cNvPr>
          <p:cNvSpPr txBox="1"/>
          <p:nvPr/>
        </p:nvSpPr>
        <p:spPr>
          <a:xfrm>
            <a:off x="327017" y="1418865"/>
            <a:ext cx="68607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Panorama geral sobre </a:t>
            </a:r>
            <a:r>
              <a:rPr lang="pt-B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skills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Base dominante:</a:t>
            </a:r>
            <a:r>
              <a:rPr lang="pt-BR" sz="1400" dirty="0"/>
              <a:t> </a:t>
            </a:r>
            <a:r>
              <a:rPr lang="pt-BR" sz="1400" b="1" dirty="0"/>
              <a:t>Python</a:t>
            </a:r>
            <a:r>
              <a:rPr lang="pt-BR" sz="1400" dirty="0"/>
              <a:t> e </a:t>
            </a:r>
            <a:r>
              <a:rPr lang="pt-BR" sz="1400" b="1" dirty="0"/>
              <a:t>SQL</a:t>
            </a:r>
            <a:r>
              <a:rPr lang="pt-BR" sz="1400" dirty="0"/>
              <a:t> aparecem na ampla maioria das descrições — são o “</a:t>
            </a:r>
            <a:r>
              <a:rPr lang="pt-BR" sz="1400" dirty="0" err="1"/>
              <a:t>gate</a:t>
            </a:r>
            <a:r>
              <a:rPr lang="pt-BR" sz="1400" dirty="0"/>
              <a:t>” de entrada.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Pipelines/ETL/ELT</a:t>
            </a:r>
            <a:r>
              <a:rPr lang="pt-BR" sz="1400" dirty="0"/>
              <a:t> como competência-núcleo: integrar </a:t>
            </a:r>
            <a:r>
              <a:rPr lang="pt-BR" sz="1400" b="1" dirty="0"/>
              <a:t>APIs, bancos e arquivos (CSV/JSON/Parquet)</a:t>
            </a:r>
            <a:r>
              <a:rPr lang="pt-BR" sz="1400" dirty="0"/>
              <a:t>, </a:t>
            </a:r>
            <a:r>
              <a:rPr lang="pt-BR" sz="1400" b="1" dirty="0"/>
              <a:t>monitorar</a:t>
            </a:r>
            <a:r>
              <a:rPr lang="pt-BR" sz="1400" dirty="0"/>
              <a:t> e </a:t>
            </a:r>
            <a:r>
              <a:rPr lang="pt-BR" sz="1400" b="1" dirty="0"/>
              <a:t>solucionar problemas</a:t>
            </a:r>
            <a:r>
              <a:rPr lang="pt-BR" sz="14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Fundamentos de DW/modelagem</a:t>
            </a:r>
            <a:r>
              <a:rPr lang="pt-BR" sz="1400" dirty="0"/>
              <a:t> e </a:t>
            </a:r>
            <a:r>
              <a:rPr lang="pt-BR" sz="1400" b="1" dirty="0"/>
              <a:t>Data </a:t>
            </a:r>
            <a:r>
              <a:rPr lang="pt-BR" sz="1400" b="1" dirty="0" err="1"/>
              <a:t>Quality</a:t>
            </a:r>
            <a:r>
              <a:rPr lang="pt-BR" sz="1400" dirty="0"/>
              <a:t>: pedem noções de </a:t>
            </a:r>
            <a:r>
              <a:rPr lang="pt-BR" sz="1400" b="1" dirty="0"/>
              <a:t>Data </a:t>
            </a:r>
            <a:r>
              <a:rPr lang="pt-BR" sz="1400" b="1" dirty="0" err="1"/>
              <a:t>Warehousing</a:t>
            </a:r>
            <a:r>
              <a:rPr lang="pt-BR" sz="1400" dirty="0"/>
              <a:t>, consistência e </a:t>
            </a:r>
            <a:r>
              <a:rPr lang="pt-BR" sz="1400" b="1" dirty="0"/>
              <a:t>documentação</a:t>
            </a:r>
            <a:r>
              <a:rPr lang="pt-BR" sz="14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Orquestração/transformação e processamento:</a:t>
            </a:r>
            <a:r>
              <a:rPr lang="pt-BR" sz="1400" dirty="0"/>
              <a:t> </a:t>
            </a:r>
            <a:r>
              <a:rPr lang="pt-BR" sz="1400" b="1" dirty="0" err="1"/>
              <a:t>Airflow</a:t>
            </a:r>
            <a:r>
              <a:rPr lang="pt-BR" sz="1400" dirty="0"/>
              <a:t> e </a:t>
            </a:r>
            <a:r>
              <a:rPr lang="pt-BR" sz="1400" b="1" dirty="0" err="1"/>
              <a:t>dbt</a:t>
            </a:r>
            <a:r>
              <a:rPr lang="pt-BR" sz="1400" dirty="0"/>
              <a:t> surgem como diferenciais recorrentes; </a:t>
            </a:r>
            <a:r>
              <a:rPr lang="pt-BR" sz="1400" b="1" dirty="0"/>
              <a:t>Spark</a:t>
            </a:r>
            <a:r>
              <a:rPr lang="pt-BR" sz="1400" dirty="0"/>
              <a:t>/ </a:t>
            </a:r>
            <a:r>
              <a:rPr lang="pt-BR" sz="1400" b="1" dirty="0" err="1"/>
              <a:t>Databricks</a:t>
            </a:r>
            <a:r>
              <a:rPr lang="pt-BR" sz="1400" dirty="0"/>
              <a:t> aparecem em papéis mais “data-heavy”.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Cloud </a:t>
            </a:r>
            <a:r>
              <a:rPr lang="pt-BR" sz="1400" b="1" dirty="0" err="1"/>
              <a:t>literacy</a:t>
            </a:r>
            <a:r>
              <a:rPr lang="pt-BR" sz="1400" dirty="0"/>
              <a:t> transversal (</a:t>
            </a:r>
            <a:r>
              <a:rPr lang="pt-BR" sz="1400" b="1" dirty="0"/>
              <a:t>AWS/Azure/GCP</a:t>
            </a:r>
            <a:r>
              <a:rPr lang="pt-BR" sz="1400" dirty="0"/>
              <a:t>). Em papéis de operação: </a:t>
            </a:r>
            <a:r>
              <a:rPr lang="pt-BR" sz="1400" b="1" dirty="0" err="1"/>
              <a:t>Hadoop</a:t>
            </a:r>
            <a:r>
              <a:rPr lang="pt-BR" sz="1400" b="1" dirty="0"/>
              <a:t>/Cloudera</a:t>
            </a:r>
            <a:r>
              <a:rPr lang="pt-BR" sz="1400" dirty="0"/>
              <a:t>, </a:t>
            </a:r>
            <a:r>
              <a:rPr lang="pt-BR" sz="1400" b="1" dirty="0"/>
              <a:t>Azure </a:t>
            </a:r>
            <a:r>
              <a:rPr lang="pt-BR" sz="1400" b="1" dirty="0" err="1"/>
              <a:t>Synapse</a:t>
            </a:r>
            <a:r>
              <a:rPr lang="pt-BR" sz="1400" dirty="0"/>
              <a:t>; em BI/</a:t>
            </a:r>
            <a:r>
              <a:rPr lang="pt-BR" sz="1400" dirty="0" err="1"/>
              <a:t>analytics</a:t>
            </a:r>
            <a:r>
              <a:rPr lang="pt-BR" sz="1400" dirty="0"/>
              <a:t>: </a:t>
            </a:r>
            <a:r>
              <a:rPr lang="pt-BR" sz="1400" b="1" dirty="0" err="1"/>
              <a:t>BigQuery</a:t>
            </a:r>
            <a:r>
              <a:rPr lang="pt-BR" sz="1400" dirty="0"/>
              <a:t> como diferencial.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Visualização/BI</a:t>
            </a:r>
            <a:r>
              <a:rPr lang="pt-BR" sz="1400" dirty="0"/>
              <a:t> (sobretudo </a:t>
            </a:r>
            <a:r>
              <a:rPr lang="pt-BR" sz="1400" b="1" dirty="0"/>
              <a:t>Power BI</a:t>
            </a:r>
            <a:r>
              <a:rPr lang="pt-BR" sz="1400" dirty="0"/>
              <a:t>) surge em vagas com foco em análise e governança.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Ecossistema de engenharia:</a:t>
            </a:r>
            <a:r>
              <a:rPr lang="pt-BR" sz="1400" dirty="0"/>
              <a:t> </a:t>
            </a:r>
            <a:r>
              <a:rPr lang="pt-BR" sz="1400" b="1" dirty="0" err="1"/>
              <a:t>Git</a:t>
            </a:r>
            <a:r>
              <a:rPr lang="pt-BR" sz="1400" dirty="0"/>
              <a:t>, </a:t>
            </a:r>
            <a:r>
              <a:rPr lang="pt-BR" sz="1400" b="1" dirty="0"/>
              <a:t>Linux</a:t>
            </a:r>
            <a:r>
              <a:rPr lang="pt-BR" sz="1400" dirty="0"/>
              <a:t> e </a:t>
            </a:r>
            <a:r>
              <a:rPr lang="pt-BR" sz="1400" b="1" dirty="0" err="1"/>
              <a:t>Bash</a:t>
            </a:r>
            <a:r>
              <a:rPr lang="pt-BR" sz="1400" dirty="0"/>
              <a:t> são citados para automação e rotina.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Imagem 5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DBE612EA-B8CF-4D1F-ACE1-21337382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552" y="3405855"/>
            <a:ext cx="3839586" cy="23997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2790AE-494F-D08C-7DFD-63C54FD6A354}"/>
              </a:ext>
            </a:extLst>
          </p:cNvPr>
          <p:cNvSpPr txBox="1"/>
          <p:nvPr/>
        </p:nvSpPr>
        <p:spPr>
          <a:xfrm>
            <a:off x="7501552" y="5805596"/>
            <a:ext cx="383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Figura 1 – Hard Skills - Nuvem de palavras encontradas nas vagas de interesse.</a:t>
            </a:r>
            <a:endParaRPr lang="pt-CL" sz="9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638C6EF-5FD0-3FF1-6850-F3D180A405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501552" y="652876"/>
            <a:ext cx="4424701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7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ED4E9-B69F-9801-ADFB-A53D9524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E20256E5-D90C-FB71-CB23-BDB8C354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DD50B636-E95E-D34B-BB34-85B919B09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5BDC8352-EF64-96C0-0245-70763433653B}"/>
              </a:ext>
            </a:extLst>
          </p:cNvPr>
          <p:cNvSpPr txBox="1">
            <a:spLocks/>
          </p:cNvSpPr>
          <p:nvPr/>
        </p:nvSpPr>
        <p:spPr>
          <a:xfrm>
            <a:off x="311912" y="140208"/>
            <a:ext cx="11404599" cy="536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C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Hard Skills - Roadmap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BD5C1C-019E-A143-F2B6-80B19155B65C}"/>
              </a:ext>
            </a:extLst>
          </p:cNvPr>
          <p:cNvSpPr txBox="1"/>
          <p:nvPr/>
        </p:nvSpPr>
        <p:spPr>
          <a:xfrm>
            <a:off x="327017" y="1418865"/>
            <a:ext cx="6860767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um curto prazo focar em: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SQL avançado</a:t>
            </a:r>
            <a:r>
              <a:rPr lang="pt-BR" sz="1600" dirty="0"/>
              <a:t> (</a:t>
            </a:r>
            <a:r>
              <a:rPr lang="pt-BR" sz="1600" dirty="0" err="1"/>
              <a:t>joins</a:t>
            </a:r>
            <a:r>
              <a:rPr lang="pt-BR" sz="1600" dirty="0"/>
              <a:t>, CTE, </a:t>
            </a:r>
            <a:r>
              <a:rPr lang="pt-BR" sz="1600" dirty="0" err="1"/>
              <a:t>window</a:t>
            </a:r>
            <a:r>
              <a:rPr lang="pt-BR" sz="1600" dirty="0"/>
              <a:t>, </a:t>
            </a:r>
            <a:r>
              <a:rPr lang="pt-BR" sz="1600" dirty="0" err="1"/>
              <a:t>tuning</a:t>
            </a:r>
            <a:r>
              <a:rPr lang="pt-BR" sz="1600" dirty="0"/>
              <a:t> básico)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Python para dados</a:t>
            </a:r>
            <a:r>
              <a:rPr lang="pt-BR" sz="1600" dirty="0"/>
              <a:t> (Pandas + testes)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ETL/ELT &amp; pipelines</a:t>
            </a:r>
            <a:r>
              <a:rPr lang="pt-BR" sz="1600" dirty="0"/>
              <a:t> (</a:t>
            </a:r>
            <a:r>
              <a:rPr lang="pt-BR" sz="1600" dirty="0" err="1"/>
              <a:t>Airflow</a:t>
            </a:r>
            <a:r>
              <a:rPr lang="pt-BR" sz="1600" dirty="0"/>
              <a:t>/</a:t>
            </a:r>
            <a:r>
              <a:rPr lang="pt-BR" sz="1600" dirty="0" err="1"/>
              <a:t>dbt</a:t>
            </a:r>
            <a:r>
              <a:rPr lang="pt-BR" sz="1600" dirty="0"/>
              <a:t>; boas práticas e </a:t>
            </a:r>
            <a:r>
              <a:rPr lang="pt-BR" sz="1600" dirty="0" err="1"/>
              <a:t>observabilidade</a:t>
            </a:r>
            <a:r>
              <a:rPr lang="pt-BR" sz="1600" dirty="0"/>
              <a:t>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Modelagem/DW</a:t>
            </a:r>
            <a:r>
              <a:rPr lang="pt-BR" sz="1600" dirty="0"/>
              <a:t> (dimensional + qualidade de dados)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Cloud 101</a:t>
            </a:r>
            <a:r>
              <a:rPr lang="pt-BR" sz="1600" dirty="0"/>
              <a:t> (serviços de dados em 1 provedor)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/>
              <a:t>Spark básico</a:t>
            </a:r>
            <a:r>
              <a:rPr lang="pt-BR" sz="1600" dirty="0"/>
              <a:t> (quando foco for big data)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pt-BR" sz="1600" b="1" dirty="0" err="1"/>
              <a:t>Git</a:t>
            </a:r>
            <a:r>
              <a:rPr lang="pt-BR" sz="1600" b="1" dirty="0"/>
              <a:t> + Linux/</a:t>
            </a:r>
            <a:r>
              <a:rPr lang="pt-BR" sz="1600" b="1" dirty="0" err="1"/>
              <a:t>Bash</a:t>
            </a:r>
            <a:r>
              <a:rPr lang="pt-BR" sz="1600" dirty="0"/>
              <a:t> (automação e versão)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Imagem 2" descr="Bússola">
            <a:extLst>
              <a:ext uri="{FF2B5EF4-FFF2-40B4-BE49-F238E27FC236}">
                <a16:creationId xmlns:a16="http://schemas.microsoft.com/office/drawing/2014/main" id="{E1FBFF3B-420C-A757-FDD1-C5F4150E8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37096" y="1880558"/>
            <a:ext cx="2735705" cy="33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5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90F9E-30B6-77BC-E557-F594DDC6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459CF5B4-439B-3DDF-4C9A-4CF61EC2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EF8D6F92-7A26-A531-DF05-E3B89699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054A6319-C10C-5D64-380A-92D2C064A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12" y="140208"/>
            <a:ext cx="11404599" cy="536448"/>
          </a:xfrm>
        </p:spPr>
        <p:txBody>
          <a:bodyPr anchor="t">
            <a:normAutofit/>
          </a:bodyPr>
          <a:lstStyle/>
          <a:p>
            <a:pPr algn="l"/>
            <a:r>
              <a:rPr lang="pt-CL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Skills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9392FD-A4E9-CC9A-FF3D-0836B3C19CA0}"/>
              </a:ext>
            </a:extLst>
          </p:cNvPr>
          <p:cNvSpPr txBox="1"/>
          <p:nvPr/>
        </p:nvSpPr>
        <p:spPr>
          <a:xfrm>
            <a:off x="327017" y="1418865"/>
            <a:ext cx="71745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que mais pesa nas vagas?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Comunicação &amp; </a:t>
            </a:r>
            <a:r>
              <a:rPr lang="pt-BR" sz="1400" b="1" dirty="0" err="1"/>
              <a:t>storytelling</a:t>
            </a:r>
            <a:r>
              <a:rPr lang="pt-BR" sz="1400" dirty="0"/>
              <a:t> com negócio (apresentar resultados/insights a áreas e executivos).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Colaboração</a:t>
            </a:r>
            <a:r>
              <a:rPr lang="pt-BR" sz="1400" dirty="0"/>
              <a:t> </a:t>
            </a:r>
            <a:r>
              <a:rPr lang="pt-BR" sz="1400" dirty="0" err="1"/>
              <a:t>cross</a:t>
            </a:r>
            <a:r>
              <a:rPr lang="pt-BR" sz="1400" dirty="0"/>
              <a:t>-funcional (marketing, produto, BI, engenharia).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Proatividade, curiosidade e aprendizado contínuo</a:t>
            </a:r>
            <a:r>
              <a:rPr lang="pt-BR" sz="1400" dirty="0"/>
              <a:t> (apetite por aprender/experimentar).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Resolução de problemas</a:t>
            </a:r>
            <a:r>
              <a:rPr lang="pt-BR" sz="1400" dirty="0"/>
              <a:t> e </a:t>
            </a:r>
            <a:r>
              <a:rPr lang="pt-BR" sz="1400" b="1" dirty="0"/>
              <a:t>atenção aos detalhes</a:t>
            </a:r>
            <a:r>
              <a:rPr lang="pt-BR" sz="1400" dirty="0"/>
              <a:t> (confiabilidade de dados/documentação).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b="1" dirty="0"/>
              <a:t>Orientação a resultados</a:t>
            </a:r>
            <a:r>
              <a:rPr lang="pt-BR" sz="1400" dirty="0"/>
              <a:t> (ROI, métricas, melhoria contínua) e </a:t>
            </a:r>
            <a:r>
              <a:rPr lang="pt-BR" sz="1400" b="1" dirty="0"/>
              <a:t>adaptabilidade</a:t>
            </a:r>
            <a:r>
              <a:rPr lang="pt-BR" sz="1400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sz="1400" dirty="0"/>
              <a:t>Valores culturais aparecem em algumas descrições (</a:t>
            </a:r>
            <a:r>
              <a:rPr lang="pt-BR" sz="1400" b="1" dirty="0"/>
              <a:t>ética, foco no cliente</a:t>
            </a:r>
            <a:r>
              <a:rPr lang="pt-BR" sz="1400" dirty="0"/>
              <a:t>).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1600" dirty="0"/>
              <a:t>Como evidenciar no processo seletivo/</a:t>
            </a:r>
            <a:r>
              <a:rPr lang="pt-BR" sz="1600" dirty="0" err="1"/>
              <a:t>onboarding</a:t>
            </a:r>
            <a:r>
              <a:rPr lang="pt-BR" sz="1600" dirty="0"/>
              <a:t>:</a:t>
            </a:r>
          </a:p>
          <a:p>
            <a:endParaRPr lang="pt-BR" sz="1600" dirty="0"/>
          </a:p>
          <a:p>
            <a:pPr marL="285750" indent="-285750">
              <a:buFont typeface="Wingdings" pitchFamily="2" charset="2"/>
              <a:buChar char="q"/>
            </a:pPr>
            <a:r>
              <a:rPr lang="pt-BR" sz="1400" dirty="0"/>
              <a:t>Use o método </a:t>
            </a:r>
            <a:r>
              <a:rPr lang="pt-BR" sz="1400" b="1" dirty="0"/>
              <a:t>STAR</a:t>
            </a:r>
            <a:r>
              <a:rPr lang="pt-BR" sz="1400" dirty="0"/>
              <a:t> para casos reais (p. ex., “pipeline quebrado → diagnóstico → correção → impacto em SLA/ROI”).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dirty="0"/>
              <a:t>Traga </a:t>
            </a:r>
            <a:r>
              <a:rPr lang="pt-BR" sz="1400" b="1" dirty="0"/>
              <a:t>dashboards/notebooks</a:t>
            </a:r>
            <a:r>
              <a:rPr lang="pt-BR" sz="1400" dirty="0"/>
              <a:t> com narrativa clara (problema → hipótese → evidências → ação).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dirty="0"/>
              <a:t>Mostre </a:t>
            </a:r>
            <a:r>
              <a:rPr lang="pt-BR" sz="1400" b="1" dirty="0"/>
              <a:t>documentação</a:t>
            </a:r>
            <a:r>
              <a:rPr lang="pt-BR" sz="1400" dirty="0"/>
              <a:t> concisa (</a:t>
            </a:r>
            <a:r>
              <a:rPr lang="pt-BR" sz="1400" dirty="0" err="1"/>
              <a:t>readme</a:t>
            </a:r>
            <a:r>
              <a:rPr lang="pt-BR" sz="1400" dirty="0"/>
              <a:t> do projeto, diagramas simples).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BR" sz="1400" dirty="0"/>
              <a:t>Proponha </a:t>
            </a:r>
            <a:r>
              <a:rPr lang="pt-BR" sz="1400" b="1" dirty="0"/>
              <a:t>experimentos A/</a:t>
            </a:r>
            <a:r>
              <a:rPr lang="pt-BR" sz="1400" b="1" dirty="0" err="1"/>
              <a:t>B</a:t>
            </a:r>
            <a:r>
              <a:rPr lang="pt-BR" sz="1400" dirty="0"/>
              <a:t> ou melhorias incrementais de pipeline nas 2–4 primeiras semanas.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551BA1E3-3E32-AB10-189B-9A56386D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552" y="3443331"/>
            <a:ext cx="3839586" cy="239974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A66C7C-7042-9000-54DA-2387203424D4}"/>
              </a:ext>
            </a:extLst>
          </p:cNvPr>
          <p:cNvSpPr txBox="1"/>
          <p:nvPr/>
        </p:nvSpPr>
        <p:spPr>
          <a:xfrm>
            <a:off x="7501552" y="5843072"/>
            <a:ext cx="383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Figura 2 – Soft Skills - Nuvem de palavras encontradas nas vagas de interesse.</a:t>
            </a:r>
            <a:endParaRPr lang="pt-CL" sz="900" dirty="0"/>
          </a:p>
        </p:txBody>
      </p:sp>
      <p:pic>
        <p:nvPicPr>
          <p:cNvPr id="14" name="Imagem 13" descr="Gráfico&#10;&#10;O conteúdo gerado por IA pode estar incorreto.">
            <a:extLst>
              <a:ext uri="{FF2B5EF4-FFF2-40B4-BE49-F238E27FC236}">
                <a16:creationId xmlns:a16="http://schemas.microsoft.com/office/drawing/2014/main" id="{2030D5CC-BE42-0353-5FFE-E2491F3E6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552" y="645596"/>
            <a:ext cx="4424701" cy="27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6C7DE-A42A-1279-6749-382F354F5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2647A80C-4F12-BF55-F470-BFB3A53B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18B53ABA-1C2D-DD4B-2DA6-428D7118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D9D1491-987C-F243-182E-D78BB0C4A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12" y="140208"/>
            <a:ext cx="11404599" cy="536448"/>
          </a:xfrm>
        </p:spPr>
        <p:txBody>
          <a:bodyPr anchor="t">
            <a:normAutofit/>
          </a:bodyPr>
          <a:lstStyle/>
          <a:p>
            <a:pPr algn="l"/>
            <a:r>
              <a:rPr lang="pt-C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Remuneração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76B429-F6C8-2FF7-2D4B-B4AA282CEB09}"/>
              </a:ext>
            </a:extLst>
          </p:cNvPr>
          <p:cNvSpPr txBox="1"/>
          <p:nvPr/>
        </p:nvSpPr>
        <p:spPr>
          <a:xfrm>
            <a:off x="311912" y="1215440"/>
            <a:ext cx="609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1" i="0" u="none" strike="noStrike" dirty="0">
                <a:solidFill>
                  <a:srgbClr val="384148"/>
                </a:solidFill>
                <a:effectLst/>
              </a:rPr>
              <a:t>Salários de Engenheiro De Dados Junior (São Paulo)</a:t>
            </a:r>
          </a:p>
          <a:p>
            <a:pPr algn="l">
              <a:buNone/>
            </a:pPr>
            <a:r>
              <a:rPr lang="pt-BR" b="0" i="0" u="none" strike="noStrike" dirty="0">
                <a:solidFill>
                  <a:srgbClr val="384148"/>
                </a:solidFill>
                <a:effectLst/>
              </a:rPr>
              <a:t>Salário base</a:t>
            </a:r>
            <a:r>
              <a:rPr lang="pt-BR" b="0" i="0" u="none" strike="noStrike" baseline="30000" dirty="0">
                <a:solidFill>
                  <a:srgbClr val="384148"/>
                </a:solidFill>
                <a:effectLst/>
              </a:rPr>
              <a:t>1</a:t>
            </a:r>
          </a:p>
          <a:p>
            <a:pPr algn="l">
              <a:buNone/>
            </a:pPr>
            <a:r>
              <a:rPr lang="pt-BR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</a:rPr>
              <a:t>R</a:t>
            </a:r>
            <a:r>
              <a:rPr lang="pt-BR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$ 4 mil - </a:t>
            </a:r>
            <a:r>
              <a:rPr lang="pt-BR" b="0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</a:rPr>
              <a:t>R</a:t>
            </a:r>
            <a:r>
              <a:rPr lang="pt-BR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$ 6 mil/mês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09881C-C7B5-C202-8324-096F07421144}"/>
              </a:ext>
            </a:extLst>
          </p:cNvPr>
          <p:cNvSpPr txBox="1"/>
          <p:nvPr/>
        </p:nvSpPr>
        <p:spPr>
          <a:xfrm>
            <a:off x="6346462" y="1215440"/>
            <a:ext cx="609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1" i="0" u="none" strike="noStrike" dirty="0">
                <a:solidFill>
                  <a:srgbClr val="384148"/>
                </a:solidFill>
                <a:effectLst/>
              </a:rPr>
              <a:t>Salários de Cientista De Dados Junior (São Paulo)</a:t>
            </a:r>
          </a:p>
          <a:p>
            <a:pPr algn="l">
              <a:buNone/>
            </a:pPr>
            <a:r>
              <a:rPr lang="pt-BR" b="0" i="0" u="none" strike="noStrike" dirty="0">
                <a:solidFill>
                  <a:srgbClr val="384148"/>
                </a:solidFill>
                <a:effectLst/>
              </a:rPr>
              <a:t>Salário base</a:t>
            </a:r>
            <a:r>
              <a:rPr lang="pt-BR" b="0" i="0" u="none" strike="noStrike" baseline="30000" dirty="0">
                <a:solidFill>
                  <a:srgbClr val="384148"/>
                </a:solidFill>
                <a:effectLst/>
              </a:rPr>
              <a:t>1</a:t>
            </a:r>
          </a:p>
          <a:p>
            <a:pPr algn="l">
              <a:buNone/>
            </a:pPr>
            <a:r>
              <a:rPr lang="pt-BR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</a:rPr>
              <a:t>R</a:t>
            </a:r>
            <a:r>
              <a:rPr lang="pt-BR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$ 4 mil - </a:t>
            </a:r>
            <a:r>
              <a:rPr lang="pt-BR" i="0" u="none" strike="noStrike" dirty="0" err="1">
                <a:solidFill>
                  <a:schemeClr val="accent6">
                    <a:lumMod val="75000"/>
                  </a:schemeClr>
                </a:solidFill>
                <a:effectLst/>
              </a:rPr>
              <a:t>R</a:t>
            </a:r>
            <a:r>
              <a:rPr lang="pt-BR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$ 7 mil/mês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DCD718-2EA0-F9E8-323A-35557777677D}"/>
              </a:ext>
            </a:extLst>
          </p:cNvPr>
          <p:cNvSpPr txBox="1"/>
          <p:nvPr/>
        </p:nvSpPr>
        <p:spPr>
          <a:xfrm>
            <a:off x="4806334" y="6252718"/>
            <a:ext cx="257933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Fonte: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Glassdoor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(data 09/09/2025)</a:t>
            </a:r>
            <a:endParaRPr lang="pt-CL" sz="900" baseline="30000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31D9499-227C-0AC9-0A5B-DC3B0D8F9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02667"/>
              </p:ext>
            </p:extLst>
          </p:nvPr>
        </p:nvGraphicFramePr>
        <p:xfrm>
          <a:off x="210729" y="2804458"/>
          <a:ext cx="5803482" cy="1391285"/>
        </p:xfrm>
        <a:graphic>
          <a:graphicData uri="http://schemas.openxmlformats.org/drawingml/2006/table">
            <a:tbl>
              <a:tblPr/>
              <a:tblGrid>
                <a:gridCol w="2340928">
                  <a:extLst>
                    <a:ext uri="{9D8B030D-6E8A-4147-A177-3AD203B41FA5}">
                      <a16:colId xmlns:a16="http://schemas.microsoft.com/office/drawing/2014/main" val="279390875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685780929"/>
                    </a:ext>
                  </a:extLst>
                </a:gridCol>
                <a:gridCol w="893338">
                  <a:extLst>
                    <a:ext uri="{9D8B030D-6E8A-4147-A177-3AD203B41FA5}">
                      <a16:colId xmlns:a16="http://schemas.microsoft.com/office/drawing/2014/main" val="913271615"/>
                    </a:ext>
                  </a:extLst>
                </a:gridCol>
                <a:gridCol w="736240">
                  <a:extLst>
                    <a:ext uri="{9D8B030D-6E8A-4147-A177-3AD203B41FA5}">
                      <a16:colId xmlns:a16="http://schemas.microsoft.com/office/drawing/2014/main" val="3378369708"/>
                    </a:ext>
                  </a:extLst>
                </a:gridCol>
                <a:gridCol w="1065134">
                  <a:extLst>
                    <a:ext uri="{9D8B030D-6E8A-4147-A177-3AD203B41FA5}">
                      <a16:colId xmlns:a16="http://schemas.microsoft.com/office/drawing/2014/main" val="23638607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Empresa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Avaliação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Salário Min.  (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Salário Máx.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Vagas </a:t>
                      </a:r>
                    </a:p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Abertas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7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Itaú Unibanco (Itaú BBA e Rede)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884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Banco Bradesco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64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Magazine Luiza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74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IBM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965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Porto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95353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28972E18-69B6-69C2-D208-37B38238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60933"/>
              </p:ext>
            </p:extLst>
          </p:nvPr>
        </p:nvGraphicFramePr>
        <p:xfrm>
          <a:off x="6177791" y="2804457"/>
          <a:ext cx="5803482" cy="1391285"/>
        </p:xfrm>
        <a:graphic>
          <a:graphicData uri="http://schemas.openxmlformats.org/drawingml/2006/table">
            <a:tbl>
              <a:tblPr/>
              <a:tblGrid>
                <a:gridCol w="2340928">
                  <a:extLst>
                    <a:ext uri="{9D8B030D-6E8A-4147-A177-3AD203B41FA5}">
                      <a16:colId xmlns:a16="http://schemas.microsoft.com/office/drawing/2014/main" val="2793908751"/>
                    </a:ext>
                  </a:extLst>
                </a:gridCol>
                <a:gridCol w="767842">
                  <a:extLst>
                    <a:ext uri="{9D8B030D-6E8A-4147-A177-3AD203B41FA5}">
                      <a16:colId xmlns:a16="http://schemas.microsoft.com/office/drawing/2014/main" val="2685780929"/>
                    </a:ext>
                  </a:extLst>
                </a:gridCol>
                <a:gridCol w="893338">
                  <a:extLst>
                    <a:ext uri="{9D8B030D-6E8A-4147-A177-3AD203B41FA5}">
                      <a16:colId xmlns:a16="http://schemas.microsoft.com/office/drawing/2014/main" val="913271615"/>
                    </a:ext>
                  </a:extLst>
                </a:gridCol>
                <a:gridCol w="736240">
                  <a:extLst>
                    <a:ext uri="{9D8B030D-6E8A-4147-A177-3AD203B41FA5}">
                      <a16:colId xmlns:a16="http://schemas.microsoft.com/office/drawing/2014/main" val="3378369708"/>
                    </a:ext>
                  </a:extLst>
                </a:gridCol>
                <a:gridCol w="1065134">
                  <a:extLst>
                    <a:ext uri="{9D8B030D-6E8A-4147-A177-3AD203B41FA5}">
                      <a16:colId xmlns:a16="http://schemas.microsoft.com/office/drawing/2014/main" val="23638607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Empresa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Avaliação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Salário Min.  (</a:t>
                      </a:r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Salário Máx.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Vagas </a:t>
                      </a:r>
                    </a:p>
                    <a:p>
                      <a:pPr algn="ctr" fontAlgn="b">
                        <a:buNone/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Abertas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176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Itaú Unibanco (Itaú BBA e Rede)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884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Leega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64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PagBank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749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pt-CL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3965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BlueShift Brasil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CL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pt-CL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9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29714-B7B2-E45D-6098-5125B361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81CDCA16-1EBC-C850-CC15-94DED8E5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6" y="6252718"/>
            <a:ext cx="917524" cy="343154"/>
          </a:xfrm>
          <a:prstGeom prst="rect">
            <a:avLst/>
          </a:prstGeom>
        </p:spPr>
      </p:pic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7EE9E512-1914-E067-CD79-C669FBFF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12" y="6148575"/>
            <a:ext cx="1494918" cy="55144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35F44F0-FB21-FC62-8191-13044F22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912" y="140208"/>
            <a:ext cx="11404599" cy="536448"/>
          </a:xfrm>
        </p:spPr>
        <p:txBody>
          <a:bodyPr anchor="t">
            <a:normAutofit/>
          </a:bodyPr>
          <a:lstStyle/>
          <a:p>
            <a:pPr algn="l"/>
            <a:r>
              <a:rPr lang="pt-C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E313B1-ECDE-C178-47EB-4E93A956C763}"/>
              </a:ext>
            </a:extLst>
          </p:cNvPr>
          <p:cNvSpPr txBox="1"/>
          <p:nvPr/>
        </p:nvSpPr>
        <p:spPr>
          <a:xfrm>
            <a:off x="327017" y="1418865"/>
            <a:ext cx="114728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pt-BR" sz="1400" dirty="0"/>
              <a:t>A análise das vagas indica uma forte convergência de requisitos para posições </a:t>
            </a:r>
            <a:r>
              <a:rPr lang="pt-BR" sz="1400" b="1" dirty="0"/>
              <a:t>júnior em dados</a:t>
            </a:r>
            <a:r>
              <a:rPr lang="pt-BR" sz="1400" dirty="0"/>
              <a:t>: no eixo técnico, </a:t>
            </a:r>
            <a:r>
              <a:rPr lang="pt-BR" sz="1400" b="1" dirty="0"/>
              <a:t>Python</a:t>
            </a:r>
            <a:r>
              <a:rPr lang="pt-BR" sz="1400" dirty="0"/>
              <a:t> e </a:t>
            </a:r>
            <a:r>
              <a:rPr lang="pt-BR" sz="1400" b="1" dirty="0"/>
              <a:t>SQL</a:t>
            </a:r>
            <a:r>
              <a:rPr lang="pt-BR" sz="1400" dirty="0"/>
              <a:t> são porta de entrada; </a:t>
            </a:r>
            <a:r>
              <a:rPr lang="pt-BR" sz="1400" b="1" dirty="0"/>
              <a:t>ETL/ELT e data pipelines</a:t>
            </a:r>
            <a:r>
              <a:rPr lang="pt-BR" sz="1400" dirty="0"/>
              <a:t> (integração de APIs, bancos e arquivos) aparecem como competência-núcleo; noções de </a:t>
            </a:r>
            <a:r>
              <a:rPr lang="pt-BR" sz="1400" b="1" dirty="0"/>
              <a:t>Data </a:t>
            </a:r>
            <a:r>
              <a:rPr lang="pt-BR" sz="1400" b="1" dirty="0" err="1"/>
              <a:t>Warehousing</a:t>
            </a:r>
            <a:r>
              <a:rPr lang="pt-BR" sz="1400" b="1" dirty="0"/>
              <a:t>/modelagem</a:t>
            </a:r>
            <a:r>
              <a:rPr lang="pt-BR" sz="1400" dirty="0"/>
              <a:t> e </a:t>
            </a:r>
            <a:r>
              <a:rPr lang="pt-BR" sz="1400" b="1" dirty="0"/>
              <a:t>data </a:t>
            </a:r>
            <a:r>
              <a:rPr lang="pt-BR" sz="1400" b="1" dirty="0" err="1"/>
              <a:t>quality</a:t>
            </a:r>
            <a:r>
              <a:rPr lang="pt-BR" sz="1400" dirty="0"/>
              <a:t> são recorrentes; e ganham espaço ferramentas de </a:t>
            </a:r>
            <a:r>
              <a:rPr lang="pt-BR" sz="1400" b="1" dirty="0"/>
              <a:t>orquestração/transformação</a:t>
            </a:r>
            <a:r>
              <a:rPr lang="pt-BR" sz="1400" dirty="0"/>
              <a:t> (</a:t>
            </a:r>
            <a:r>
              <a:rPr lang="pt-BR" sz="1400" dirty="0" err="1"/>
              <a:t>Airflow</a:t>
            </a:r>
            <a:r>
              <a:rPr lang="pt-BR" sz="1400" dirty="0"/>
              <a:t>, </a:t>
            </a:r>
            <a:r>
              <a:rPr lang="pt-BR" sz="1400" dirty="0" err="1"/>
              <a:t>dbt</a:t>
            </a:r>
            <a:r>
              <a:rPr lang="pt-BR" sz="1400" dirty="0"/>
              <a:t>), </a:t>
            </a:r>
            <a:r>
              <a:rPr lang="pt-BR" sz="1400" b="1" dirty="0"/>
              <a:t>processamento</a:t>
            </a:r>
            <a:r>
              <a:rPr lang="pt-BR" sz="1400" dirty="0"/>
              <a:t> (Spark/</a:t>
            </a:r>
            <a:r>
              <a:rPr lang="pt-BR" sz="1400" dirty="0" err="1"/>
              <a:t>Databricks</a:t>
            </a:r>
            <a:r>
              <a:rPr lang="pt-BR" sz="1400" dirty="0"/>
              <a:t>) e </a:t>
            </a:r>
            <a:r>
              <a:rPr lang="pt-BR" sz="1400" b="1" dirty="0"/>
              <a:t>BI</a:t>
            </a:r>
            <a:r>
              <a:rPr lang="pt-BR" sz="1400" dirty="0"/>
              <a:t> (especialmente Power BI). Em infraestrutura, pede-se </a:t>
            </a:r>
            <a:r>
              <a:rPr lang="pt-BR" sz="1400" b="1" dirty="0"/>
              <a:t>alfabetização em cloud</a:t>
            </a:r>
            <a:r>
              <a:rPr lang="pt-BR" sz="1400" dirty="0"/>
              <a:t> (AWS/Azure/GCP) e, em papéis operacionais, </a:t>
            </a:r>
            <a:r>
              <a:rPr lang="pt-BR" sz="1400" dirty="0" err="1"/>
              <a:t>stack</a:t>
            </a:r>
            <a:r>
              <a:rPr lang="pt-BR" sz="1400" dirty="0"/>
              <a:t> </a:t>
            </a:r>
            <a:r>
              <a:rPr lang="pt-BR" sz="1400" b="1" dirty="0" err="1"/>
              <a:t>Hadoop</a:t>
            </a:r>
            <a:r>
              <a:rPr lang="pt-BR" sz="1400" b="1" dirty="0"/>
              <a:t>/Cloudera</a:t>
            </a:r>
            <a:r>
              <a:rPr lang="pt-BR" sz="1400" dirty="0"/>
              <a:t> e </a:t>
            </a:r>
            <a:r>
              <a:rPr lang="pt-BR" sz="1400" b="1" dirty="0" err="1"/>
              <a:t>Synapse</a:t>
            </a:r>
            <a:r>
              <a:rPr lang="pt-BR" sz="1400" dirty="0"/>
              <a:t>. No eixo comportamental, destacam-se </a:t>
            </a:r>
            <a:r>
              <a:rPr lang="pt-BR" sz="1400" b="1" dirty="0"/>
              <a:t>comunicação e </a:t>
            </a:r>
            <a:r>
              <a:rPr lang="pt-BR" sz="1400" b="1" dirty="0" err="1"/>
              <a:t>storytelling</a:t>
            </a:r>
            <a:r>
              <a:rPr lang="pt-BR" sz="1400" dirty="0"/>
              <a:t>, </a:t>
            </a:r>
            <a:r>
              <a:rPr lang="pt-BR" sz="1400" b="1" dirty="0"/>
              <a:t>trabalho em equipe</a:t>
            </a:r>
            <a:r>
              <a:rPr lang="pt-BR" sz="1400" dirty="0"/>
              <a:t>, </a:t>
            </a:r>
            <a:r>
              <a:rPr lang="pt-BR" sz="1400" b="1" dirty="0"/>
              <a:t>proatividade/curiosidade</a:t>
            </a:r>
            <a:r>
              <a:rPr lang="pt-BR" sz="1400" dirty="0"/>
              <a:t> e </a:t>
            </a:r>
            <a:r>
              <a:rPr lang="pt-BR" sz="1400" b="1" dirty="0"/>
              <a:t>resolução de problemas</a:t>
            </a:r>
            <a:r>
              <a:rPr lang="pt-BR" sz="1400" dirty="0"/>
              <a:t>—habilidades críticas para transformar dados em decisões.</a:t>
            </a:r>
          </a:p>
          <a:p>
            <a:pPr>
              <a:spcBef>
                <a:spcPts val="600"/>
              </a:spcBef>
            </a:pPr>
            <a:r>
              <a:rPr lang="pt-BR" sz="1400" dirty="0"/>
              <a:t>Com base nos salários informados para São Paulo—</a:t>
            </a:r>
            <a:r>
              <a:rPr lang="pt-BR" sz="1400" b="1" dirty="0"/>
              <a:t>Engenheiro(a) de Dados Júnior: </a:t>
            </a:r>
            <a:r>
              <a:rPr lang="pt-BR" sz="1400" b="1" dirty="0" err="1"/>
              <a:t>R</a:t>
            </a:r>
            <a:r>
              <a:rPr lang="pt-BR" sz="1400" b="1" dirty="0"/>
              <a:t>$ 4–6 mil/mês</a:t>
            </a:r>
            <a:r>
              <a:rPr lang="pt-BR" sz="1400" dirty="0"/>
              <a:t> e </a:t>
            </a:r>
            <a:r>
              <a:rPr lang="pt-BR" sz="1400" b="1" dirty="0"/>
              <a:t>Cientista de Dados Júnior: </a:t>
            </a:r>
            <a:r>
              <a:rPr lang="pt-BR" sz="1400" b="1" dirty="0" err="1"/>
              <a:t>R</a:t>
            </a:r>
            <a:r>
              <a:rPr lang="pt-BR" sz="1400" b="1" dirty="0"/>
              <a:t>$ 4–7 mil/mês</a:t>
            </a:r>
            <a:r>
              <a:rPr lang="pt-BR" sz="1400" dirty="0"/>
              <a:t>—o pacote de atração deve combinar </a:t>
            </a:r>
            <a:r>
              <a:rPr lang="pt-BR" sz="1400" b="1" dirty="0"/>
              <a:t>faixa competitiva</a:t>
            </a:r>
            <a:r>
              <a:rPr lang="pt-BR" sz="1400" dirty="0"/>
              <a:t> (preferencialmente acima da mediana), trilhas de </a:t>
            </a:r>
            <a:r>
              <a:rPr lang="pt-BR" sz="1400" b="1" dirty="0"/>
              <a:t>capacitação estruturadas</a:t>
            </a:r>
            <a:r>
              <a:rPr lang="pt-BR" sz="1400" dirty="0"/>
              <a:t> (Python/SQL → ETL/</a:t>
            </a:r>
            <a:r>
              <a:rPr lang="pt-BR" sz="1400" dirty="0" err="1"/>
              <a:t>dbt</a:t>
            </a:r>
            <a:r>
              <a:rPr lang="pt-BR" sz="1400" dirty="0"/>
              <a:t>/</a:t>
            </a:r>
            <a:r>
              <a:rPr lang="pt-BR" sz="1400" dirty="0" err="1"/>
              <a:t>Airflow</a:t>
            </a:r>
            <a:r>
              <a:rPr lang="pt-BR" sz="1400" dirty="0"/>
              <a:t> → DW/BI → cloud), e oportunidade de </a:t>
            </a:r>
            <a:r>
              <a:rPr lang="pt-BR" sz="1400" b="1" dirty="0"/>
              <a:t>impacto real</a:t>
            </a:r>
            <a:r>
              <a:rPr lang="pt-BR" sz="1400" dirty="0"/>
              <a:t> em produtos/áreas de negócio. Isso acelera </a:t>
            </a:r>
            <a:r>
              <a:rPr lang="pt-BR" sz="1400" dirty="0" err="1"/>
              <a:t>ramp-up</a:t>
            </a:r>
            <a:r>
              <a:rPr lang="pt-BR" sz="1400" dirty="0"/>
              <a:t> e retenção.</a:t>
            </a:r>
          </a:p>
          <a:p>
            <a:pPr>
              <a:spcBef>
                <a:spcPts val="600"/>
              </a:spcBef>
            </a:pPr>
            <a:r>
              <a:rPr lang="pt-BR" sz="1400" dirty="0"/>
              <a:t>Em síntese, o mercado valoriza perfis capazes de </a:t>
            </a:r>
            <a:r>
              <a:rPr lang="pt-BR" sz="1400" b="1" dirty="0"/>
              <a:t>construir e operar pipelines confiáveis</a:t>
            </a:r>
            <a:r>
              <a:rPr lang="pt-BR" sz="1400" dirty="0"/>
              <a:t>, </a:t>
            </a:r>
            <a:r>
              <a:rPr lang="pt-BR" sz="1400" b="1" dirty="0"/>
              <a:t>comunicar insights de forma clara</a:t>
            </a:r>
            <a:r>
              <a:rPr lang="pt-BR" sz="1400" dirty="0"/>
              <a:t> e </a:t>
            </a:r>
            <a:r>
              <a:rPr lang="pt-BR" sz="1400" b="1" dirty="0"/>
              <a:t>aprender rápido</a:t>
            </a:r>
            <a:r>
              <a:rPr lang="pt-BR" sz="1400" dirty="0"/>
              <a:t>. Recomenda-se ajustar descrições de vaga e trilhas internas a esses achados, medir evolução por métricas objetivas (SLA de dados, cobertura de testes, tempo de ciclo) e reavaliar o mapeamento trimestralmente para acompanhar tendências.</a:t>
            </a:r>
          </a:p>
          <a:p>
            <a:endParaRPr lang="pt-C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3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034E0-0A63-0E55-24E7-FAE039244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Colégio Cruzeiro do Sul">
            <a:extLst>
              <a:ext uri="{FF2B5EF4-FFF2-40B4-BE49-F238E27FC236}">
                <a16:creationId xmlns:a16="http://schemas.microsoft.com/office/drawing/2014/main" id="{803AF791-A240-B887-44F4-F80FD981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1" y="650537"/>
            <a:ext cx="3325195" cy="1226586"/>
          </a:xfrm>
          <a:prstGeom prst="rect">
            <a:avLst/>
          </a:prstGeom>
        </p:spPr>
      </p:pic>
      <p:pic>
        <p:nvPicPr>
          <p:cNvPr id="10" name="Imagem 9" descr="UNICID - Universidade Cidade de São Paulo – Hub de Cooperação Semesp">
            <a:extLst>
              <a:ext uri="{FF2B5EF4-FFF2-40B4-BE49-F238E27FC236}">
                <a16:creationId xmlns:a16="http://schemas.microsoft.com/office/drawing/2014/main" id="{8B1A5A20-215A-F0EB-0CE9-D1EC6163C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406" y="833773"/>
            <a:ext cx="2299773" cy="8601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33AAC2E-250B-2DC0-57B4-8B790AD29594}"/>
              </a:ext>
            </a:extLst>
          </p:cNvPr>
          <p:cNvSpPr txBox="1"/>
          <p:nvPr/>
        </p:nvSpPr>
        <p:spPr>
          <a:xfrm>
            <a:off x="4939133" y="4844118"/>
            <a:ext cx="68607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Alessandro Mathias Bittencourt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Análise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 e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Desenvolvimento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 de Sistemas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Design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Profissional_Turma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 001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UNICID – 2025.2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Neue Haas Grotesk Text Pro"/>
              </a:rPr>
              <a:t>09/09/2025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CL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99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1050</Words>
  <Application>Microsoft Macintosh PowerPoint</Application>
  <PresentationFormat>Widescreen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Wingdings</vt:lpstr>
      <vt:lpstr>VanillaVTI</vt:lpstr>
      <vt:lpstr>Análise mercado de trabalho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2025-09-15T00:20:02Z</dcterms:created>
  <dcterms:modified xsi:type="dcterms:W3CDTF">2025-09-15T01:45:37Z</dcterms:modified>
</cp:coreProperties>
</file>