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4" r:id="rId5"/>
    <p:sldId id="261" r:id="rId6"/>
    <p:sldId id="259" r:id="rId7"/>
    <p:sldId id="266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8FAEDA-91B9-4969-BEC4-506ADD8C531B}"/>
              </a:ext>
            </a:extLst>
          </p:cNvPr>
          <p:cNvSpPr/>
          <p:nvPr/>
        </p:nvSpPr>
        <p:spPr>
          <a:xfrm>
            <a:off x="0" y="3280012"/>
            <a:ext cx="10349551" cy="1533098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B9B8EE-6445-4688-ADB2-891756039A1C}"/>
              </a:ext>
            </a:extLst>
          </p:cNvPr>
          <p:cNvSpPr/>
          <p:nvPr/>
        </p:nvSpPr>
        <p:spPr>
          <a:xfrm>
            <a:off x="0" y="5032137"/>
            <a:ext cx="6382603" cy="813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BD1A3-DB84-42BC-A6F5-7AB12BF0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80" y="1447800"/>
            <a:ext cx="9639300" cy="3329581"/>
          </a:xfrm>
        </p:spPr>
        <p:txBody>
          <a:bodyPr/>
          <a:lstStyle/>
          <a:p>
            <a:r>
              <a:rPr lang="en-US" sz="4400" dirty="0"/>
              <a:t>Intelligence</a:t>
            </a:r>
            <a:r>
              <a:rPr lang="en-US" sz="4000" dirty="0"/>
              <a:t> Integrated Environments:</a:t>
            </a:r>
            <a:br>
              <a:rPr lang="en-US" dirty="0"/>
            </a:br>
            <a:r>
              <a:rPr lang="en-US" sz="2800" dirty="0"/>
              <a:t>Using Swarm Intelligence and Graph Theory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06743-5F17-40AB-B92F-93E761C55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5032137"/>
            <a:ext cx="8825658" cy="1095707"/>
          </a:xfrm>
        </p:spPr>
        <p:txBody>
          <a:bodyPr>
            <a:normAutofit/>
          </a:bodyPr>
          <a:lstStyle/>
          <a:p>
            <a:r>
              <a:rPr lang="en-US" dirty="0"/>
              <a:t>Project Updates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Anthony Atkinson, CIS 598, Spring 2018</a:t>
            </a:r>
          </a:p>
        </p:txBody>
      </p:sp>
    </p:spTree>
    <p:extLst>
      <p:ext uri="{BB962C8B-B14F-4D97-AF65-F5344CB8AC3E}">
        <p14:creationId xmlns:p14="http://schemas.microsoft.com/office/powerpoint/2010/main" val="286736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2C7E-145E-4F35-A050-02403C03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29" y="3095834"/>
            <a:ext cx="9404723" cy="140053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482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A50AE7-9C35-439F-9910-99C951770A73}"/>
              </a:ext>
            </a:extLst>
          </p:cNvPr>
          <p:cNvSpPr/>
          <p:nvPr/>
        </p:nvSpPr>
        <p:spPr>
          <a:xfrm>
            <a:off x="0" y="395785"/>
            <a:ext cx="2631924" cy="88255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5113F-7D41-4B54-943B-49847617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2BDF2-AEBF-4C45-B8AE-638BEE10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library for modeling agents interacting with an environment represented through a graph/network.</a:t>
            </a:r>
          </a:p>
          <a:p>
            <a:pPr lvl="1"/>
            <a:r>
              <a:rPr lang="en-US" dirty="0"/>
              <a:t>People in a town</a:t>
            </a:r>
          </a:p>
          <a:p>
            <a:pPr lvl="1"/>
            <a:r>
              <a:rPr lang="en-US" dirty="0"/>
              <a:t>Cells in the blood stream</a:t>
            </a:r>
          </a:p>
          <a:p>
            <a:pPr lvl="1"/>
            <a:r>
              <a:rPr lang="en-US" dirty="0"/>
              <a:t>Ants in a colony</a:t>
            </a:r>
          </a:p>
          <a:p>
            <a:pPr lvl="1"/>
            <a:r>
              <a:rPr lang="en-US" dirty="0"/>
              <a:t>Variables in a series of equations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Provide demonstrations on how to use the base features of the library, as well as expand upon it to fit niche uses.</a:t>
            </a:r>
          </a:p>
        </p:txBody>
      </p:sp>
    </p:spTree>
    <p:extLst>
      <p:ext uri="{BB962C8B-B14F-4D97-AF65-F5344CB8AC3E}">
        <p14:creationId xmlns:p14="http://schemas.microsoft.com/office/powerpoint/2010/main" val="268809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DE55BC-1F96-4D0A-AE71-74328254AD00}"/>
              </a:ext>
            </a:extLst>
          </p:cNvPr>
          <p:cNvSpPr/>
          <p:nvPr/>
        </p:nvSpPr>
        <p:spPr>
          <a:xfrm>
            <a:off x="0" y="395785"/>
            <a:ext cx="3129887" cy="88255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6F1DD-B9B3-4513-85CE-7038463B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3297D-3297-4C13-867E-CF60897AE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graph generation with several different structure types:</a:t>
            </a:r>
          </a:p>
          <a:p>
            <a:pPr lvl="1"/>
            <a:r>
              <a:rPr lang="en-US" dirty="0"/>
              <a:t>Trees</a:t>
            </a:r>
          </a:p>
          <a:p>
            <a:pPr lvl="1"/>
            <a:r>
              <a:rPr lang="en-US" dirty="0"/>
              <a:t>Grids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Node function definition</a:t>
            </a:r>
          </a:p>
          <a:p>
            <a:r>
              <a:rPr lang="en-US" dirty="0"/>
              <a:t>Graph population and depopulation</a:t>
            </a:r>
          </a:p>
          <a:p>
            <a:r>
              <a:rPr lang="en-US" dirty="0"/>
              <a:t>Versatile modeling engine</a:t>
            </a:r>
          </a:p>
          <a:p>
            <a:r>
              <a:rPr lang="en-US" dirty="0"/>
              <a:t>Comprehensive library</a:t>
            </a:r>
          </a:p>
        </p:txBody>
      </p:sp>
    </p:spTree>
    <p:extLst>
      <p:ext uri="{BB962C8B-B14F-4D97-AF65-F5344CB8AC3E}">
        <p14:creationId xmlns:p14="http://schemas.microsoft.com/office/powerpoint/2010/main" val="116579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89DD52-75F2-4AAC-9FF6-78C3CFE8EFF2}"/>
              </a:ext>
            </a:extLst>
          </p:cNvPr>
          <p:cNvSpPr/>
          <p:nvPr/>
        </p:nvSpPr>
        <p:spPr>
          <a:xfrm>
            <a:off x="-1" y="395785"/>
            <a:ext cx="5322627" cy="88255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F1E54-3107-4FFE-834B-D05846CF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Platforms</a:t>
            </a:r>
          </a:p>
        </p:txBody>
      </p:sp>
      <p:pic>
        <p:nvPicPr>
          <p:cNvPr id="1028" name="Picture 4" descr="https://cdn3.macworld.co.uk/cmsdata/features/3640347/learn_c_sharp_mac_osx_thumb800.jpg">
            <a:extLst>
              <a:ext uri="{FF2B5EF4-FFF2-40B4-BE49-F238E27FC236}">
                <a16:creationId xmlns:a16="http://schemas.microsoft.com/office/drawing/2014/main" id="{602DABDB-4C23-406C-89BB-1D7269F43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9" t="8741" r="27970" b="9110"/>
          <a:stretch/>
        </p:blipFill>
        <p:spPr bwMode="auto">
          <a:xfrm>
            <a:off x="7776107" y="2094363"/>
            <a:ext cx="1798662" cy="190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70E2492E-DE96-4A11-B1F5-29F734E5B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03" y="4378088"/>
            <a:ext cx="1817995" cy="181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4D0E553D-D6F7-435F-87A8-784AC7131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032" y="2094363"/>
            <a:ext cx="1901863" cy="190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5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899770-667B-44E5-A25F-0ACEC863E042}"/>
              </a:ext>
            </a:extLst>
          </p:cNvPr>
          <p:cNvSpPr/>
          <p:nvPr/>
        </p:nvSpPr>
        <p:spPr>
          <a:xfrm>
            <a:off x="0" y="395785"/>
            <a:ext cx="3543869" cy="88255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F0EEC-82AD-42A4-BEFC-DEB87673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47BC-7305-44B3-8D57-60EF89BB2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78508"/>
            <a:ext cx="8946541" cy="4769892"/>
          </a:xfrm>
        </p:spPr>
        <p:txBody>
          <a:bodyPr/>
          <a:lstStyle/>
          <a:p>
            <a:r>
              <a:rPr lang="en-US" dirty="0"/>
              <a:t>Delegation → Generalization</a:t>
            </a:r>
          </a:p>
          <a:p>
            <a:pPr lvl="1"/>
            <a:r>
              <a:rPr lang="en-US" dirty="0"/>
              <a:t>Integer, character, array, or even compound state</a:t>
            </a:r>
          </a:p>
          <a:p>
            <a:pPr lvl="1"/>
            <a:r>
              <a:rPr lang="en-US" dirty="0"/>
              <a:t>Random “dumb” vs. context-aware “smart” traffic flow</a:t>
            </a:r>
          </a:p>
          <a:p>
            <a:pPr lvl="1"/>
            <a:r>
              <a:rPr lang="en-US" dirty="0"/>
              <a:t>Simple vs complex mutation functions</a:t>
            </a:r>
          </a:p>
          <a:p>
            <a:r>
              <a:rPr lang="en-US" dirty="0"/>
              <a:t>Optimization</a:t>
            </a:r>
          </a:p>
          <a:p>
            <a:pPr lvl="1"/>
            <a:r>
              <a:rPr lang="en-US" dirty="0"/>
              <a:t>Small swarms to start</a:t>
            </a:r>
          </a:p>
          <a:p>
            <a:pPr lvl="1"/>
            <a:r>
              <a:rPr lang="en-US" dirty="0"/>
              <a:t>Significant growth with optimizations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Flow of data, illnesses, people, etc.</a:t>
            </a:r>
          </a:p>
          <a:p>
            <a:pPr lvl="1"/>
            <a:r>
              <a:rPr lang="en-US" dirty="0"/>
              <a:t>Use in conjunction with AI or other programs</a:t>
            </a:r>
          </a:p>
        </p:txBody>
      </p:sp>
    </p:spTree>
    <p:extLst>
      <p:ext uri="{BB962C8B-B14F-4D97-AF65-F5344CB8AC3E}">
        <p14:creationId xmlns:p14="http://schemas.microsoft.com/office/powerpoint/2010/main" val="174925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310785-D6F8-44EC-9FCB-72190D81EA7B}"/>
              </a:ext>
            </a:extLst>
          </p:cNvPr>
          <p:cNvSpPr/>
          <p:nvPr/>
        </p:nvSpPr>
        <p:spPr>
          <a:xfrm>
            <a:off x="0" y="395785"/>
            <a:ext cx="4596190" cy="88255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EC76A-E449-4C34-9315-6C1D293C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144D23-E816-4559-BEAB-32D958DF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defined graph/agents via modularity</a:t>
            </a:r>
          </a:p>
          <a:p>
            <a:pPr lvl="1"/>
            <a:r>
              <a:rPr lang="en-US" dirty="0"/>
              <a:t>Set piece interface</a:t>
            </a:r>
          </a:p>
          <a:p>
            <a:pPr lvl="1"/>
            <a:r>
              <a:rPr lang="en-US" dirty="0"/>
              <a:t>Agent interface</a:t>
            </a:r>
          </a:p>
          <a:p>
            <a:r>
              <a:rPr lang="en-US" dirty="0"/>
              <a:t>Spawning/</a:t>
            </a:r>
            <a:r>
              <a:rPr lang="en-US" dirty="0" err="1"/>
              <a:t>despawning</a:t>
            </a:r>
            <a:r>
              <a:rPr lang="en-US" dirty="0"/>
              <a:t> &amp; graph navigation</a:t>
            </a:r>
          </a:p>
          <a:p>
            <a:r>
              <a:rPr lang="en-US" dirty="0"/>
              <a:t>Observable state changes to graph during simulations</a:t>
            </a:r>
          </a:p>
          <a:p>
            <a:r>
              <a:rPr lang="en-US" dirty="0"/>
              <a:t>Mutable agents via leaf functions</a:t>
            </a:r>
          </a:p>
          <a:p>
            <a:endParaRPr lang="en-US" dirty="0"/>
          </a:p>
          <a:p>
            <a:r>
              <a:rPr lang="en-US" dirty="0"/>
              <a:t>Simple demo with expressions and coefficient changes</a:t>
            </a:r>
          </a:p>
        </p:txBody>
      </p:sp>
    </p:spTree>
    <p:extLst>
      <p:ext uri="{BB962C8B-B14F-4D97-AF65-F5344CB8AC3E}">
        <p14:creationId xmlns:p14="http://schemas.microsoft.com/office/powerpoint/2010/main" val="280889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E8A6D2-021E-4AC0-982F-3BC34B2EF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69" y="1586446"/>
            <a:ext cx="11200263" cy="46720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3161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310785-D6F8-44EC-9FCB-72190D81EA7B}"/>
              </a:ext>
            </a:extLst>
          </p:cNvPr>
          <p:cNvSpPr/>
          <p:nvPr/>
        </p:nvSpPr>
        <p:spPr>
          <a:xfrm>
            <a:off x="0" y="395785"/>
            <a:ext cx="2374710" cy="88255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EC76A-E449-4C34-9315-6C1D293C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144D23-E816-4559-BEAB-32D958DF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feedback via controlled user access</a:t>
            </a:r>
          </a:p>
          <a:p>
            <a:r>
              <a:rPr lang="en-US" dirty="0"/>
              <a:t>Graph visualization</a:t>
            </a:r>
          </a:p>
          <a:p>
            <a:endParaRPr lang="en-US" dirty="0"/>
          </a:p>
          <a:p>
            <a:r>
              <a:rPr lang="en-US" dirty="0"/>
              <a:t>More complex demos</a:t>
            </a:r>
          </a:p>
        </p:txBody>
      </p:sp>
    </p:spTree>
    <p:extLst>
      <p:ext uri="{BB962C8B-B14F-4D97-AF65-F5344CB8AC3E}">
        <p14:creationId xmlns:p14="http://schemas.microsoft.com/office/powerpoint/2010/main" val="330415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98739F-AA91-463F-AEAC-5B1D90857508}"/>
              </a:ext>
            </a:extLst>
          </p:cNvPr>
          <p:cNvSpPr/>
          <p:nvPr/>
        </p:nvSpPr>
        <p:spPr>
          <a:xfrm>
            <a:off x="0" y="395785"/>
            <a:ext cx="3398293" cy="88255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56118-05D4-423E-81E7-22A21E14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9507B-10C9-47B2-9EDD-164EE69B3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en-US" sz="2400" dirty="0"/>
              <a:t>March</a:t>
            </a:r>
          </a:p>
          <a:p>
            <a:pPr lvl="1"/>
            <a:r>
              <a:rPr lang="en-US" sz="1600" dirty="0"/>
              <a:t>Basic implementation of: generation, conversion, simulation</a:t>
            </a:r>
            <a:endParaRPr lang="en-US" sz="2400" dirty="0"/>
          </a:p>
          <a:p>
            <a:pPr lvl="1"/>
            <a:r>
              <a:rPr lang="en-US" sz="1600" dirty="0"/>
              <a:t>Implementation of structure loading and saving</a:t>
            </a:r>
          </a:p>
          <a:p>
            <a:pPr lvl="1"/>
            <a:r>
              <a:rPr lang="en-US" sz="1600" dirty="0"/>
              <a:t>Increased user space through generalization</a:t>
            </a:r>
          </a:p>
          <a:p>
            <a:pPr lvl="1"/>
            <a:r>
              <a:rPr lang="en-US" sz="1600" dirty="0"/>
              <a:t>Simple programs for demonstration</a:t>
            </a:r>
          </a:p>
          <a:p>
            <a:r>
              <a:rPr lang="en-US" sz="2400" dirty="0"/>
              <a:t>April</a:t>
            </a:r>
            <a:endParaRPr lang="en-US" sz="2200" dirty="0"/>
          </a:p>
          <a:p>
            <a:pPr lvl="1"/>
            <a:r>
              <a:rPr lang="en-US" sz="1600" dirty="0"/>
              <a:t>Visualization</a:t>
            </a:r>
          </a:p>
          <a:p>
            <a:pPr lvl="1"/>
            <a:r>
              <a:rPr lang="en-US" sz="1600" dirty="0"/>
              <a:t>Interactivity</a:t>
            </a:r>
          </a:p>
          <a:p>
            <a:pPr lvl="1"/>
            <a:r>
              <a:rPr lang="en-US" sz="1600" dirty="0"/>
              <a:t>Bug testing</a:t>
            </a:r>
          </a:p>
          <a:p>
            <a:pPr lvl="1"/>
            <a:r>
              <a:rPr lang="en-US" sz="1600" dirty="0"/>
              <a:t>Optimization</a:t>
            </a:r>
          </a:p>
          <a:p>
            <a:pPr lvl="1"/>
            <a:r>
              <a:rPr lang="en-US" sz="1600" dirty="0"/>
              <a:t>Refinement of </a:t>
            </a:r>
            <a:r>
              <a:rPr lang="en-US" sz="1600" dirty="0" err="1"/>
              <a:t>demonstations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6759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741</TotalTime>
  <Words>253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Intelligence Integrated Environments: Using Swarm Intelligence and Graph Theory</vt:lpstr>
      <vt:lpstr>Goals</vt:lpstr>
      <vt:lpstr>Features</vt:lpstr>
      <vt:lpstr>Tools &amp; Platforms</vt:lpstr>
      <vt:lpstr>Scalability</vt:lpstr>
      <vt:lpstr>Completed</vt:lpstr>
      <vt:lpstr>PowerPoint Presentation</vt:lpstr>
      <vt:lpstr>To do</vt:lpstr>
      <vt:lpstr>Schedule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Core: Using Swarm Intelligence and Aggregated Networks</dc:title>
  <dc:creator>Anthony Atkinson</dc:creator>
  <cp:lastModifiedBy>Anthony Atkinson</cp:lastModifiedBy>
  <cp:revision>31</cp:revision>
  <dcterms:created xsi:type="dcterms:W3CDTF">2018-02-13T14:30:25Z</dcterms:created>
  <dcterms:modified xsi:type="dcterms:W3CDTF">2018-04-16T17:03:28Z</dcterms:modified>
</cp:coreProperties>
</file>