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66" r:id="rId7"/>
    <p:sldId id="281" r:id="rId8"/>
    <p:sldId id="268" r:id="rId9"/>
    <p:sldId id="282" r:id="rId10"/>
    <p:sldId id="275" r:id="rId11"/>
    <p:sldId id="280" r:id="rId12"/>
    <p:sldId id="267" r:id="rId13"/>
    <p:sldId id="276" r:id="rId14"/>
    <p:sldId id="277" r:id="rId15"/>
    <p:sldId id="278" r:id="rId16"/>
    <p:sldId id="286" r:id="rId17"/>
    <p:sldId id="269" r:id="rId18"/>
    <p:sldId id="270" r:id="rId19"/>
    <p:sldId id="283" r:id="rId20"/>
    <p:sldId id="273" r:id="rId21"/>
    <p:sldId id="274" r:id="rId22"/>
    <p:sldId id="272" r:id="rId23"/>
    <p:sldId id="271" r:id="rId24"/>
    <p:sldId id="284" r:id="rId25"/>
    <p:sldId id="285" r:id="rId26"/>
    <p:sldId id="279" r:id="rId2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10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50" autoAdjust="0"/>
    <p:restoredTop sz="99642" autoAdjust="0"/>
  </p:normalViewPr>
  <p:slideViewPr>
    <p:cSldViewPr showGuides="1">
      <p:cViewPr>
        <p:scale>
          <a:sx n="70" d="100"/>
          <a:sy n="70" d="100"/>
        </p:scale>
        <p:origin x="-792" y="-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264" y="14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noProof="0" dirty="0" smtClean="0"/>
            <a:t>Groupe A</a:t>
          </a:r>
          <a:endParaRPr lang="fr-FR" sz="2500" kern="1200" noProof="0" dirty="0"/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Tâche 1</a:t>
          </a:r>
          <a:endParaRPr lang="fr-FR" sz="1600" kern="1200" noProof="0" dirty="0"/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Tâche 2</a:t>
          </a:r>
          <a:endParaRPr lang="fr-FR" sz="1600" kern="1200" noProof="0" dirty="0"/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Tâche 3</a:t>
          </a:r>
          <a:endParaRPr lang="fr-FR" sz="1600" kern="1200" noProof="0" dirty="0"/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Tâche 4</a:t>
          </a:r>
          <a:endParaRPr lang="fr-FR" sz="1600" kern="1200" noProof="0" dirty="0"/>
        </a:p>
      </dsp:txBody>
      <dsp:txXfrm>
        <a:off x="184528" y="1728549"/>
        <a:ext cx="733901" cy="733901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pPr rtl="0"/>
              <a:t>30/01/2018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30/01/2018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01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9816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1833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98166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9798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506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3328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5106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981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7318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98166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010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2090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2090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2090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09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E5B50-9505-4EFA-A37D-886E2732DC62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6C01C7-6F6C-4071-BB97-E932A4AB75F8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17BE00-49D3-4246-B919-2F8F29878573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E1082A-3F41-43CB-8272-0518FF70F285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B2790-DDBE-4BF6-839A-F60B3CD16DC5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B4836-E496-4076-B8FE-7ACB237BD573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556E5-E538-40F2-8FEA-27C1E9A21E23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A000AD-5E71-443F-90AE-C1997EE920B5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C696D-61C2-4684-8B97-AEA36AC1A911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7399D-EFC0-45D1-ABBB-8CC747064853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réalisation d'une application web de gestion de candidatures et recrutement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88E939A-2714-47E4-A3A7-EC0CB9033451}" type="datetime1">
              <a:rPr lang="fr-FR" noProof="0" smtClean="0"/>
              <a:pPr rtl="0"/>
              <a:t>30/01/2018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Users\amato\Desktop\demoProjet%20JEE\espace%20candidat.webm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video" Target="file:///C:\Users\amato\Desktop\demoProjet%20JEE\RH%20enregistrement.webm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mato\Desktop\demoProjet%20JEE\responsable.webm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amato\Desktop\demoProjet%20JEE\admin.webm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815280" cy="3467104"/>
          </a:xfrm>
        </p:spPr>
        <p:txBody>
          <a:bodyPr rtlCol="0"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Réalisation d’un application web  </a:t>
            </a:r>
            <a:r>
              <a:rPr lang="fr-FR" sz="4400" dirty="0" smtClean="0"/>
              <a:t>Gestion de candidatures et recrutement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9504" y="4071942"/>
            <a:ext cx="5743580" cy="1968504"/>
          </a:xfrm>
        </p:spPr>
        <p:txBody>
          <a:bodyPr rtlCol="0"/>
          <a:lstStyle/>
          <a:p>
            <a:pPr rtl="0"/>
            <a:r>
              <a:rPr lang="fr-FR" dirty="0" smtClean="0"/>
              <a:t>              </a:t>
            </a:r>
          </a:p>
          <a:p>
            <a:pPr rtl="0"/>
            <a:endParaRPr lang="fr-FR" dirty="0" smtClean="0"/>
          </a:p>
          <a:p>
            <a:pPr rtl="0"/>
            <a:r>
              <a:rPr lang="fr-FR" dirty="0" smtClean="0"/>
              <a:t>	Réaliser par: Amat Samia BOUALIL</a:t>
            </a:r>
          </a:p>
          <a:p>
            <a:pPr rtl="0"/>
            <a:r>
              <a:rPr lang="fr-FR" dirty="0" smtClean="0"/>
              <a:t>	Encadré par: M FASSALI Tarik </a:t>
            </a:r>
            <a:endParaRPr lang="fr-FR" dirty="0"/>
          </a:p>
        </p:txBody>
      </p:sp>
      <p:pic>
        <p:nvPicPr>
          <p:cNvPr id="4" name="Image 3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1-1 Cas d’utilisation du candidat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10" name="Espace réservé du contenu 9" descr="candidatUseCas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33576" b="26471"/>
          <a:stretch>
            <a:fillRect/>
          </a:stretch>
        </p:blipFill>
        <p:spPr>
          <a:xfrm>
            <a:off x="950876" y="1643050"/>
            <a:ext cx="7500990" cy="4429156"/>
          </a:xfrm>
        </p:spPr>
      </p:pic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07934" y="500042"/>
            <a:ext cx="8686801" cy="1066800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 smtClean="0"/>
              <a:t>1-2 Cas d’utilisation du RH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10" name="Espace réservé du contenu 9" descr="rhUseCas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3186"/>
          <a:stretch>
            <a:fillRect/>
          </a:stretch>
        </p:blipFill>
        <p:spPr>
          <a:xfrm>
            <a:off x="3094016" y="928670"/>
            <a:ext cx="7493726" cy="5357850"/>
          </a:xfrm>
        </p:spPr>
      </p:pic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79438" y="357166"/>
            <a:ext cx="9072626" cy="85248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3200" dirty="0" smtClean="0"/>
              <a:t>1-3 Cas d’utilisation du responsable et Administrateur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11" name="Espace réservé du contenu 10" descr="respoAdminUseCase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000"/>
          <a:stretch>
            <a:fillRect/>
          </a:stretch>
        </p:blipFill>
        <p:spPr>
          <a:xfrm>
            <a:off x="1065213" y="1285860"/>
            <a:ext cx="9672669" cy="4786346"/>
          </a:xfrm>
        </p:spPr>
      </p:pic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639" y="0"/>
            <a:ext cx="2827186" cy="12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79438" y="142852"/>
            <a:ext cx="9072626" cy="852486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 smtClean="0"/>
              <a:t>2-Modèle relationnel de base de données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9" y="0"/>
            <a:ext cx="2827186" cy="1285860"/>
          </a:xfrm>
          <a:prstGeom prst="rect">
            <a:avLst/>
          </a:prstGeom>
        </p:spPr>
      </p:pic>
      <p:pic>
        <p:nvPicPr>
          <p:cNvPr id="9" name="Espace réservé du contenu 8" descr="myDataBaseJEE.png"/>
          <p:cNvPicPr>
            <a:picLocks noGrp="1" noChangeAspect="1"/>
          </p:cNvPicPr>
          <p:nvPr>
            <p:ph sz="half" idx="1"/>
          </p:nvPr>
        </p:nvPicPr>
        <p:blipFill>
          <a:blip r:embed="rId4"/>
          <a:srcRect b="32841"/>
          <a:stretch>
            <a:fillRect/>
          </a:stretch>
        </p:blipFill>
        <p:spPr>
          <a:xfrm>
            <a:off x="1022315" y="1071546"/>
            <a:ext cx="9286940" cy="5000660"/>
          </a:xfr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boo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4808" y="4429132"/>
            <a:ext cx="2857500" cy="1600200"/>
          </a:xfrm>
        </p:spPr>
      </p:pic>
      <p:pic>
        <p:nvPicPr>
          <p:cNvPr id="10" name="Espace réservé du contenu 9" descr="java_ee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379372" y="1890678"/>
            <a:ext cx="3429024" cy="2895620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11" name="Image 10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24" y="4929198"/>
            <a:ext cx="4419600" cy="1038225"/>
          </a:xfrm>
          <a:prstGeom prst="rect">
            <a:avLst/>
          </a:prstGeom>
        </p:spPr>
      </p:pic>
      <p:pic>
        <p:nvPicPr>
          <p:cNvPr id="12" name="Image 11" descr="Hibernate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850" y="2428868"/>
            <a:ext cx="2438400" cy="2438400"/>
          </a:xfrm>
          <a:prstGeom prst="rect">
            <a:avLst/>
          </a:prstGeom>
        </p:spPr>
      </p:pic>
      <p:pic>
        <p:nvPicPr>
          <p:cNvPr id="13" name="Image 12" descr="téléchargement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396" y="1643050"/>
            <a:ext cx="2214578" cy="1142779"/>
          </a:xfrm>
          <a:prstGeom prst="rect">
            <a:avLst/>
          </a:prstGeom>
        </p:spPr>
      </p:pic>
      <p:pic>
        <p:nvPicPr>
          <p:cNvPr id="14" name="Image 13" descr="téléchargemen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4742" y="1214422"/>
            <a:ext cx="2457450" cy="1438275"/>
          </a:xfrm>
          <a:prstGeom prst="rect">
            <a:avLst/>
          </a:prstGeom>
        </p:spPr>
      </p:pic>
      <p:pic>
        <p:nvPicPr>
          <p:cNvPr id="15" name="Image 14" descr="téléchargement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272" y="2857496"/>
            <a:ext cx="2143125" cy="2143125"/>
          </a:xfrm>
          <a:prstGeom prst="rect">
            <a:avLst/>
          </a:prstGeom>
        </p:spPr>
      </p:pic>
      <p:pic>
        <p:nvPicPr>
          <p:cNvPr id="16" name="Image 15" descr="téléchargement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6180" y="2643182"/>
            <a:ext cx="2581275" cy="1771650"/>
          </a:xfrm>
          <a:prstGeom prst="rect">
            <a:avLst/>
          </a:prstGeom>
        </p:spPr>
      </p:pic>
      <p:pic>
        <p:nvPicPr>
          <p:cNvPr id="18" name="Image 17" descr="téléchargement (1)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4544" y="5143512"/>
            <a:ext cx="1285884" cy="1285884"/>
          </a:xfrm>
          <a:prstGeom prst="rect">
            <a:avLst/>
          </a:prstGeom>
        </p:spPr>
      </p:pic>
      <p:sp>
        <p:nvSpPr>
          <p:cNvPr id="17" name="Titre 1"/>
          <p:cNvSpPr>
            <a:spLocks noGrp="1"/>
          </p:cNvSpPr>
          <p:nvPr>
            <p:ph type="title"/>
          </p:nvPr>
        </p:nvSpPr>
        <p:spPr>
          <a:xfrm>
            <a:off x="522248" y="428604"/>
            <a:ext cx="8686800" cy="962036"/>
          </a:xfrm>
        </p:spPr>
        <p:txBody>
          <a:bodyPr rtlCol="0"/>
          <a:lstStyle/>
          <a:p>
            <a:pPr rtl="0"/>
            <a:r>
              <a:rPr lang="fr-FR" dirty="0" smtClean="0"/>
              <a:t>Technologies utilisés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318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 smtClean="0"/>
              <a:t>Les interfaces de l’application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16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752" y="285728"/>
            <a:ext cx="4114800" cy="771540"/>
          </a:xfrm>
        </p:spPr>
        <p:txBody>
          <a:bodyPr rtlCol="0"/>
          <a:lstStyle/>
          <a:p>
            <a:pPr rtl="0"/>
            <a:r>
              <a:rPr lang="fr-FR" dirty="0" smtClean="0"/>
              <a:t>Espace candidat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7" name="espace candidat.webm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5124" y="1071694"/>
            <a:ext cx="10291789" cy="57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21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3752" y="214290"/>
            <a:ext cx="4114800" cy="700102"/>
          </a:xfrm>
        </p:spPr>
        <p:txBody>
          <a:bodyPr rtlCol="0"/>
          <a:lstStyle/>
          <a:p>
            <a:pPr rtl="0"/>
            <a:r>
              <a:rPr lang="fr-FR" dirty="0" smtClean="0"/>
              <a:t>Espace RH</a:t>
            </a:r>
            <a:endParaRPr lang="fr-FR" dirty="0"/>
          </a:p>
        </p:txBody>
      </p:sp>
      <p:sp>
        <p:nvSpPr>
          <p:cNvPr id="7" name="Espace réservé du pied de page 4"/>
          <p:cNvSpPr txBox="1">
            <a:spLocks/>
          </p:cNvSpPr>
          <p:nvPr/>
        </p:nvSpPr>
        <p:spPr>
          <a:xfrm>
            <a:off x="1065213" y="6155267"/>
            <a:ext cx="8315347" cy="4170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réalisation d'une application web de gestion de candidatures et recrutement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RH enregistrement.webm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6562" y="1000108"/>
            <a:ext cx="10858576" cy="56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55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sp>
        <p:nvSpPr>
          <p:cNvPr id="4" name="Titre 1"/>
          <p:cNvSpPr txBox="1">
            <a:spLocks/>
          </p:cNvSpPr>
          <p:nvPr/>
        </p:nvSpPr>
        <p:spPr>
          <a:xfrm>
            <a:off x="1093752" y="214290"/>
            <a:ext cx="4114800" cy="700102"/>
          </a:xfrm>
          <a:prstGeom prst="rect">
            <a:avLst/>
          </a:prstGeo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Espace responsable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responsable.webm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7934" y="1000108"/>
            <a:ext cx="11416224" cy="5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40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65212" y="428604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Font typeface="Wingdings" pitchFamily="2" charset="2"/>
              <a:buChar char="Ø"/>
            </a:pPr>
            <a:r>
              <a:rPr lang="fr-FR" sz="2400" dirty="0" smtClean="0"/>
              <a:t>Introduction.</a:t>
            </a:r>
          </a:p>
          <a:p>
            <a:pPr rtl="0">
              <a:buFont typeface="Wingdings" pitchFamily="2" charset="2"/>
              <a:buChar char="Ø"/>
            </a:pPr>
            <a:r>
              <a:rPr lang="fr-FR" sz="2400" dirty="0" smtClean="0"/>
              <a:t>Objectif et Cahier des charges de projet.</a:t>
            </a:r>
          </a:p>
          <a:p>
            <a:pPr rtl="0">
              <a:buFont typeface="Wingdings" pitchFamily="2" charset="2"/>
              <a:buChar char="Ø"/>
            </a:pPr>
            <a:r>
              <a:rPr lang="fr-FR" sz="2400" dirty="0" smtClean="0"/>
              <a:t>Planification.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Conception.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Technologies utilisés.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Les interfaces de l’application.</a:t>
            </a:r>
          </a:p>
          <a:p>
            <a:pPr rtl="0">
              <a:buFont typeface="Wingdings" pitchFamily="2" charset="2"/>
              <a:buChar char="Ø"/>
            </a:pPr>
            <a:r>
              <a:rPr lang="fr-FR" sz="2400" dirty="0" smtClean="0"/>
              <a:t>Conclusion.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5213" y="5857891"/>
            <a:ext cx="6815149" cy="570425"/>
          </a:xfrm>
        </p:spPr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11" y="0"/>
            <a:ext cx="4594214" cy="21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08000" y="0"/>
            <a:ext cx="3243250" cy="814406"/>
          </a:xfrm>
        </p:spPr>
        <p:txBody>
          <a:bodyPr rtlCol="0"/>
          <a:lstStyle/>
          <a:p>
            <a:pPr rtl="0"/>
            <a:r>
              <a:rPr lang="fr-FR" dirty="0" smtClean="0"/>
              <a:t>Espace admin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6" name="admin.webm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9372" y="1000108"/>
            <a:ext cx="10930014" cy="56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906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1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886718" cy="3467104"/>
          </a:xfrm>
        </p:spPr>
        <p:txBody>
          <a:bodyPr rtlCol="0"/>
          <a:lstStyle/>
          <a:p>
            <a:pPr rtl="0"/>
            <a:r>
              <a:rPr lang="fr-FR" dirty="0" smtClean="0"/>
              <a:t>Gestion de candidatures et recrutement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9504" y="4643446"/>
            <a:ext cx="5743580" cy="1397000"/>
          </a:xfrm>
        </p:spPr>
        <p:txBody>
          <a:bodyPr rtlCol="0"/>
          <a:lstStyle/>
          <a:p>
            <a:pPr rtl="0"/>
            <a:r>
              <a:rPr lang="fr-FR" dirty="0" smtClean="0"/>
              <a:t>Application web</a:t>
            </a:r>
          </a:p>
          <a:p>
            <a:pPr rtl="0"/>
            <a:r>
              <a:rPr lang="fr-FR" dirty="0" smtClean="0"/>
              <a:t>	Réaliser par: Amat Samia BOUALIL</a:t>
            </a:r>
          </a:p>
          <a:p>
            <a:pPr rtl="0"/>
            <a:r>
              <a:rPr lang="fr-FR" dirty="0" smtClean="0"/>
              <a:t>	Encadré par: M FASSALI Tarik </a:t>
            </a:r>
            <a:endParaRPr lang="fr-FR" dirty="0"/>
          </a:p>
        </p:txBody>
      </p:sp>
      <p:pic>
        <p:nvPicPr>
          <p:cNvPr id="4" name="Image 3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5" name="Image 4" descr="recrutement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92" y="3571876"/>
            <a:ext cx="2857500" cy="2857500"/>
          </a:xfrm>
          <a:prstGeom prst="rect">
            <a:avLst/>
          </a:prstGeom>
        </p:spPr>
      </p:pic>
      <p:pic>
        <p:nvPicPr>
          <p:cNvPr id="4" name="Image 3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51338" cy="2000240"/>
          </a:xfrm>
          <a:prstGeom prst="rect">
            <a:avLst/>
          </a:prstGeom>
        </p:spPr>
      </p:pic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886984" cy="4191000"/>
          </a:xfrm>
        </p:spPr>
        <p:txBody>
          <a:bodyPr rtlCol="0"/>
          <a:lstStyle/>
          <a:p>
            <a:pPr>
              <a:buNone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</a:t>
            </a:r>
          </a:p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Rendre la gestion des candidatures et recrutement plus facile au responsable RH afin d’optimiser en terme de temps,</a:t>
            </a:r>
          </a:p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La mise en place d’un outil de communication avec les candidats via l’application .</a:t>
            </a:r>
          </a:p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Permettre les candidats de suivre l’état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d’avancement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de leur candidatures.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8" name="Image 7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11" y="0"/>
            <a:ext cx="4594214" cy="2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</a:rPr>
              <a:t> RH: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fr-FR" dirty="0" smtClean="0"/>
              <a:t>Chaque employé dispose de son espace de gestion de recrutement.</a:t>
            </a:r>
          </a:p>
          <a:p>
            <a:pPr lvl="0"/>
            <a:r>
              <a:rPr lang="fr-FR" dirty="0" smtClean="0"/>
              <a:t>Création et gestion des offres d’emploi.</a:t>
            </a:r>
          </a:p>
          <a:p>
            <a:pPr lvl="0"/>
            <a:r>
              <a:rPr lang="fr-FR" dirty="0" smtClean="0"/>
              <a:t>Gérer les offres demandées par les responsables service.</a:t>
            </a:r>
          </a:p>
          <a:p>
            <a:pPr lvl="0"/>
            <a:r>
              <a:rPr lang="fr-FR" dirty="0" smtClean="0"/>
              <a:t>Espace de consultation des candidatures reçues pour chaque offre d’emploi.</a:t>
            </a:r>
          </a:p>
          <a:p>
            <a:pPr lvl="0"/>
            <a:r>
              <a:rPr lang="fr-FR" dirty="0" smtClean="0"/>
              <a:t>Fonction de recherche de CV des demandeurs d'emploi.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451602" y="1714488"/>
            <a:ext cx="4251960" cy="419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Gestion des Candidatures </a:t>
            </a:r>
            <a:r>
              <a:rPr lang="fr-FR" sz="1800" u="sng" dirty="0" smtClean="0">
                <a:solidFill>
                  <a:srgbClr val="941049"/>
                </a:solidFill>
              </a:rPr>
              <a:t>:</a:t>
            </a:r>
            <a:endParaRPr lang="fr-FR" sz="1800" dirty="0" smtClean="0">
              <a:solidFill>
                <a:srgbClr val="941049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fr-FR" sz="1800" dirty="0" smtClean="0"/>
              <a:t>Gestion de modèles d’email de réponses aux candidatures. 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 smtClean="0"/>
              <a:t>valider des candidatures et les envoyer au responsable service et le notifier par email.</a:t>
            </a:r>
          </a:p>
          <a:p>
            <a:pPr lvl="0">
              <a:buFont typeface="Wingdings" pitchFamily="2" charset="2"/>
              <a:buChar char="ü"/>
            </a:pPr>
            <a:r>
              <a:rPr lang="fr-FR" sz="1800" dirty="0" smtClean="0"/>
              <a:t>Fonction d’envoi d’email aux candidats.</a:t>
            </a:r>
          </a:p>
          <a:p>
            <a:pPr>
              <a:buNone/>
            </a:pPr>
            <a:r>
              <a:rPr lang="fr-FR" sz="1800" u="sng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estion des candidatures spontanées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8" name="Image 7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2" y="500042"/>
            <a:ext cx="8686801" cy="1066800"/>
          </a:xfrm>
        </p:spPr>
        <p:txBody>
          <a:bodyPr rtlCol="0"/>
          <a:lstStyle/>
          <a:p>
            <a:pPr rtl="0"/>
            <a:r>
              <a:rPr lang="fr-FR" dirty="0" smtClean="0"/>
              <a:t>Cahier des charges </a:t>
            </a:r>
            <a:r>
              <a:rPr lang="fr-FR" sz="2800" b="0" dirty="0" smtClean="0"/>
              <a:t>(suite)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00572" cy="4191000"/>
          </a:xfrm>
        </p:spPr>
        <p:txBody>
          <a:bodyPr rtlCol="0">
            <a:normAutofit fontScale="85000" lnSpcReduction="10000"/>
          </a:bodyPr>
          <a:lstStyle/>
          <a:p>
            <a:pPr>
              <a:buNone/>
            </a:pP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</a:rPr>
              <a:t>Candidat 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 Création du compte et vérification du mail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Consultation des résumés et détails des offres d’emplois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Envoi de candidature aux offres d'emploi  retenues 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Envoi de candidature </a:t>
            </a:r>
            <a:r>
              <a:rPr lang="fr-FR" dirty="0" smtClean="0"/>
              <a:t>spontanée</a:t>
            </a:r>
            <a:endParaRPr lang="fr-FR" dirty="0" smtClean="0"/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Gestion des documents : CV, lettre de motivation, photo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Création du profil avec les différentes informations </a:t>
            </a:r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Suivi des candidatures.</a:t>
            </a:r>
          </a:p>
          <a:p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594478" y="1857364"/>
            <a:ext cx="4537712" cy="4191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</a:rPr>
              <a:t> responsable service:</a:t>
            </a:r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Chaque responsable de service  dispose de son espace de gestion de recrutement.</a:t>
            </a:r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Envoyer une demande de publication d’une offre d’emploi au RH et le notifier par mail.</a:t>
            </a:r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 Consulter des candidatures validées par le RH pour chaque offre d’emploi.</a:t>
            </a:r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Valider des candidatures et les envoyer au RH afin de programmer un entretien.</a:t>
            </a:r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Accès aux documents des candidatures déjà validé par le RH.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8" name="Image 7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Cahier des charges </a:t>
            </a:r>
            <a:r>
              <a:rPr lang="fr-FR" sz="2800" b="0" dirty="0" smtClean="0"/>
              <a:t>(suite)</a:t>
            </a:r>
            <a:endParaRPr lang="fr-FR" b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79504" y="2143116"/>
            <a:ext cx="425196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</a:rPr>
              <a:t>administrateur 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gestion </a:t>
            </a:r>
            <a:r>
              <a:rPr lang="fr-FR" smtClean="0"/>
              <a:t>des employés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Activer/désactiver  des utilisateurs</a:t>
            </a: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8" name="Image 7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2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50876" y="357166"/>
            <a:ext cx="5029200" cy="1119199"/>
          </a:xfrm>
        </p:spPr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4" name="Image 3" descr="gantt.PNG"/>
          <p:cNvPicPr>
            <a:picLocks noChangeAspect="1"/>
          </p:cNvPicPr>
          <p:nvPr/>
        </p:nvPicPr>
        <p:blipFill>
          <a:blip r:embed="rId2"/>
          <a:srcRect l="-667" t="5208" r="17335" b="47917"/>
          <a:stretch>
            <a:fillRect/>
          </a:stretch>
        </p:blipFill>
        <p:spPr>
          <a:xfrm>
            <a:off x="450810" y="1714488"/>
            <a:ext cx="11359969" cy="4286280"/>
          </a:xfrm>
          <a:prstGeom prst="rect">
            <a:avLst/>
          </a:prstGeom>
        </p:spPr>
      </p:pic>
      <p:pic>
        <p:nvPicPr>
          <p:cNvPr id="6" name="Image 5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La conception de l’application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029596" cy="4191000"/>
          </a:xfrm>
        </p:spPr>
        <p:txBody>
          <a:bodyPr rtlCol="0"/>
          <a:lstStyle/>
          <a:p>
            <a:pPr>
              <a:buNone/>
            </a:pPr>
            <a:r>
              <a:rPr lang="fr-FR" b="1" dirty="0" smtClean="0"/>
              <a:t>UML :</a:t>
            </a:r>
            <a:r>
              <a:rPr lang="fr-FR" dirty="0" smtClean="0"/>
              <a:t> Langage d'analyse et de conception orientée objet défini par l'OMG (Object Management Group).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1-Les diagrammes de cas d’utilisation 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donner une vision globale de comportement fonctionnel d’un système.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smtClean="0"/>
              <a:t>réalisation d'une application web de gestion de candidatures et recrutement</a:t>
            </a:r>
            <a:endParaRPr lang="fr-FR" noProof="0" dirty="0"/>
          </a:p>
        </p:txBody>
      </p:sp>
      <p:pic>
        <p:nvPicPr>
          <p:cNvPr id="10" name="Image 9" descr="logoPo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8" y="0"/>
            <a:ext cx="4594214" cy="1857364"/>
          </a:xfrm>
          <a:prstGeom prst="rect">
            <a:avLst/>
          </a:prstGeom>
        </p:spPr>
      </p:pic>
      <p:pic>
        <p:nvPicPr>
          <p:cNvPr id="11" name="Image 10" descr="uml.png"/>
          <p:cNvPicPr>
            <a:picLocks noChangeAspect="1"/>
          </p:cNvPicPr>
          <p:nvPr/>
        </p:nvPicPr>
        <p:blipFill>
          <a:blip r:embed="rId4"/>
          <a:srcRect l="44360"/>
          <a:stretch>
            <a:fillRect/>
          </a:stretch>
        </p:blipFill>
        <p:spPr>
          <a:xfrm>
            <a:off x="8951932" y="2786058"/>
            <a:ext cx="2597265" cy="32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08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jet recrutement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PresentationProjet recrutement</Template>
  <TotalTime>1364</TotalTime>
  <Words>598</Words>
  <Application>Microsoft Office PowerPoint</Application>
  <PresentationFormat>Personnalisé</PresentationFormat>
  <Paragraphs>133</Paragraphs>
  <Slides>23</Slides>
  <Notes>21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PresentationProjet recrutement</vt:lpstr>
      <vt:lpstr> Réalisation d’un application web  Gestion de candidatures et recrutement</vt:lpstr>
      <vt:lpstr>Plan de présentation</vt:lpstr>
      <vt:lpstr>Introduction</vt:lpstr>
      <vt:lpstr>Objectifs du projet</vt:lpstr>
      <vt:lpstr>Cahier des charges</vt:lpstr>
      <vt:lpstr>Cahier des charges (suite)</vt:lpstr>
      <vt:lpstr>Cahier des charges (suite)</vt:lpstr>
      <vt:lpstr>Planification</vt:lpstr>
      <vt:lpstr>La conception de l’application</vt:lpstr>
      <vt:lpstr>1-1 Cas d’utilisation du candidat</vt:lpstr>
      <vt:lpstr>1-2 Cas d’utilisation du RH</vt:lpstr>
      <vt:lpstr>1-3 Cas d’utilisation du responsable et Administrateur</vt:lpstr>
      <vt:lpstr>2-Modèle relationnel de base de données</vt:lpstr>
      <vt:lpstr>Réalisation</vt:lpstr>
      <vt:lpstr>Technologies utilisés</vt:lpstr>
      <vt:lpstr>Les interfaces de l’application</vt:lpstr>
      <vt:lpstr>Espace candidat</vt:lpstr>
      <vt:lpstr>Espace RH</vt:lpstr>
      <vt:lpstr>Diapositive 19</vt:lpstr>
      <vt:lpstr>Espace admin</vt:lpstr>
      <vt:lpstr>Conclusion</vt:lpstr>
      <vt:lpstr>Merci pour votre attention</vt:lpstr>
      <vt:lpstr>Gestion de candidatures et recrutement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recrutement</dc:title>
  <dc:creator>Utilisateur Windows</dc:creator>
  <cp:lastModifiedBy>Utilisateur Windows</cp:lastModifiedBy>
  <cp:revision>94</cp:revision>
  <dcterms:created xsi:type="dcterms:W3CDTF">2018-01-26T14:32:17Z</dcterms:created>
  <dcterms:modified xsi:type="dcterms:W3CDTF">2018-01-30T11:15:40Z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