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1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liot Jackson" initials="EJ" lastIdx="1" clrIdx="0">
    <p:extLst>
      <p:ext uri="{19B8F6BF-5375-455C-9EA6-DF929625EA0E}">
        <p15:presenceInfo xmlns:p15="http://schemas.microsoft.com/office/powerpoint/2012/main" userId="S-1-5-21-371540135-2087084657-618671499-16667" providerId="AD"/>
      </p:ext>
    </p:extLst>
  </p:cmAuthor>
  <p:cmAuthor id="2" name="Elliott Jackson" initials="EJ" lastIdx="1" clrIdx="1">
    <p:extLst>
      <p:ext uri="{19B8F6BF-5375-455C-9EA6-DF929625EA0E}">
        <p15:presenceInfo xmlns:p15="http://schemas.microsoft.com/office/powerpoint/2012/main" userId="69061a06b13042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B3D6"/>
    <a:srgbClr val="522D6D"/>
    <a:srgbClr val="828486"/>
    <a:srgbClr val="E949B7"/>
    <a:srgbClr val="947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2950" autoAdjust="0"/>
  </p:normalViewPr>
  <p:slideViewPr>
    <p:cSldViewPr snapToGrid="0">
      <p:cViewPr varScale="1">
        <p:scale>
          <a:sx n="66" d="100"/>
          <a:sy n="66" d="100"/>
        </p:scale>
        <p:origin x="10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F0A92-111B-4A87-B783-8BD167D292F2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31A42-9EFA-4B70-AB36-58E4282958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5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02516-3CA2-9144-B608-E9710D7E69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06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1" b="313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7A32-B204-B24E-8BD6-97DCAAC4E8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39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EEA9-04D7-334B-A9F9-54B69B8EE96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7A32-B204-B24E-8BD6-97DCAAC4E8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618C-1EDC-0543-ACC7-9E71300A92C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7A32-B204-B24E-8BD6-97DCAAC4E8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677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9852-99A4-7841-A9A9-8D5C74F1200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7A32-B204-B24E-8BD6-97DCAAC4E8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911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C994-8FAB-0F4A-A47B-0FB94ED12D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7A32-B204-B24E-8BD6-97DCAAC4E8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98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6C9D-DAF8-C941-B767-A7F458E6A1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7A32-B204-B24E-8BD6-97DCAAC4E8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41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D598-C934-DF45-AE74-E1F1ED7D3F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7A32-B204-B24E-8BD6-97DCAAC4E8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60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11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066804" y="2047996"/>
            <a:ext cx="6876808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82013" y="1186652"/>
            <a:ext cx="8502031" cy="963492"/>
          </a:xfrm>
        </p:spPr>
        <p:txBody>
          <a:bodyPr anchor="ctr">
            <a:noAutofit/>
          </a:bodyPr>
          <a:lstStyle>
            <a:lvl1pPr algn="l">
              <a:lnSpc>
                <a:spcPts val="6840"/>
              </a:lnSpc>
              <a:defRPr sz="5400" b="0" i="0" u="none">
                <a:solidFill>
                  <a:srgbClr val="674080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02333" y="2327278"/>
            <a:ext cx="8481711" cy="452072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992173" y="830962"/>
            <a:ext cx="5904488" cy="534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74080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sz="2800" dirty="0">
                <a:latin typeface="Avenir Book" charset="0"/>
                <a:ea typeface="Avenir Book" charset="0"/>
                <a:cs typeface="Avenir Book" charset="0"/>
              </a:rPr>
              <a:t>THE COFFEE BEAN &amp; TEA LEAF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090537" y="2087885"/>
            <a:ext cx="8393507" cy="62259"/>
          </a:xfrm>
          <a:prstGeom prst="rect">
            <a:avLst/>
          </a:prstGeom>
          <a:solidFill>
            <a:srgbClr val="674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04480" y="554736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n-US" dirty="0">
              <a:solidFill>
                <a:srgbClr val="67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8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7432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95931" y="2976880"/>
            <a:ext cx="8484868" cy="980918"/>
          </a:xfrm>
        </p:spPr>
        <p:txBody>
          <a:bodyPr anchor="ctr">
            <a:normAutofit/>
          </a:bodyPr>
          <a:lstStyle>
            <a:lvl1pPr>
              <a:defRPr sz="6600" b="1" i="0">
                <a:solidFill>
                  <a:srgbClr val="674080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SUBHEADER.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95931" y="4059398"/>
            <a:ext cx="8484868" cy="1500187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rgbClr val="828487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Description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2995931" y="2235200"/>
            <a:ext cx="8495028" cy="874238"/>
          </a:xfrm>
        </p:spPr>
        <p:txBody>
          <a:bodyPr anchor="b">
            <a:normAutofit/>
          </a:bodyPr>
          <a:lstStyle>
            <a:lvl1pPr marL="0" indent="0">
              <a:buNone/>
              <a:defRPr sz="3200" b="0" i="0">
                <a:solidFill>
                  <a:srgbClr val="828487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HEADER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074794" y="3912079"/>
            <a:ext cx="8406005" cy="45719"/>
          </a:xfrm>
          <a:prstGeom prst="rect">
            <a:avLst/>
          </a:prstGeom>
          <a:solidFill>
            <a:srgbClr val="674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9441" y="6004560"/>
            <a:ext cx="629205" cy="629205"/>
          </a:xfrm>
          <a:prstGeom prst="rect">
            <a:avLst/>
          </a:prstGeom>
        </p:spPr>
      </p:pic>
      <p:sp>
        <p:nvSpPr>
          <p:cNvPr id="11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673080" y="6136599"/>
            <a:ext cx="365760" cy="365125"/>
          </a:xfrm>
        </p:spPr>
        <p:txBody>
          <a:bodyPr/>
          <a:lstStyle>
            <a:lvl1pPr algn="ctr">
              <a:defRPr b="1" i="0">
                <a:solidFill>
                  <a:srgbClr val="674080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fld id="{05067A32-B204-B24E-8BD6-97DCAAC4E85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038840" y="6010590"/>
            <a:ext cx="0" cy="631186"/>
          </a:xfrm>
          <a:prstGeom prst="line">
            <a:avLst/>
          </a:prstGeom>
          <a:ln w="12700">
            <a:solidFill>
              <a:srgbClr val="8284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2743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282" y="677547"/>
            <a:ext cx="3764280" cy="437513"/>
          </a:xfrm>
        </p:spPr>
        <p:txBody>
          <a:bodyPr>
            <a:noAutofit/>
          </a:bodyPr>
          <a:lstStyle>
            <a:lvl1pPr>
              <a:defRPr sz="2800" b="1" i="0" spc="50" baseline="0">
                <a:solidFill>
                  <a:srgbClr val="522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82" y="2028190"/>
            <a:ext cx="9367838" cy="37014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1pPr>
            <a:lvl2pPr>
              <a:lnSpc>
                <a:spcPct val="100000"/>
              </a:lnSpc>
              <a:defRPr sz="14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2pPr>
            <a:lvl3pPr>
              <a:lnSpc>
                <a:spcPct val="100000"/>
              </a:lnSpc>
              <a:defRPr sz="12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3pPr>
            <a:lvl4pPr>
              <a:lnSpc>
                <a:spcPct val="100000"/>
              </a:lnSpc>
              <a:defRPr sz="11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>
              <a:lnSpc>
                <a:spcPct val="100000"/>
              </a:lnSpc>
              <a:defRPr sz="11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323320" y="6309042"/>
            <a:ext cx="365760" cy="365125"/>
          </a:xfrm>
        </p:spPr>
        <p:txBody>
          <a:bodyPr/>
          <a:lstStyle>
            <a:lvl1pPr algn="ctr">
              <a:defRPr b="0" i="0">
                <a:solidFill>
                  <a:srgbClr val="828487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fld id="{05067A32-B204-B24E-8BD6-97DCAAC4E85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09599" y="1314450"/>
            <a:ext cx="3763963" cy="514350"/>
          </a:xfrm>
        </p:spPr>
        <p:txBody>
          <a:bodyPr>
            <a:normAutofit/>
          </a:bodyPr>
          <a:lstStyle>
            <a:lvl1pPr>
              <a:defRPr sz="1800" b="1" i="0" spc="0" baseline="0">
                <a:solidFill>
                  <a:srgbClr val="522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SECTION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4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0"/>
          <a:stretch/>
        </p:blipFill>
        <p:spPr>
          <a:xfrm>
            <a:off x="10820400" y="4127"/>
            <a:ext cx="1371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520" y="375287"/>
            <a:ext cx="3764280" cy="437513"/>
          </a:xfrm>
        </p:spPr>
        <p:txBody>
          <a:bodyPr>
            <a:noAutofit/>
          </a:bodyPr>
          <a:lstStyle>
            <a:lvl1pPr>
              <a:defRPr sz="1600" b="1" i="0" spc="50" baseline="0">
                <a:solidFill>
                  <a:srgbClr val="828487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82" y="1825625"/>
            <a:ext cx="9367838" cy="43414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1pPr>
            <a:lvl2pPr>
              <a:lnSpc>
                <a:spcPct val="100000"/>
              </a:lnSpc>
              <a:defRPr sz="14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2pPr>
            <a:lvl3pPr>
              <a:lnSpc>
                <a:spcPct val="100000"/>
              </a:lnSpc>
              <a:defRPr sz="12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3pPr>
            <a:lvl4pPr>
              <a:lnSpc>
                <a:spcPct val="100000"/>
              </a:lnSpc>
              <a:defRPr sz="11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>
              <a:lnSpc>
                <a:spcPct val="100000"/>
              </a:lnSpc>
              <a:defRPr sz="11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604520" y="1169035"/>
            <a:ext cx="9372600" cy="454025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rgbClr val="674080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 b="1" i="0" dirty="0">
                <a:latin typeface="Avenir Heavy" charset="0"/>
                <a:ea typeface="Avenir Heavy" charset="0"/>
                <a:cs typeface="Avenir Heavy" charset="0"/>
              </a:rPr>
              <a:t>HEADER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323320" y="6309042"/>
            <a:ext cx="365760" cy="365125"/>
          </a:xfrm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fld id="{05067A32-B204-B24E-8BD6-97DCAAC4E85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209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520" y="375287"/>
            <a:ext cx="3764280" cy="437513"/>
          </a:xfrm>
        </p:spPr>
        <p:txBody>
          <a:bodyPr>
            <a:noAutofit/>
          </a:bodyPr>
          <a:lstStyle>
            <a:lvl1pPr>
              <a:defRPr sz="1600" b="1" i="0" spc="50" baseline="0">
                <a:solidFill>
                  <a:srgbClr val="828487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82" y="5384800"/>
            <a:ext cx="5181918" cy="11074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1pPr>
            <a:lvl2pPr>
              <a:lnSpc>
                <a:spcPct val="100000"/>
              </a:lnSpc>
              <a:defRPr sz="14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2pPr>
            <a:lvl3pPr>
              <a:lnSpc>
                <a:spcPct val="100000"/>
              </a:lnSpc>
              <a:defRPr sz="12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3pPr>
            <a:lvl4pPr>
              <a:lnSpc>
                <a:spcPct val="100000"/>
              </a:lnSpc>
              <a:defRPr sz="11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>
              <a:lnSpc>
                <a:spcPct val="100000"/>
              </a:lnSpc>
              <a:defRPr sz="11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606901" y="5039360"/>
            <a:ext cx="5184299" cy="345440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rgbClr val="674080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 b="1" i="0" dirty="0">
                <a:latin typeface="Avenir Heavy" charset="0"/>
                <a:ea typeface="Avenir Heavy" charset="0"/>
                <a:cs typeface="Avenir Heavy" charset="0"/>
              </a:rPr>
              <a:t>HEADER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2"/>
          </p:nvPr>
        </p:nvSpPr>
        <p:spPr>
          <a:xfrm>
            <a:off x="604838" y="1473199"/>
            <a:ext cx="9351962" cy="3444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323320" y="6309677"/>
            <a:ext cx="365760" cy="365125"/>
          </a:xfrm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fld id="{05067A32-B204-B24E-8BD6-97DCAAC4E85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520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520" y="375287"/>
            <a:ext cx="3764280" cy="437513"/>
          </a:xfrm>
        </p:spPr>
        <p:txBody>
          <a:bodyPr>
            <a:noAutofit/>
          </a:bodyPr>
          <a:lstStyle>
            <a:lvl1pPr>
              <a:defRPr sz="1600" b="1" i="0" spc="50" baseline="0">
                <a:solidFill>
                  <a:srgbClr val="828487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53945"/>
            <a:ext cx="3759200" cy="25838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1pPr>
            <a:lvl2pPr>
              <a:lnSpc>
                <a:spcPct val="100000"/>
              </a:lnSpc>
              <a:defRPr sz="12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2pPr>
            <a:lvl3pPr>
              <a:lnSpc>
                <a:spcPct val="100000"/>
              </a:lnSpc>
              <a:defRPr sz="11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3pPr>
            <a:lvl4pPr>
              <a:lnSpc>
                <a:spcPct val="100000"/>
              </a:lnSpc>
              <a:defRPr sz="105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>
              <a:lnSpc>
                <a:spcPct val="100000"/>
              </a:lnSpc>
              <a:defRPr sz="105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5780405" y="1440541"/>
            <a:ext cx="3881755" cy="4410621"/>
          </a:xfrm>
        </p:spPr>
        <p:txBody>
          <a:bodyPr/>
          <a:lstStyle/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604838" y="2021840"/>
            <a:ext cx="3763962" cy="332740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rgbClr val="674080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 b="1" i="0" dirty="0">
                <a:latin typeface="Avenir Heavy" charset="0"/>
                <a:ea typeface="Avenir Heavy" charset="0"/>
                <a:cs typeface="Avenir Heavy" charset="0"/>
              </a:rPr>
              <a:t>HEADER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323320" y="6337611"/>
            <a:ext cx="365760" cy="365125"/>
          </a:xfrm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fld id="{05067A32-B204-B24E-8BD6-97DCAAC4E85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324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520" y="375287"/>
            <a:ext cx="3764280" cy="437513"/>
          </a:xfrm>
        </p:spPr>
        <p:txBody>
          <a:bodyPr>
            <a:noAutofit/>
          </a:bodyPr>
          <a:lstStyle>
            <a:lvl1pPr>
              <a:defRPr sz="1600" b="1" i="0" spc="50" baseline="0">
                <a:solidFill>
                  <a:srgbClr val="828487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745865"/>
            <a:ext cx="3759200" cy="25838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1pPr>
            <a:lvl2pPr>
              <a:lnSpc>
                <a:spcPct val="100000"/>
              </a:lnSpc>
              <a:defRPr sz="14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2pPr>
            <a:lvl3pPr>
              <a:lnSpc>
                <a:spcPct val="100000"/>
              </a:lnSpc>
              <a:defRPr sz="12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3pPr>
            <a:lvl4pPr>
              <a:lnSpc>
                <a:spcPct val="100000"/>
              </a:lnSpc>
              <a:defRPr sz="11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>
              <a:lnSpc>
                <a:spcPct val="100000"/>
              </a:lnSpc>
              <a:defRPr sz="1100" b="0" i="0">
                <a:solidFill>
                  <a:srgbClr val="828487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156325" y="0"/>
            <a:ext cx="6035675" cy="6858000"/>
          </a:xfrm>
        </p:spPr>
        <p:txBody>
          <a:bodyPr/>
          <a:lstStyle/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604838" y="3292475"/>
            <a:ext cx="3763962" cy="454025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rgbClr val="674080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 b="1" i="0" dirty="0">
                <a:latin typeface="Avenir Heavy" charset="0"/>
                <a:ea typeface="Avenir Heavy" charset="0"/>
                <a:cs typeface="Avenir Heavy" charset="0"/>
              </a:rPr>
              <a:t>HEADER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094720" y="6248082"/>
            <a:ext cx="365760" cy="365125"/>
          </a:xfrm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fld id="{05067A32-B204-B24E-8BD6-97DCAAC4E85D}" type="slidenum">
              <a:rPr lang="en-US" smtClean="0">
                <a:solidFill>
                  <a:srgbClr val="674080"/>
                </a:solidFill>
              </a:rPr>
              <a:pPr/>
              <a:t>‹#›</a:t>
            </a:fld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722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3766-499F-464E-9E3F-17C5B64459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7A32-B204-B24E-8BD6-97DCAAC4E8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57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2C9E0-BE50-F649-B58C-E6C7D7A3AA6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7A32-B204-B24E-8BD6-97DCAAC4E8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87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2540" y="2698974"/>
            <a:ext cx="7989757" cy="15780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US" dirty="0">
              <a:solidFill>
                <a:schemeClr val="bg1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age, gender, industry, and race, how has salary been impacted over the years. 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Ask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8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Roughly over the past 10 years we suspected that the Gender Gap will decrease.</a:t>
            </a:r>
          </a:p>
          <a:p>
            <a:r>
              <a:rPr lang="en-US" dirty="0" smtClean="0"/>
              <a:t>Over the past 5 years, people in industries with a computer / engineering focus will have a higher income.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067A32-B204-B24E-8BD6-97DCAAC4E85D}" type="slidenum">
              <a:rPr lang="en-US" smtClean="0"/>
              <a:pPr/>
              <a:t>3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Hypothesis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5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data retrieval process (</a:t>
            </a:r>
            <a:r>
              <a:rPr lang="en-US" dirty="0" err="1" smtClean="0"/>
              <a:t>ie</a:t>
            </a:r>
            <a:r>
              <a:rPr lang="en-US" dirty="0" smtClean="0"/>
              <a:t> bureau of labor statistics, basketball world, data reference csv </a:t>
            </a:r>
            <a:r>
              <a:rPr lang="en-US" dirty="0" smtClean="0">
                <a:sym typeface="Wingdings" panose="05000000000000000000" pitchFamily="2" charset="2"/>
              </a:rPr>
              <a:t> read into </a:t>
            </a:r>
            <a:r>
              <a:rPr lang="en-US" dirty="0" err="1" smtClean="0">
                <a:sym typeface="Wingdings" panose="05000000000000000000" pitchFamily="2" charset="2"/>
              </a:rPr>
              <a:t>dataframe</a:t>
            </a:r>
            <a:r>
              <a:rPr lang="en-US" dirty="0" smtClean="0">
                <a:sym typeface="Wingdings" panose="05000000000000000000" pitchFamily="2" charset="2"/>
              </a:rPr>
              <a:t>  data munging  output to clean csv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API Wrapper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API Calls for data retrieval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Grab info from Read me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067A32-B204-B24E-8BD6-97DCAAC4E85D}" type="slidenum">
              <a:rPr lang="en-US" smtClean="0"/>
              <a:pPr/>
              <a:t>4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 Retrieval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3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067A32-B204-B24E-8BD6-97DCAAC4E85D}" type="slidenum">
              <a:rPr lang="en-US" smtClean="0"/>
              <a:pPr/>
              <a:t>5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596" y="1828800"/>
            <a:ext cx="7097172" cy="40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067A32-B204-B24E-8BD6-97DCAAC4E85D}" type="slidenum">
              <a:rPr lang="en-US" smtClean="0"/>
              <a:pPr/>
              <a:t>6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593" y="2002970"/>
            <a:ext cx="6247487" cy="39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067A32-B204-B24E-8BD6-97DCAAC4E85D}" type="slidenum">
              <a:rPr lang="en-US" smtClean="0"/>
              <a:pPr/>
              <a:t>7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ages_by_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829" y="1828800"/>
            <a:ext cx="5603661" cy="420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23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067A32-B204-B24E-8BD6-97DCAAC4E85D}" type="slidenum">
              <a:rPr lang="en-US" smtClean="0"/>
              <a:pPr/>
              <a:t>8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USwage_time_series_byrac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01" y="1571625"/>
            <a:ext cx="5818879" cy="466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0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067A32-B204-B24E-8BD6-97DCAAC4E85D}" type="slidenum">
              <a:rPr lang="en-US" smtClean="0"/>
              <a:pPr/>
              <a:t>9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USwage_time_series_bygenderbyrac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06" y="2012813"/>
            <a:ext cx="5728304" cy="429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68133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smtClean="0">
            <a:solidFill>
              <a:srgbClr val="67408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10955</TotalTime>
  <Words>99</Words>
  <Application>Microsoft Office PowerPoint</Application>
  <PresentationFormat>Widescreen</PresentationFormat>
  <Paragraphs>19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Avenir Black</vt:lpstr>
      <vt:lpstr>Avenir Book</vt:lpstr>
      <vt:lpstr>Avenir Heavy</vt:lpstr>
      <vt:lpstr>Avenir Medium</vt:lpstr>
      <vt:lpstr>Avenir Next</vt:lpstr>
      <vt:lpstr>Avenir Roman</vt:lpstr>
      <vt:lpstr>Calibri</vt:lpstr>
      <vt:lpstr>Calibri Light</vt:lpstr>
      <vt:lpstr>Wingdings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Coffee Bean &amp; Tea Leaf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Rockin</dc:creator>
  <cp:lastModifiedBy>Elliott Jackson</cp:lastModifiedBy>
  <cp:revision>356</cp:revision>
  <dcterms:created xsi:type="dcterms:W3CDTF">2016-11-09T20:44:23Z</dcterms:created>
  <dcterms:modified xsi:type="dcterms:W3CDTF">2018-04-01T23:23:28Z</dcterms:modified>
</cp:coreProperties>
</file>