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 Jackson" initials="EJ" lastIdx="1" clrIdx="0">
    <p:extLst>
      <p:ext uri="{19B8F6BF-5375-455C-9EA6-DF929625EA0E}">
        <p15:presenceInfo xmlns:p15="http://schemas.microsoft.com/office/powerpoint/2012/main" userId="S-1-5-21-371540135-2087084657-618671499-16667" providerId="AD"/>
      </p:ext>
    </p:extLst>
  </p:cmAuthor>
  <p:cmAuthor id="2" name="Elliott Jackson" initials="EJ" lastIdx="1" clrIdx="1">
    <p:extLst>
      <p:ext uri="{19B8F6BF-5375-455C-9EA6-DF929625EA0E}">
        <p15:presenceInfo xmlns:p15="http://schemas.microsoft.com/office/powerpoint/2012/main" userId="69061a06b13042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3D6"/>
    <a:srgbClr val="522D6D"/>
    <a:srgbClr val="828486"/>
    <a:srgbClr val="E949B7"/>
    <a:srgbClr val="94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5" autoAdjust="0"/>
    <p:restoredTop sz="93036" autoAdjust="0"/>
  </p:normalViewPr>
  <p:slideViewPr>
    <p:cSldViewPr snapToGrid="0">
      <p:cViewPr varScale="1">
        <p:scale>
          <a:sx n="89" d="100"/>
          <a:sy n="89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0A92-111B-4A87-B783-8BD167D292F2}" type="datetimeFigureOut">
              <a:rPr lang="en-US" smtClean="0"/>
              <a:t>4/3/18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31A42-9EFA-4B70-AB36-58E4282958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5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2516-3CA2-9144-B608-E9710D7E69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1" b="313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EEA9-04D7-334B-A9F9-54B69B8EE9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18C-1EDC-0543-ACC7-9E71300A92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7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9852-99A4-7841-A9A9-8D5C74F120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1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C994-8FAB-0F4A-A47B-0FB94ED12D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6C9D-DAF8-C941-B767-A7F458E6A1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4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598-C934-DF45-AE74-E1F1ED7D3F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1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066804" y="2047996"/>
            <a:ext cx="68768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82013" y="1186652"/>
            <a:ext cx="8502031" cy="963492"/>
          </a:xfrm>
        </p:spPr>
        <p:txBody>
          <a:bodyPr anchor="ctr">
            <a:noAutofit/>
          </a:bodyPr>
          <a:lstStyle>
            <a:lvl1pPr algn="l">
              <a:lnSpc>
                <a:spcPts val="6840"/>
              </a:lnSpc>
              <a:defRPr sz="5400" b="0" i="0" u="none">
                <a:solidFill>
                  <a:srgbClr val="674080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2333" y="2327278"/>
            <a:ext cx="8481711" cy="45207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992173" y="830962"/>
            <a:ext cx="5904488" cy="534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7408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THE COFFEE BEAN &amp; TEA LEAF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90537" y="2087885"/>
            <a:ext cx="8393507" cy="62259"/>
          </a:xfrm>
          <a:prstGeom prst="rect">
            <a:avLst/>
          </a:prstGeom>
          <a:solidFill>
            <a:srgbClr val="674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04480" y="55473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>
              <a:solidFill>
                <a:srgbClr val="67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5931" y="2976880"/>
            <a:ext cx="8484868" cy="980918"/>
          </a:xfrm>
        </p:spPr>
        <p:txBody>
          <a:bodyPr anchor="ctr">
            <a:normAutofit/>
          </a:bodyPr>
          <a:lstStyle>
            <a:lvl1pPr>
              <a:defRPr sz="6600" b="1" i="0">
                <a:solidFill>
                  <a:srgbClr val="67408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SUBHEADER.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5931" y="4059398"/>
            <a:ext cx="8484868" cy="1500187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828487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95931" y="2235200"/>
            <a:ext cx="8495028" cy="874238"/>
          </a:xfrm>
        </p:spPr>
        <p:txBody>
          <a:bodyPr anchor="b">
            <a:normAutofit/>
          </a:bodyPr>
          <a:lstStyle>
            <a:lvl1pPr marL="0" indent="0">
              <a:buNone/>
              <a:defRPr sz="3200" b="0" i="0">
                <a:solidFill>
                  <a:srgbClr val="828487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HEADER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74794" y="3912079"/>
            <a:ext cx="8406005" cy="45719"/>
          </a:xfrm>
          <a:prstGeom prst="rect">
            <a:avLst/>
          </a:prstGeom>
          <a:solidFill>
            <a:srgbClr val="674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441" y="6004560"/>
            <a:ext cx="629205" cy="629205"/>
          </a:xfrm>
          <a:prstGeom prst="rect">
            <a:avLst/>
          </a:prstGeom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673080" y="6136599"/>
            <a:ext cx="365760" cy="365125"/>
          </a:xfrm>
        </p:spPr>
        <p:txBody>
          <a:bodyPr/>
          <a:lstStyle>
            <a:lvl1pPr algn="ctr">
              <a:defRPr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38840" y="6010590"/>
            <a:ext cx="0" cy="631186"/>
          </a:xfrm>
          <a:prstGeom prst="line">
            <a:avLst/>
          </a:prstGeom>
          <a:ln w="12700">
            <a:solidFill>
              <a:srgbClr val="828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743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282" y="677547"/>
            <a:ext cx="3764280" cy="437513"/>
          </a:xfrm>
        </p:spPr>
        <p:txBody>
          <a:bodyPr>
            <a:noAutofit/>
          </a:bodyPr>
          <a:lstStyle>
            <a:lvl1pPr>
              <a:defRPr sz="2800" b="1" i="0" spc="50" baseline="0">
                <a:solidFill>
                  <a:srgbClr val="522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2028190"/>
            <a:ext cx="9367838" cy="37014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042"/>
            <a:ext cx="365760" cy="365125"/>
          </a:xfrm>
        </p:spPr>
        <p:txBody>
          <a:bodyPr/>
          <a:lstStyle>
            <a:lvl1pPr algn="ctr">
              <a:defRPr b="0" i="0">
                <a:solidFill>
                  <a:srgbClr val="828487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1314450"/>
            <a:ext cx="3763963" cy="514350"/>
          </a:xfrm>
        </p:spPr>
        <p:txBody>
          <a:bodyPr>
            <a:normAutofit/>
          </a:bodyPr>
          <a:lstStyle>
            <a:lvl1pPr>
              <a:defRPr sz="1800" b="1" i="0" spc="0" baseline="0">
                <a:solidFill>
                  <a:srgbClr val="522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SECTION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0"/>
          <a:stretch/>
        </p:blipFill>
        <p:spPr>
          <a:xfrm>
            <a:off x="10820400" y="4127"/>
            <a:ext cx="1371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1825625"/>
            <a:ext cx="9367838" cy="43414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520" y="1169035"/>
            <a:ext cx="9372600" cy="4540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042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0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5384800"/>
            <a:ext cx="5181918" cy="1107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6901" y="5039360"/>
            <a:ext cx="5184299" cy="345440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2"/>
          </p:nvPr>
        </p:nvSpPr>
        <p:spPr>
          <a:xfrm>
            <a:off x="604838" y="1473199"/>
            <a:ext cx="9351962" cy="3444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677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2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3945"/>
            <a:ext cx="3759200" cy="25838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05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05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780405" y="1440541"/>
            <a:ext cx="3881755" cy="4410621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838" y="2021840"/>
            <a:ext cx="3763962" cy="332740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37611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2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45865"/>
            <a:ext cx="3759200" cy="25838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156325" y="0"/>
            <a:ext cx="6035675" cy="6858000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838" y="3292475"/>
            <a:ext cx="3763962" cy="45402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094720" y="6248082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srgbClr val="674080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22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766-499F-464E-9E3F-17C5B64459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C9E0-BE50-F649-B58C-E6C7D7A3AA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2540" y="2698974"/>
            <a:ext cx="7989757" cy="15780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age, gender, industry, and race, how has salary been impacted over the years.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Ask	</a:t>
            </a:r>
          </a:p>
        </p:txBody>
      </p:sp>
    </p:spTree>
    <p:extLst>
      <p:ext uri="{BB962C8B-B14F-4D97-AF65-F5344CB8AC3E}">
        <p14:creationId xmlns:p14="http://schemas.microsoft.com/office/powerpoint/2010/main" val="28705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over the past 10 years we suspected that the Gender Gap will decrease.</a:t>
            </a:r>
          </a:p>
          <a:p>
            <a:r>
              <a:rPr lang="en-US" dirty="0"/>
              <a:t>Over the past 5 years, people in industries with a computer / engineering focus will have a higher income.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7698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retrieval process (</a:t>
            </a:r>
            <a:r>
              <a:rPr lang="en-US" dirty="0" err="1"/>
              <a:t>ie</a:t>
            </a:r>
            <a:r>
              <a:rPr lang="en-US" dirty="0"/>
              <a:t> bureau of labor statistics, basketball world, data reference csv </a:t>
            </a:r>
            <a:r>
              <a:rPr lang="en-US" dirty="0">
                <a:sym typeface="Wingdings" panose="05000000000000000000" pitchFamily="2" charset="2"/>
              </a:rPr>
              <a:t> read into </a:t>
            </a:r>
            <a:r>
              <a:rPr lang="en-US" dirty="0" err="1">
                <a:sym typeface="Wingdings" panose="05000000000000000000" pitchFamily="2" charset="2"/>
              </a:rPr>
              <a:t>dataframe</a:t>
            </a:r>
            <a:r>
              <a:rPr lang="en-US" dirty="0">
                <a:sym typeface="Wingdings" panose="05000000000000000000" pitchFamily="2" charset="2"/>
              </a:rPr>
              <a:t>  data munging  output to clean csv</a:t>
            </a:r>
          </a:p>
          <a:p>
            <a:r>
              <a:rPr lang="en-US" dirty="0">
                <a:sym typeface="Wingdings" panose="05000000000000000000" pitchFamily="2" charset="2"/>
              </a:rPr>
              <a:t>	API Wrapper</a:t>
            </a:r>
          </a:p>
          <a:p>
            <a:r>
              <a:rPr lang="en-US" dirty="0">
                <a:sym typeface="Wingdings" panose="05000000000000000000" pitchFamily="2" charset="2"/>
              </a:rPr>
              <a:t>	API Calls for data retrieval</a:t>
            </a:r>
          </a:p>
          <a:p>
            <a:r>
              <a:rPr lang="en-US" dirty="0">
                <a:sym typeface="Wingdings" panose="05000000000000000000" pitchFamily="2" charset="2"/>
              </a:rPr>
              <a:t>Grab info from Read me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Retrieval Summary</a:t>
            </a:r>
          </a:p>
        </p:txBody>
      </p:sp>
    </p:spTree>
    <p:extLst>
      <p:ext uri="{BB962C8B-B14F-4D97-AF65-F5344CB8AC3E}">
        <p14:creationId xmlns:p14="http://schemas.microsoft.com/office/powerpoint/2010/main" val="370783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96" y="1828800"/>
            <a:ext cx="7097172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93" y="2002970"/>
            <a:ext cx="6247487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ages_by_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29" y="1828800"/>
            <a:ext cx="5603661" cy="42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23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wage by 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9599" y="1314450"/>
            <a:ext cx="3763963" cy="3429000"/>
          </a:xfrm>
        </p:spPr>
        <p:txBody>
          <a:bodyPr>
            <a:normAutofit/>
          </a:bodyPr>
          <a:lstStyle/>
          <a:p>
            <a:r>
              <a:rPr lang="en-US" dirty="0"/>
              <a:t>The general trend is increasing weekly earnings </a:t>
            </a:r>
          </a:p>
          <a:p>
            <a:r>
              <a:rPr lang="en-US" dirty="0"/>
              <a:t>During 2010, all races have a lower growth rate , the Asian and Hispanic or Latino  groups even have a negative growth  in US</a:t>
            </a:r>
          </a:p>
          <a:p>
            <a:endParaRPr lang="en-US" dirty="0"/>
          </a:p>
        </p:txBody>
      </p:sp>
      <p:pic>
        <p:nvPicPr>
          <p:cNvPr id="2050" name="Picture 2" descr="USwage_time_series_byr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01" y="1571625"/>
            <a:ext cx="5818879" cy="466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wage by race of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9599" y="2143124"/>
            <a:ext cx="3763963" cy="3086101"/>
          </a:xfrm>
        </p:spPr>
        <p:txBody>
          <a:bodyPr>
            <a:normAutofit/>
          </a:bodyPr>
          <a:lstStyle/>
          <a:p>
            <a:r>
              <a:rPr lang="en-US" dirty="0"/>
              <a:t>Group of Asian men has the highest weekly earnings from 2002 to 2018 in US, it also has the maximum growth  rate and lowest workers compared to other groups.</a:t>
            </a:r>
          </a:p>
          <a:p>
            <a:r>
              <a:rPr lang="en-US" dirty="0"/>
              <a:t>In each races, men has higher income than women in US.</a:t>
            </a:r>
          </a:p>
          <a:p>
            <a:endParaRPr lang="en-US" dirty="0"/>
          </a:p>
        </p:txBody>
      </p:sp>
      <p:pic>
        <p:nvPicPr>
          <p:cNvPr id="3074" name="Picture 2" descr="USwage_time_series_bygenderbyr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06" y="2012813"/>
            <a:ext cx="5728304" cy="42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813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>
            <a:solidFill>
              <a:srgbClr val="67408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10956</TotalTime>
  <Words>185</Words>
  <Application>Microsoft Macintosh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Avenir Roman</vt:lpstr>
      <vt:lpstr>Arial</vt:lpstr>
      <vt:lpstr>Avenir Black</vt:lpstr>
      <vt:lpstr>Avenir Book</vt:lpstr>
      <vt:lpstr>Avenir Heavy</vt:lpstr>
      <vt:lpstr>Avenir Medium</vt:lpstr>
      <vt:lpstr>Avenir Next</vt:lpstr>
      <vt:lpstr>Calibri</vt:lpstr>
      <vt:lpstr>Calibri Light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wage by race</vt:lpstr>
      <vt:lpstr>US wage by race of gender</vt:lpstr>
    </vt:vector>
  </TitlesOfParts>
  <Company>Coffee Bean &amp; Tea Leaf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Rockin</dc:creator>
  <cp:lastModifiedBy>Weijing Zhang</cp:lastModifiedBy>
  <cp:revision>357</cp:revision>
  <dcterms:created xsi:type="dcterms:W3CDTF">2016-11-09T20:44:23Z</dcterms:created>
  <dcterms:modified xsi:type="dcterms:W3CDTF">2018-04-03T18:28:17Z</dcterms:modified>
</cp:coreProperties>
</file>