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8" r:id="rId3"/>
    <p:sldId id="279" r:id="rId4"/>
    <p:sldId id="280" r:id="rId5"/>
    <p:sldId id="268" r:id="rId6"/>
    <p:sldId id="25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77" r:id="rId23"/>
    <p:sldId id="265" r:id="rId24"/>
    <p:sldId id="266" r:id="rId25"/>
    <p:sldId id="26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8A78F-1365-4175-B3C2-548AE3F390D1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BB934-390A-4CB2-8D93-544CA7919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207F-C9A6-41EC-A949-B688B5386A0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Texture &amp; Shading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Creating a glowing object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I = texture(s, t)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/>
              <a:t>gl.glEnable</a:t>
            </a:r>
            <a:r>
              <a:rPr lang="en-US" sz="1800" dirty="0" smtClean="0"/>
              <a:t>(GL.GL_TEXTURE_2D);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gl.glTexEnvf</a:t>
            </a:r>
            <a:r>
              <a:rPr lang="en-US" sz="1800" b="1" dirty="0" smtClean="0">
                <a:solidFill>
                  <a:srgbClr val="FF0000"/>
                </a:solidFill>
              </a:rPr>
              <a:t>(GL.GL_TEXTURE_ENV, GL.GL_TEXTURE_ENV_MODE, GL.GL_REPLACE);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/>
              <a:t>gl.glBindTexture</a:t>
            </a:r>
            <a:r>
              <a:rPr lang="en-US" sz="1800" dirty="0" smtClean="0"/>
              <a:t>(GL.GL_TEXTURE_2D, </a:t>
            </a:r>
            <a:r>
              <a:rPr lang="en-US" sz="1800" dirty="0" err="1" smtClean="0"/>
              <a:t>texName</a:t>
            </a:r>
            <a:r>
              <a:rPr lang="en-US" sz="1800" dirty="0" smtClean="0"/>
              <a:t>);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</a:rPr>
              <a:t>glBegin</a:t>
            </a:r>
            <a:r>
              <a:rPr lang="en-US" sz="1800" dirty="0" smtClean="0">
                <a:solidFill>
                  <a:schemeClr val="accent2"/>
                </a:solidFill>
              </a:rPr>
              <a:t>(GL_QUADS);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   glTexCoord2f(0.0, 0.0); glVertex3f(1.0,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   glTexCoord2f(0.0, 1.0); glVertex3f(1.0,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   glTexCoord2f(1.0, 1.0); glVertex3f(2.0,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   glTexCoord2f(1.0, 0.0); glVertex3f(2.0,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</a:rPr>
              <a:t>glEnd</a:t>
            </a:r>
            <a:r>
              <a:rPr lang="en-US" sz="1800" dirty="0" smtClean="0">
                <a:solidFill>
                  <a:schemeClr val="accent2"/>
                </a:solidFill>
              </a:rPr>
              <a:t>();</a:t>
            </a: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5791200" y="2570872"/>
            <a:ext cx="12192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Creating Visual effect using Texture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352800" y="2590800"/>
            <a:ext cx="12192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80936" y="3096064"/>
            <a:ext cx="60960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600200" y="3124200"/>
            <a:ext cx="1752600" cy="228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53000" y="29718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=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8675" name="Picture 3" descr="D:\Job\BUET\teaching\feb 15\cse 409\metaball-colou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609600" cy="533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7" name="Picture 3" descr="D:\Job\BUET\teaching\feb 15\cse 409\metaball-colou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076136"/>
            <a:ext cx="609600" cy="53340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6096000" y="5029200"/>
            <a:ext cx="2133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replaces </a:t>
            </a:r>
            <a:r>
              <a:rPr lang="en-US" b="1" dirty="0" err="1" smtClean="0">
                <a:solidFill>
                  <a:schemeClr val="tx1"/>
                </a:solidFill>
              </a:rPr>
              <a:t>colour</a:t>
            </a:r>
            <a:r>
              <a:rPr lang="en-US" b="1" dirty="0" smtClean="0">
                <a:solidFill>
                  <a:schemeClr val="tx1"/>
                </a:solidFill>
              </a:rPr>
              <a:t> and alpha with that of the texture.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rot="5400000" flipH="1" flipV="1">
            <a:off x="6896100" y="4533900"/>
            <a:ext cx="762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Visual effect using 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Modulating the reflection coefficient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is the color of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Reflected diffuse light component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Reflected ambient light component</a:t>
            </a:r>
            <a:endParaRPr 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gl.glEnable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(GL.GL_TEXTURE_2D);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glTexEnvf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(GL_TEXTURE_ENV,GL_TEXTURE_ENV_MODE, GL_MODULATE);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gl.glBindTexture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(GL.GL_TEXTURE_2D,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texName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18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glBegin</a:t>
            </a: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(GL_QUADS);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0.0); glVertex3f(1.0,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1.0); glVertex3f(1.0,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glTexCoord2f(1.0, 1.0); glVertex3f(2.0,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glTexCoord2f(1.0, 0.0); glVertex3f(2.0,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glEnd</a:t>
            </a:r>
            <a:r>
              <a:rPr lang="en-US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12884" t="28125" r="51977" b="66667"/>
          <a:stretch>
            <a:fillRect/>
          </a:stretch>
        </p:blipFill>
        <p:spPr bwMode="auto">
          <a:xfrm>
            <a:off x="914400" y="20574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Visual effect using 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342900" lvl="1" indent="-342900">
              <a:buFont typeface="+mj-lt"/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Simulating Roughness by Bump Mapping</a:t>
            </a:r>
          </a:p>
          <a:p>
            <a:pPr marL="342900"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Technique to give surface wrinkled or dimpled appearance without having to model each individual dimple</a:t>
            </a:r>
          </a:p>
          <a:p>
            <a:pPr marL="342900" lvl="1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Independent of the viewing angle and object orientation</a:t>
            </a: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D:\Job\BUET\teaching\feb 15\cse 409\orang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124200"/>
            <a:ext cx="2286000" cy="1717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Visual effect using 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342900" lvl="1" indent="-342900">
              <a:buFont typeface="+mj-lt"/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Simulating Roughness by Bump Mapping</a:t>
            </a: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scalar function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texture(s, t) perturb the normal vector at each spot in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controlled fashion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causes perturbations in amount of diffuse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specular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light.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5" descr="C:\Documents and Settings\Lynette\My Documents\rw778-graphics-hill\figures\hill-08\hill_08050.png"/>
          <p:cNvPicPr>
            <a:picLocks noChangeAspect="1" noChangeArrowheads="1"/>
          </p:cNvPicPr>
          <p:nvPr/>
        </p:nvPicPr>
        <p:blipFill>
          <a:blip r:embed="rId2" cstate="print"/>
          <a:srcRect l="12932" t="38908" r="36467" b="38907"/>
          <a:stretch>
            <a:fillRect/>
          </a:stretch>
        </p:blipFill>
        <p:spPr bwMode="auto">
          <a:xfrm>
            <a:off x="1066800" y="2209800"/>
            <a:ext cx="5410200" cy="16764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743200" y="29718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15000" y="28956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Visual effect using 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342900" lvl="1" indent="-342900">
              <a:buFont typeface="+mj-lt"/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Simulating Roughness by Bump Mapping</a:t>
            </a: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surface is represented parametrically by the function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P(u, v)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Surface has unit normal vector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u, v)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3D point at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u*, v*) corresponds to the texture at (u*, v*)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can be found by:</a:t>
            </a: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5" descr="C:\Documents and Settings\Lynette\My Documents\rw778-graphics-hill\figures\hill-08\hill_08050.png"/>
          <p:cNvPicPr>
            <a:picLocks noChangeAspect="1" noChangeArrowheads="1"/>
          </p:cNvPicPr>
          <p:nvPr/>
        </p:nvPicPr>
        <p:blipFill>
          <a:blip r:embed="rId2" cstate="print"/>
          <a:srcRect l="12932" t="38908" r="36467" b="38907"/>
          <a:stretch>
            <a:fillRect/>
          </a:stretch>
        </p:blipFill>
        <p:spPr bwMode="auto">
          <a:xfrm>
            <a:off x="1066800" y="2057400"/>
            <a:ext cx="5410200" cy="16764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743200" y="28194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15000" y="2743200"/>
            <a:ext cx="762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 l="14641" t="69792" r="48462" b="10417"/>
          <a:stretch>
            <a:fillRect/>
          </a:stretch>
        </p:blipFill>
        <p:spPr bwMode="auto">
          <a:xfrm>
            <a:off x="838200" y="5410200"/>
            <a:ext cx="480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791200" y="5181600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texture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texture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are partial derivatives of the texture function with respect to u and 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Shading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Flat Shading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process of assigning colors to pixels.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31242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Smooth Shading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4038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Gouraud Shading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4038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Phong Shading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514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 flipV="1">
            <a:off x="2438400" y="2819400"/>
            <a:ext cx="762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00400" y="2819400"/>
            <a:ext cx="1066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3124200" y="3505200"/>
            <a:ext cx="13716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0" y="3505200"/>
            <a:ext cx="11430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Shading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Flat Shading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 Phong lighting once for entire polygon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Gouraud Shading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 Phong lighting at the vertices and interpolate lighting values across polygon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Phong Shading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Interpolate normals across polygon and perform Phong lighting across polygon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Flat Shading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polygon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Determines a single intensity value at a chosen point on the polygon.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Uses that value to shade the entire polygon.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Assumptions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Light source at infinity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Viewer at infinity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polygon represents the actual surface being modeled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Problems of Flat Shading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Specular highlights tends to get lost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chosen point on polygon is at location of the light soure, then color of the polygon will be significantly distortes.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114800" y="3581400"/>
            <a:ext cx="4648200" cy="2971800"/>
            <a:chOff x="768" y="1008"/>
            <a:chExt cx="4992" cy="2958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768" y="3504"/>
              <a:ext cx="49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u="sng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Flat Shading</a:t>
              </a:r>
              <a:endParaRPr lang="en-US" sz="240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" name="Picture 8" descr="rd_constan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4" y="1008"/>
              <a:ext cx="3511" cy="2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Smooth Shading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Introduce vertex normals at each</a:t>
            </a:r>
            <a:br>
              <a:rPr lang="en-US" sz="3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vertex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Usually different from facet normal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Used only for shading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Think of as a better approximation of the real surface that the polygons approximate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Finds color value for each point in the polygon individually.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Two types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Gouraud Shading</a:t>
            </a:r>
          </a:p>
          <a:p>
            <a:pPr lvl="1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Phong Shading (do not confuse with Phong Lighting Model)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248400" y="1447800"/>
            <a:ext cx="2314575" cy="927100"/>
            <a:chOff x="3312" y="3456"/>
            <a:chExt cx="1458" cy="584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312" y="3456"/>
              <a:ext cx="1458" cy="584"/>
            </a:xfrm>
            <a:custGeom>
              <a:avLst/>
              <a:gdLst>
                <a:gd name="T0" fmla="*/ 0 w 1296"/>
                <a:gd name="T1" fmla="*/ 584 h 584"/>
                <a:gd name="T2" fmla="*/ 2628 w 1296"/>
                <a:gd name="T3" fmla="*/ 584 h 584"/>
                <a:gd name="T4" fmla="*/ 0 60000 65536"/>
                <a:gd name="T5" fmla="*/ 0 60000 65536"/>
                <a:gd name="T6" fmla="*/ 0 w 1296"/>
                <a:gd name="T7" fmla="*/ 0 h 584"/>
                <a:gd name="T8" fmla="*/ 1296 w 1296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6" h="584">
                  <a:moveTo>
                    <a:pt x="0" y="584"/>
                  </a:moveTo>
                  <a:cubicBezTo>
                    <a:pt x="442" y="0"/>
                    <a:pt x="1065" y="229"/>
                    <a:pt x="1296" y="584"/>
                  </a:cubicBezTo>
                </a:path>
              </a:pathLst>
            </a:cu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312" y="3752"/>
              <a:ext cx="1458" cy="288"/>
            </a:xfrm>
            <a:custGeom>
              <a:avLst/>
              <a:gdLst>
                <a:gd name="T0" fmla="*/ 0 w 1296"/>
                <a:gd name="T1" fmla="*/ 288 h 288"/>
                <a:gd name="T2" fmla="*/ 778 w 1296"/>
                <a:gd name="T3" fmla="*/ 0 h 288"/>
                <a:gd name="T4" fmla="*/ 1847 w 1296"/>
                <a:gd name="T5" fmla="*/ 0 h 288"/>
                <a:gd name="T6" fmla="*/ 2628 w 1296"/>
                <a:gd name="T7" fmla="*/ 288 h 288"/>
                <a:gd name="T8" fmla="*/ 2529 w 1296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6"/>
                <a:gd name="T16" fmla="*/ 0 h 288"/>
                <a:gd name="T17" fmla="*/ 1296 w 129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6" h="288">
                  <a:moveTo>
                    <a:pt x="0" y="288"/>
                  </a:moveTo>
                  <a:lnTo>
                    <a:pt x="384" y="0"/>
                  </a:lnTo>
                  <a:lnTo>
                    <a:pt x="912" y="0"/>
                  </a:lnTo>
                  <a:lnTo>
                    <a:pt x="1296" y="288"/>
                  </a:lnTo>
                  <a:lnTo>
                    <a:pt x="1248" y="288"/>
                  </a:lnTo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4356" y="3544"/>
              <a:ext cx="16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614" y="3503"/>
              <a:ext cx="130" cy="201"/>
            </a:xfrm>
            <a:custGeom>
              <a:avLst/>
              <a:gdLst>
                <a:gd name="T0" fmla="*/ 231 w 116"/>
                <a:gd name="T1" fmla="*/ 201 h 201"/>
                <a:gd name="T2" fmla="*/ 0 w 116"/>
                <a:gd name="T3" fmla="*/ 0 h 201"/>
                <a:gd name="T4" fmla="*/ 0 60000 65536"/>
                <a:gd name="T5" fmla="*/ 0 60000 65536"/>
                <a:gd name="T6" fmla="*/ 0 w 116"/>
                <a:gd name="T7" fmla="*/ 0 h 201"/>
                <a:gd name="T8" fmla="*/ 116 w 116"/>
                <a:gd name="T9" fmla="*/ 201 h 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6" h="201">
                  <a:moveTo>
                    <a:pt x="116" y="20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3366" y="3704"/>
              <a:ext cx="162" cy="19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4014" y="3512"/>
              <a:ext cx="0" cy="24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608" y="3752"/>
              <a:ext cx="162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Texture Types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Bitmap textures: Using some image file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Procedural textures: Changing pixel intensity in some controlled  fashion without using external image source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Texture(s, t): produces a color or intensity value for each value of s and t between 0 and 1.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Gouraud Shading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83163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the most common approach</a:t>
            </a:r>
          </a:p>
          <a:p>
            <a:pPr marL="838200" lvl="1" indent="-3810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 Phong lighting at the vertices</a:t>
            </a:r>
          </a:p>
          <a:p>
            <a:pPr marL="838200" lvl="1" indent="-3810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Linearly interpolate the resulting colors over faces</a:t>
            </a:r>
          </a:p>
          <a:p>
            <a:pPr marL="1257300" lvl="2" indent="-3429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Along edges</a:t>
            </a:r>
          </a:p>
          <a:p>
            <a:pPr marL="1257300" lvl="2" indent="-34290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Along scanline</a:t>
            </a:r>
          </a:p>
        </p:txBody>
      </p:sp>
      <p:pic>
        <p:nvPicPr>
          <p:cNvPr id="6" name="Picture 11" descr="rd_gourau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149436"/>
            <a:ext cx="251753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Gouraud Shading</a:t>
            </a:r>
          </a:p>
        </p:txBody>
      </p:sp>
      <p:sp>
        <p:nvSpPr>
          <p:cNvPr id="18438" name="Rectangle 53"/>
          <p:cNvSpPr>
            <a:spLocks noChangeArrowheads="1"/>
          </p:cNvSpPr>
          <p:nvPr/>
        </p:nvSpPr>
        <p:spPr bwMode="auto">
          <a:xfrm>
            <a:off x="3048000" y="1066800"/>
            <a:ext cx="3657600" cy="2362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39" name="Freeform 54"/>
          <p:cNvSpPr>
            <a:spLocks/>
          </p:cNvSpPr>
          <p:nvPr/>
        </p:nvSpPr>
        <p:spPr bwMode="auto">
          <a:xfrm>
            <a:off x="4191000" y="1447800"/>
            <a:ext cx="1447800" cy="1752600"/>
          </a:xfrm>
          <a:custGeom>
            <a:avLst/>
            <a:gdLst>
              <a:gd name="T0" fmla="*/ 0 w 912"/>
              <a:gd name="T1" fmla="*/ 2147483647 h 1104"/>
              <a:gd name="T2" fmla="*/ 2147483647 w 912"/>
              <a:gd name="T3" fmla="*/ 0 h 1104"/>
              <a:gd name="T4" fmla="*/ 2147483647 w 912"/>
              <a:gd name="T5" fmla="*/ 2147483647 h 1104"/>
              <a:gd name="T6" fmla="*/ 2147483647 w 912"/>
              <a:gd name="T7" fmla="*/ 2147483647 h 1104"/>
              <a:gd name="T8" fmla="*/ 0 w 912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1104"/>
              <a:gd name="T17" fmla="*/ 912 w 912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1104">
                <a:moveTo>
                  <a:pt x="0" y="384"/>
                </a:moveTo>
                <a:lnTo>
                  <a:pt x="528" y="0"/>
                </a:lnTo>
                <a:lnTo>
                  <a:pt x="912" y="624"/>
                </a:lnTo>
                <a:lnTo>
                  <a:pt x="336" y="1104"/>
                </a:lnTo>
                <a:lnTo>
                  <a:pt x="0" y="384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57"/>
          <p:cNvSpPr>
            <a:spLocks/>
          </p:cNvSpPr>
          <p:nvPr/>
        </p:nvSpPr>
        <p:spPr bwMode="auto">
          <a:xfrm>
            <a:off x="4572000" y="2819400"/>
            <a:ext cx="609600" cy="381000"/>
          </a:xfrm>
          <a:custGeom>
            <a:avLst/>
            <a:gdLst>
              <a:gd name="T0" fmla="*/ 0 w 384"/>
              <a:gd name="T1" fmla="*/ 0 h 240"/>
              <a:gd name="T2" fmla="*/ 2147483647 w 384"/>
              <a:gd name="T3" fmla="*/ 0 h 240"/>
              <a:gd name="T4" fmla="*/ 2147483647 w 384"/>
              <a:gd name="T5" fmla="*/ 2147483647 h 240"/>
              <a:gd name="T6" fmla="*/ 0 w 384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40"/>
              <a:gd name="T14" fmla="*/ 384 w 38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40">
                <a:moveTo>
                  <a:pt x="0" y="0"/>
                </a:moveTo>
                <a:lnTo>
                  <a:pt x="384" y="0"/>
                </a:lnTo>
                <a:lnTo>
                  <a:pt x="96" y="24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60"/>
          <p:cNvSpPr>
            <a:spLocks noChangeShapeType="1"/>
          </p:cNvSpPr>
          <p:nvPr/>
        </p:nvSpPr>
        <p:spPr bwMode="auto">
          <a:xfrm>
            <a:off x="2936875" y="14366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62"/>
          <p:cNvSpPr>
            <a:spLocks noChangeShapeType="1"/>
          </p:cNvSpPr>
          <p:nvPr/>
        </p:nvSpPr>
        <p:spPr bwMode="auto">
          <a:xfrm>
            <a:off x="2936875" y="206533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65"/>
          <p:cNvSpPr>
            <a:spLocks noChangeShapeType="1"/>
          </p:cNvSpPr>
          <p:nvPr/>
        </p:nvSpPr>
        <p:spPr bwMode="auto">
          <a:xfrm>
            <a:off x="4559660" y="2819400"/>
            <a:ext cx="45719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Text Box 67"/>
          <p:cNvSpPr txBox="1">
            <a:spLocks noChangeArrowheads="1"/>
          </p:cNvSpPr>
          <p:nvPr/>
        </p:nvSpPr>
        <p:spPr bwMode="auto">
          <a:xfrm>
            <a:off x="4953000" y="3505200"/>
            <a:ext cx="990600" cy="46196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Arial" charset="0"/>
                <a:cs typeface="Arial" charset="0"/>
              </a:rPr>
              <a:t>x</a:t>
            </a:r>
            <a:r>
              <a:rPr lang="en-US" sz="2400" baseline="-25000" dirty="0" err="1">
                <a:latin typeface="Arial" charset="0"/>
                <a:cs typeface="Arial" charset="0"/>
              </a:rPr>
              <a:t>right</a:t>
            </a:r>
            <a:endParaRPr lang="en-US" sz="2400" baseline="-25000" dirty="0">
              <a:latin typeface="Arial" charset="0"/>
              <a:cs typeface="Arial" charset="0"/>
            </a:endParaRPr>
          </a:p>
        </p:txBody>
      </p:sp>
      <p:sp>
        <p:nvSpPr>
          <p:cNvPr id="18448" name="Text Box 69"/>
          <p:cNvSpPr txBox="1">
            <a:spLocks noChangeArrowheads="1"/>
          </p:cNvSpPr>
          <p:nvPr/>
        </p:nvSpPr>
        <p:spPr bwMode="auto">
          <a:xfrm>
            <a:off x="2514600" y="2590800"/>
            <a:ext cx="685800" cy="4302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>
                <a:latin typeface="Arial" charset="0"/>
                <a:cs typeface="Arial" charset="0"/>
              </a:rPr>
              <a:t>y</a:t>
            </a:r>
            <a:r>
              <a:rPr lang="en-US" sz="2200" baseline="-2500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8449" name="Text Box 70"/>
          <p:cNvSpPr txBox="1">
            <a:spLocks noChangeArrowheads="1"/>
          </p:cNvSpPr>
          <p:nvPr/>
        </p:nvSpPr>
        <p:spPr bwMode="auto">
          <a:xfrm>
            <a:off x="2497138" y="1236663"/>
            <a:ext cx="762000" cy="4619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  <a:cs typeface="Arial" charset="0"/>
              </a:rPr>
              <a:t>y</a:t>
            </a:r>
            <a:r>
              <a:rPr lang="en-US" sz="2400" baseline="-25000">
                <a:latin typeface="Arial" charset="0"/>
                <a:cs typeface="Arial" charset="0"/>
              </a:rPr>
              <a:t>top</a:t>
            </a:r>
          </a:p>
        </p:txBody>
      </p:sp>
      <p:sp>
        <p:nvSpPr>
          <p:cNvPr id="18450" name="Text Box 71"/>
          <p:cNvSpPr txBox="1">
            <a:spLocks noChangeArrowheads="1"/>
          </p:cNvSpPr>
          <p:nvPr/>
        </p:nvSpPr>
        <p:spPr bwMode="auto">
          <a:xfrm>
            <a:off x="2362200" y="2971800"/>
            <a:ext cx="1066800" cy="400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  <a:cs typeface="Arial" charset="0"/>
              </a:rPr>
              <a:t>y</a:t>
            </a:r>
            <a:r>
              <a:rPr lang="en-US" sz="2000" baseline="-25000">
                <a:latin typeface="Arial" charset="0"/>
                <a:cs typeface="Arial" charset="0"/>
              </a:rPr>
              <a:t>bott</a:t>
            </a:r>
          </a:p>
        </p:txBody>
      </p:sp>
      <p:sp>
        <p:nvSpPr>
          <p:cNvPr id="18451" name="Text Box 72"/>
          <p:cNvSpPr txBox="1">
            <a:spLocks noChangeArrowheads="1"/>
          </p:cNvSpPr>
          <p:nvPr/>
        </p:nvSpPr>
        <p:spPr bwMode="auto">
          <a:xfrm>
            <a:off x="4343400" y="3505200"/>
            <a:ext cx="685800" cy="46196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Arial" charset="0"/>
                <a:cs typeface="Arial" charset="0"/>
              </a:rPr>
              <a:t>x</a:t>
            </a:r>
            <a:r>
              <a:rPr lang="en-US" sz="2400" baseline="-25000" dirty="0" err="1">
                <a:latin typeface="Arial" charset="0"/>
                <a:cs typeface="Arial" charset="0"/>
              </a:rPr>
              <a:t>left</a:t>
            </a:r>
            <a:endParaRPr lang="en-US" sz="2400" baseline="-25000" dirty="0">
              <a:latin typeface="Arial" charset="0"/>
              <a:cs typeface="Arial" charset="0"/>
            </a:endParaRPr>
          </a:p>
        </p:txBody>
      </p:sp>
      <p:sp>
        <p:nvSpPr>
          <p:cNvPr id="18452" name="Text Box 73"/>
          <p:cNvSpPr txBox="1">
            <a:spLocks noChangeArrowheads="1"/>
          </p:cNvSpPr>
          <p:nvPr/>
        </p:nvSpPr>
        <p:spPr bwMode="auto">
          <a:xfrm>
            <a:off x="5181600" y="3059112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color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8453" name="Text Box 74"/>
          <p:cNvSpPr txBox="1">
            <a:spLocks noChangeArrowheads="1"/>
          </p:cNvSpPr>
          <p:nvPr/>
        </p:nvSpPr>
        <p:spPr bwMode="auto">
          <a:xfrm>
            <a:off x="5715000" y="2209800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color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8454" name="Text Box 75"/>
          <p:cNvSpPr txBox="1">
            <a:spLocks noChangeArrowheads="1"/>
          </p:cNvSpPr>
          <p:nvPr/>
        </p:nvSpPr>
        <p:spPr bwMode="auto">
          <a:xfrm>
            <a:off x="4724400" y="1143000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color</a:t>
            </a:r>
            <a:r>
              <a:rPr lang="en-US" sz="1800" baseline="-25000"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455" name="Text Box 76"/>
          <p:cNvSpPr txBox="1">
            <a:spLocks noChangeArrowheads="1"/>
          </p:cNvSpPr>
          <p:nvPr/>
        </p:nvSpPr>
        <p:spPr bwMode="auto">
          <a:xfrm>
            <a:off x="3429000" y="1828800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  <a:cs typeface="Arial" charset="0"/>
              </a:rPr>
              <a:t>color</a:t>
            </a:r>
            <a:r>
              <a:rPr lang="en-US" sz="1800" baseline="-25000" dirty="0"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18456" name="Text Box 77"/>
          <p:cNvSpPr txBox="1">
            <a:spLocks noChangeArrowheads="1"/>
          </p:cNvSpPr>
          <p:nvPr/>
        </p:nvSpPr>
        <p:spPr bwMode="auto">
          <a:xfrm>
            <a:off x="2532063" y="1843088"/>
            <a:ext cx="457200" cy="4619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  <a:cs typeface="Arial" charset="0"/>
              </a:rPr>
              <a:t>y</a:t>
            </a:r>
            <a:r>
              <a:rPr lang="en-US" sz="2400" baseline="-25000">
                <a:latin typeface="Arial" charset="0"/>
                <a:cs typeface="Arial" charset="0"/>
              </a:rPr>
              <a:t>4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71462" y="3825875"/>
          <a:ext cx="6357938" cy="1039813"/>
        </p:xfrm>
        <a:graphic>
          <a:graphicData uri="http://schemas.openxmlformats.org/presentationml/2006/ole">
            <p:oleObj spid="_x0000_s1026" name="Equation" r:id="rId3" imgW="2641320" imgH="431640" progId="Equation.3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04800" y="4800600"/>
          <a:ext cx="5715000" cy="917575"/>
        </p:xfrm>
        <a:graphic>
          <a:graphicData uri="http://schemas.openxmlformats.org/presentationml/2006/ole">
            <p:oleObj spid="_x0000_s1027" name="Equation" r:id="rId4" imgW="2374560" imgH="380880" progId="Equation.3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28600" y="5684838"/>
          <a:ext cx="6356350" cy="979487"/>
        </p:xfrm>
        <a:graphic>
          <a:graphicData uri="http://schemas.openxmlformats.org/presentationml/2006/ole">
            <p:oleObj spid="_x0000_s1028" name="Equation" r:id="rId5" imgW="2641320" imgH="406080" progId="Equation.3">
              <p:embed/>
            </p:oleObj>
          </a:graphicData>
        </a:graphic>
      </p:graphicFrame>
      <p:sp>
        <p:nvSpPr>
          <p:cNvPr id="26" name="Line 65"/>
          <p:cNvSpPr>
            <a:spLocks noChangeShapeType="1"/>
          </p:cNvSpPr>
          <p:nvPr/>
        </p:nvSpPr>
        <p:spPr bwMode="auto">
          <a:xfrm>
            <a:off x="5135881" y="2819400"/>
            <a:ext cx="45719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2895600" y="32004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8446" idx="0"/>
          </p:cNvCxnSpPr>
          <p:nvPr/>
        </p:nvCxnSpPr>
        <p:spPr>
          <a:xfrm>
            <a:off x="2895600" y="2819400"/>
            <a:ext cx="16640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657600" y="2438400"/>
          <a:ext cx="766679" cy="393700"/>
        </p:xfrm>
        <a:graphic>
          <a:graphicData uri="http://schemas.openxmlformats.org/presentationml/2006/ole">
            <p:oleObj spid="_x0000_s1029" name="Equation" r:id="rId6" imgW="469800" imgH="2412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278438" y="2590800"/>
          <a:ext cx="869950" cy="393700"/>
        </p:xfrm>
        <a:graphic>
          <a:graphicData uri="http://schemas.openxmlformats.org/presentationml/2006/ole">
            <p:oleObj spid="_x0000_s1030" name="Equation" r:id="rId7" imgW="533160" imgH="241200" progId="Equation.3">
              <p:embed/>
            </p:oleObj>
          </a:graphicData>
        </a:graphic>
      </p:graphicFrame>
      <p:sp>
        <p:nvSpPr>
          <p:cNvPr id="34" name="Oval 33"/>
          <p:cNvSpPr/>
          <p:nvPr/>
        </p:nvSpPr>
        <p:spPr>
          <a:xfrm>
            <a:off x="4724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572000" y="2370137"/>
          <a:ext cx="661987" cy="373063"/>
        </p:xfrm>
        <a:graphic>
          <a:graphicData uri="http://schemas.openxmlformats.org/presentationml/2006/ole">
            <p:oleObj spid="_x0000_s1031" name="Equation" r:id="rId8" imgW="4060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Gouraud Shading</a:t>
            </a:r>
          </a:p>
        </p:txBody>
      </p:sp>
      <p:sp>
        <p:nvSpPr>
          <p:cNvPr id="18438" name="Rectangle 53"/>
          <p:cNvSpPr>
            <a:spLocks noChangeArrowheads="1"/>
          </p:cNvSpPr>
          <p:nvPr/>
        </p:nvSpPr>
        <p:spPr bwMode="auto">
          <a:xfrm>
            <a:off x="3048000" y="1066800"/>
            <a:ext cx="3657600" cy="2362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9" name="Freeform 54"/>
          <p:cNvSpPr>
            <a:spLocks/>
          </p:cNvSpPr>
          <p:nvPr/>
        </p:nvSpPr>
        <p:spPr bwMode="auto">
          <a:xfrm>
            <a:off x="4191000" y="1447800"/>
            <a:ext cx="1447800" cy="1752600"/>
          </a:xfrm>
          <a:custGeom>
            <a:avLst/>
            <a:gdLst>
              <a:gd name="T0" fmla="*/ 0 w 912"/>
              <a:gd name="T1" fmla="*/ 2147483647 h 1104"/>
              <a:gd name="T2" fmla="*/ 2147483647 w 912"/>
              <a:gd name="T3" fmla="*/ 0 h 1104"/>
              <a:gd name="T4" fmla="*/ 2147483647 w 912"/>
              <a:gd name="T5" fmla="*/ 2147483647 h 1104"/>
              <a:gd name="T6" fmla="*/ 2147483647 w 912"/>
              <a:gd name="T7" fmla="*/ 2147483647 h 1104"/>
              <a:gd name="T8" fmla="*/ 0 w 912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1104"/>
              <a:gd name="T17" fmla="*/ 912 w 912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1104">
                <a:moveTo>
                  <a:pt x="0" y="384"/>
                </a:moveTo>
                <a:lnTo>
                  <a:pt x="528" y="0"/>
                </a:lnTo>
                <a:lnTo>
                  <a:pt x="912" y="624"/>
                </a:lnTo>
                <a:lnTo>
                  <a:pt x="336" y="1104"/>
                </a:lnTo>
                <a:lnTo>
                  <a:pt x="0" y="384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0" name="Freeform 57"/>
          <p:cNvSpPr>
            <a:spLocks/>
          </p:cNvSpPr>
          <p:nvPr/>
        </p:nvSpPr>
        <p:spPr bwMode="auto">
          <a:xfrm>
            <a:off x="4572000" y="2819400"/>
            <a:ext cx="609600" cy="381000"/>
          </a:xfrm>
          <a:custGeom>
            <a:avLst/>
            <a:gdLst>
              <a:gd name="T0" fmla="*/ 0 w 384"/>
              <a:gd name="T1" fmla="*/ 0 h 240"/>
              <a:gd name="T2" fmla="*/ 2147483647 w 384"/>
              <a:gd name="T3" fmla="*/ 0 h 240"/>
              <a:gd name="T4" fmla="*/ 2147483647 w 384"/>
              <a:gd name="T5" fmla="*/ 2147483647 h 240"/>
              <a:gd name="T6" fmla="*/ 0 w 384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40"/>
              <a:gd name="T14" fmla="*/ 384 w 38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40">
                <a:moveTo>
                  <a:pt x="0" y="0"/>
                </a:moveTo>
                <a:lnTo>
                  <a:pt x="384" y="0"/>
                </a:lnTo>
                <a:lnTo>
                  <a:pt x="96" y="24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3" name="Line 60"/>
          <p:cNvSpPr>
            <a:spLocks noChangeShapeType="1"/>
          </p:cNvSpPr>
          <p:nvPr/>
        </p:nvSpPr>
        <p:spPr bwMode="auto">
          <a:xfrm>
            <a:off x="2936875" y="14366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4" name="Line 62"/>
          <p:cNvSpPr>
            <a:spLocks noChangeShapeType="1"/>
          </p:cNvSpPr>
          <p:nvPr/>
        </p:nvSpPr>
        <p:spPr bwMode="auto">
          <a:xfrm>
            <a:off x="2936875" y="206533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6" name="Line 65"/>
          <p:cNvSpPr>
            <a:spLocks noChangeShapeType="1"/>
          </p:cNvSpPr>
          <p:nvPr/>
        </p:nvSpPr>
        <p:spPr bwMode="auto">
          <a:xfrm>
            <a:off x="4559660" y="2819400"/>
            <a:ext cx="45719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7" name="Text Box 67"/>
          <p:cNvSpPr txBox="1">
            <a:spLocks noChangeArrowheads="1"/>
          </p:cNvSpPr>
          <p:nvPr/>
        </p:nvSpPr>
        <p:spPr bwMode="auto">
          <a:xfrm>
            <a:off x="4953000" y="3505200"/>
            <a:ext cx="990600" cy="46196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8" name="Text Box 69"/>
          <p:cNvSpPr txBox="1">
            <a:spLocks noChangeArrowheads="1"/>
          </p:cNvSpPr>
          <p:nvPr/>
        </p:nvSpPr>
        <p:spPr bwMode="auto">
          <a:xfrm>
            <a:off x="2514600" y="2590800"/>
            <a:ext cx="685800" cy="4302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8449" name="Text Box 70"/>
          <p:cNvSpPr txBox="1">
            <a:spLocks noChangeArrowheads="1"/>
          </p:cNvSpPr>
          <p:nvPr/>
        </p:nvSpPr>
        <p:spPr bwMode="auto">
          <a:xfrm>
            <a:off x="2497138" y="1236663"/>
            <a:ext cx="762000" cy="4619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18450" name="Text Box 71"/>
          <p:cNvSpPr txBox="1">
            <a:spLocks noChangeArrowheads="1"/>
          </p:cNvSpPr>
          <p:nvPr/>
        </p:nvSpPr>
        <p:spPr bwMode="auto">
          <a:xfrm>
            <a:off x="2362200" y="2971800"/>
            <a:ext cx="1066800" cy="400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bott</a:t>
            </a:r>
          </a:p>
        </p:txBody>
      </p:sp>
      <p:sp>
        <p:nvSpPr>
          <p:cNvPr id="18451" name="Text Box 72"/>
          <p:cNvSpPr txBox="1">
            <a:spLocks noChangeArrowheads="1"/>
          </p:cNvSpPr>
          <p:nvPr/>
        </p:nvSpPr>
        <p:spPr bwMode="auto">
          <a:xfrm>
            <a:off x="4343400" y="3505200"/>
            <a:ext cx="685800" cy="46196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52" name="Text Box 73"/>
          <p:cNvSpPr txBox="1">
            <a:spLocks noChangeArrowheads="1"/>
          </p:cNvSpPr>
          <p:nvPr/>
        </p:nvSpPr>
        <p:spPr bwMode="auto">
          <a:xfrm>
            <a:off x="5181600" y="3059112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8453" name="Text Box 74"/>
          <p:cNvSpPr txBox="1">
            <a:spLocks noChangeArrowheads="1"/>
          </p:cNvSpPr>
          <p:nvPr/>
        </p:nvSpPr>
        <p:spPr bwMode="auto">
          <a:xfrm>
            <a:off x="5715000" y="2209800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18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454" name="Text Box 75"/>
          <p:cNvSpPr txBox="1">
            <a:spLocks noChangeArrowheads="1"/>
          </p:cNvSpPr>
          <p:nvPr/>
        </p:nvSpPr>
        <p:spPr bwMode="auto">
          <a:xfrm>
            <a:off x="4724400" y="1143000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18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8455" name="Text Box 76"/>
          <p:cNvSpPr txBox="1">
            <a:spLocks noChangeArrowheads="1"/>
          </p:cNvSpPr>
          <p:nvPr/>
        </p:nvSpPr>
        <p:spPr bwMode="auto">
          <a:xfrm>
            <a:off x="3429000" y="1828800"/>
            <a:ext cx="1219200" cy="369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456" name="Text Box 77"/>
          <p:cNvSpPr txBox="1">
            <a:spLocks noChangeArrowheads="1"/>
          </p:cNvSpPr>
          <p:nvPr/>
        </p:nvSpPr>
        <p:spPr bwMode="auto">
          <a:xfrm>
            <a:off x="2532063" y="1843088"/>
            <a:ext cx="457200" cy="4619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143000" y="4114800"/>
          <a:ext cx="6356350" cy="979487"/>
        </p:xfrm>
        <a:graphic>
          <a:graphicData uri="http://schemas.openxmlformats.org/presentationml/2006/ole">
            <p:oleObj spid="_x0000_s33796" name="Equation" r:id="rId3" imgW="2641320" imgH="406080" progId="Equation.3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>
          <a:xfrm>
            <a:off x="4457700" y="5486400"/>
            <a:ext cx="38481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Calculate the surface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along the scan line and the edge using incremental approach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65"/>
          <p:cNvSpPr>
            <a:spLocks noChangeShapeType="1"/>
          </p:cNvSpPr>
          <p:nvPr/>
        </p:nvSpPr>
        <p:spPr bwMode="auto">
          <a:xfrm>
            <a:off x="5135881" y="2819400"/>
            <a:ext cx="45719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2895600" y="32004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8446" idx="0"/>
          </p:cNvCxnSpPr>
          <p:nvPr/>
        </p:nvCxnSpPr>
        <p:spPr>
          <a:xfrm>
            <a:off x="2895600" y="2819400"/>
            <a:ext cx="166406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729121" y="2806700"/>
          <a:ext cx="766679" cy="393700"/>
        </p:xfrm>
        <a:graphic>
          <a:graphicData uri="http://schemas.openxmlformats.org/presentationml/2006/ole">
            <p:oleObj spid="_x0000_s33797" name="Equation" r:id="rId4" imgW="469800" imgH="2412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278438" y="2590800"/>
          <a:ext cx="869950" cy="393700"/>
        </p:xfrm>
        <a:graphic>
          <a:graphicData uri="http://schemas.openxmlformats.org/presentationml/2006/ole">
            <p:oleObj spid="_x0000_s33798" name="Equation" r:id="rId5" imgW="533160" imgH="241200" progId="Equation.3">
              <p:embed/>
            </p:oleObj>
          </a:graphicData>
        </a:graphic>
      </p:graphicFrame>
      <p:sp>
        <p:nvSpPr>
          <p:cNvPr id="34" name="Oval 33"/>
          <p:cNvSpPr/>
          <p:nvPr/>
        </p:nvSpPr>
        <p:spPr>
          <a:xfrm>
            <a:off x="4724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648200" y="2370137"/>
          <a:ext cx="682625" cy="373063"/>
        </p:xfrm>
        <a:graphic>
          <a:graphicData uri="http://schemas.openxmlformats.org/presentationml/2006/ole">
            <p:oleObj spid="_x0000_s33799" name="Equation" r:id="rId6" imgW="419040" imgH="228600" progId="Equation.3">
              <p:embed/>
            </p:oleObj>
          </a:graphicData>
        </a:graphic>
      </p:graphicFrame>
      <p:sp>
        <p:nvSpPr>
          <p:cNvPr id="31" name="Oval 30"/>
          <p:cNvSpPr/>
          <p:nvPr/>
        </p:nvSpPr>
        <p:spPr>
          <a:xfrm>
            <a:off x="48768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800" name="Object 4"/>
          <p:cNvGraphicFramePr>
            <a:graphicFrameLocks noChangeAspect="1"/>
          </p:cNvGraphicFramePr>
          <p:nvPr/>
        </p:nvGraphicFramePr>
        <p:xfrm>
          <a:off x="1143000" y="5257800"/>
          <a:ext cx="2743200" cy="462083"/>
        </p:xfrm>
        <a:graphic>
          <a:graphicData uri="http://schemas.openxmlformats.org/presentationml/2006/ole">
            <p:oleObj spid="_x0000_s33800" name="Equation" r:id="rId7" imgW="1358640" imgH="228600" progId="Equation.3">
              <p:embed/>
            </p:oleObj>
          </a:graphicData>
        </a:graphic>
      </p:graphicFrame>
      <p:sp>
        <p:nvSpPr>
          <p:cNvPr id="35" name="Oval 34"/>
          <p:cNvSpPr/>
          <p:nvPr/>
        </p:nvSpPr>
        <p:spPr>
          <a:xfrm>
            <a:off x="44196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801" name="Object 5"/>
          <p:cNvGraphicFramePr>
            <a:graphicFrameLocks noChangeAspect="1"/>
          </p:cNvGraphicFramePr>
          <p:nvPr/>
        </p:nvGraphicFramePr>
        <p:xfrm>
          <a:off x="3556000" y="2349500"/>
          <a:ext cx="808038" cy="393700"/>
        </p:xfrm>
        <a:graphic>
          <a:graphicData uri="http://schemas.openxmlformats.org/presentationml/2006/ole">
            <p:oleObj spid="_x0000_s33801" name="Equation" r:id="rId8" imgW="495000" imgH="241200" progId="Equation.3">
              <p:embed/>
            </p:oleObj>
          </a:graphicData>
        </a:graphic>
      </p:graphicFrame>
      <p:graphicFrame>
        <p:nvGraphicFramePr>
          <p:cNvPr id="33802" name="Object 4"/>
          <p:cNvGraphicFramePr>
            <a:graphicFrameLocks noChangeAspect="1"/>
          </p:cNvGraphicFramePr>
          <p:nvPr/>
        </p:nvGraphicFramePr>
        <p:xfrm>
          <a:off x="925513" y="5926138"/>
          <a:ext cx="3179762" cy="487362"/>
        </p:xfrm>
        <a:graphic>
          <a:graphicData uri="http://schemas.openxmlformats.org/presentationml/2006/ole">
            <p:oleObj spid="_x0000_s33802" name="Equation" r:id="rId9" imgW="157464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Problem of Gouraud Shading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 appears dull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Lacks accurate specular component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62200" y="3352800"/>
            <a:ext cx="4672575" cy="2671465"/>
            <a:chOff x="2362200" y="3352800"/>
            <a:chExt cx="4672575" cy="267146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895600" y="3657600"/>
              <a:ext cx="1752600" cy="2133600"/>
            </a:xfrm>
            <a:custGeom>
              <a:avLst/>
              <a:gdLst>
                <a:gd name="T0" fmla="*/ 0 w 1104"/>
                <a:gd name="T1" fmla="*/ 2147483647 h 1344"/>
                <a:gd name="T2" fmla="*/ 2147483647 w 1104"/>
                <a:gd name="T3" fmla="*/ 0 h 1344"/>
                <a:gd name="T4" fmla="*/ 2147483647 w 1104"/>
                <a:gd name="T5" fmla="*/ 2147483647 h 1344"/>
                <a:gd name="T6" fmla="*/ 0 w 1104"/>
                <a:gd name="T7" fmla="*/ 2147483647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1344"/>
                <a:gd name="T14" fmla="*/ 1104 w 1104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1344">
                  <a:moveTo>
                    <a:pt x="0" y="1344"/>
                  </a:moveTo>
                  <a:lnTo>
                    <a:pt x="480" y="0"/>
                  </a:lnTo>
                  <a:lnTo>
                    <a:pt x="1104" y="768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rgbClr val="808080"/>
            </a:solidFill>
            <a:ln w="38100">
              <a:solidFill>
                <a:srgbClr val="66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673475" y="3352800"/>
              <a:ext cx="492443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362200" y="5562600"/>
              <a:ext cx="492443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572000" y="4648200"/>
              <a:ext cx="492443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971800" y="4724400"/>
              <a:ext cx="182880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57600" y="4572000"/>
              <a:ext cx="304800" cy="30480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shape">
                <a:fillToRect l="50000" t="50000" r="50000" b="50000"/>
              </a:path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3886200" y="4876800"/>
              <a:ext cx="533400" cy="6858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38625" y="5610225"/>
              <a:ext cx="2796150" cy="400110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4486C"/>
                  </a:solidFill>
                  <a:latin typeface="Times New Roman" pitchFamily="18" charset="0"/>
                  <a:cs typeface="Times New Roman" pitchFamily="18" charset="0"/>
                </a:rPr>
                <a:t>Can’t shade the spot light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Phong Shading</a:t>
            </a:r>
          </a:p>
        </p:txBody>
      </p:sp>
      <p:sp>
        <p:nvSpPr>
          <p:cNvPr id="76814" name="Text Box 48"/>
          <p:cNvSpPr txBox="1">
            <a:spLocks noChangeArrowheads="1"/>
          </p:cNvSpPr>
          <p:nvPr/>
        </p:nvSpPr>
        <p:spPr bwMode="auto">
          <a:xfrm>
            <a:off x="2286000" y="4800600"/>
            <a:ext cx="685800" cy="33813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grpSp>
        <p:nvGrpSpPr>
          <p:cNvPr id="2" name="Group 28"/>
          <p:cNvGrpSpPr/>
          <p:nvPr/>
        </p:nvGrpSpPr>
        <p:grpSpPr>
          <a:xfrm>
            <a:off x="457200" y="2057400"/>
            <a:ext cx="3777343" cy="2743200"/>
            <a:chOff x="2133600" y="2282825"/>
            <a:chExt cx="4957761" cy="3716338"/>
          </a:xfrm>
        </p:grpSpPr>
        <p:sp>
          <p:nvSpPr>
            <p:cNvPr id="76803" name="Line 29"/>
            <p:cNvSpPr>
              <a:spLocks noChangeShapeType="1"/>
            </p:cNvSpPr>
            <p:nvPr/>
          </p:nvSpPr>
          <p:spPr bwMode="auto">
            <a:xfrm flipV="1">
              <a:off x="2514600" y="3044825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4" name="Line 30"/>
            <p:cNvSpPr>
              <a:spLocks noChangeShapeType="1"/>
            </p:cNvSpPr>
            <p:nvPr/>
          </p:nvSpPr>
          <p:spPr bwMode="auto">
            <a:xfrm>
              <a:off x="2514600" y="5864225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5" name="Freeform 31"/>
            <p:cNvSpPr>
              <a:spLocks/>
            </p:cNvSpPr>
            <p:nvPr/>
          </p:nvSpPr>
          <p:spPr bwMode="auto">
            <a:xfrm>
              <a:off x="3333750" y="3005446"/>
              <a:ext cx="2895599" cy="2590800"/>
            </a:xfrm>
            <a:custGeom>
              <a:avLst/>
              <a:gdLst>
                <a:gd name="T0" fmla="*/ 0 w 1824"/>
                <a:gd name="T1" fmla="*/ 2147483647 h 1632"/>
                <a:gd name="T2" fmla="*/ 2147483647 w 1824"/>
                <a:gd name="T3" fmla="*/ 0 h 1632"/>
                <a:gd name="T4" fmla="*/ 2147483647 w 1824"/>
                <a:gd name="T5" fmla="*/ 2147483647 h 1632"/>
                <a:gd name="T6" fmla="*/ 2147483647 w 1824"/>
                <a:gd name="T7" fmla="*/ 2147483647 h 1632"/>
                <a:gd name="T8" fmla="*/ 0 w 1824"/>
                <a:gd name="T9" fmla="*/ 2147483647 h 1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1632"/>
                <a:gd name="T17" fmla="*/ 1824 w 1824"/>
                <a:gd name="T18" fmla="*/ 1632 h 16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1632">
                  <a:moveTo>
                    <a:pt x="0" y="816"/>
                  </a:moveTo>
                  <a:lnTo>
                    <a:pt x="768" y="0"/>
                  </a:lnTo>
                  <a:lnTo>
                    <a:pt x="1824" y="720"/>
                  </a:lnTo>
                  <a:lnTo>
                    <a:pt x="1200" y="1632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6" name="Line 33"/>
            <p:cNvSpPr>
              <a:spLocks noChangeShapeType="1"/>
            </p:cNvSpPr>
            <p:nvPr/>
          </p:nvSpPr>
          <p:spPr bwMode="auto">
            <a:xfrm flipH="1" flipV="1">
              <a:off x="2814638" y="3497263"/>
              <a:ext cx="530225" cy="8413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7" name="Line 34"/>
            <p:cNvSpPr>
              <a:spLocks noChangeShapeType="1"/>
            </p:cNvSpPr>
            <p:nvPr/>
          </p:nvSpPr>
          <p:spPr bwMode="auto">
            <a:xfrm flipH="1" flipV="1">
              <a:off x="4343400" y="2282825"/>
              <a:ext cx="2286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8" name="Line 35"/>
            <p:cNvSpPr>
              <a:spLocks noChangeShapeType="1"/>
            </p:cNvSpPr>
            <p:nvPr/>
          </p:nvSpPr>
          <p:spPr bwMode="auto">
            <a:xfrm flipV="1">
              <a:off x="6248400" y="3273425"/>
              <a:ext cx="15240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09" name="Line 36"/>
            <p:cNvSpPr>
              <a:spLocks noChangeShapeType="1"/>
            </p:cNvSpPr>
            <p:nvPr/>
          </p:nvSpPr>
          <p:spPr bwMode="auto">
            <a:xfrm flipV="1">
              <a:off x="5257800" y="4645025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405" name="Line 37"/>
            <p:cNvSpPr>
              <a:spLocks noChangeShapeType="1"/>
            </p:cNvSpPr>
            <p:nvPr/>
          </p:nvSpPr>
          <p:spPr bwMode="auto">
            <a:xfrm>
              <a:off x="3640138" y="4545013"/>
              <a:ext cx="2362200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11" name="Line 42"/>
            <p:cNvSpPr>
              <a:spLocks noChangeShapeType="1"/>
            </p:cNvSpPr>
            <p:nvPr/>
          </p:nvSpPr>
          <p:spPr bwMode="auto">
            <a:xfrm>
              <a:off x="4741863" y="577056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12" name="Line 45"/>
            <p:cNvSpPr>
              <a:spLocks noChangeShapeType="1"/>
            </p:cNvSpPr>
            <p:nvPr/>
          </p:nvSpPr>
          <p:spPr bwMode="auto">
            <a:xfrm>
              <a:off x="2438400" y="4545013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813" name="Text Box 47"/>
            <p:cNvSpPr txBox="1">
              <a:spLocks noChangeArrowheads="1"/>
            </p:cNvSpPr>
            <p:nvPr/>
          </p:nvSpPr>
          <p:spPr bwMode="auto">
            <a:xfrm>
              <a:off x="2133600" y="4340226"/>
              <a:ext cx="533400" cy="4586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aseline="-2500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76815" name="Text Box 49"/>
            <p:cNvSpPr txBox="1">
              <a:spLocks noChangeArrowheads="1"/>
            </p:cNvSpPr>
            <p:nvPr/>
          </p:nvSpPr>
          <p:spPr bwMode="auto">
            <a:xfrm>
              <a:off x="4733924" y="4760384"/>
              <a:ext cx="1200150" cy="4586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6816" name="Text Box 50"/>
            <p:cNvSpPr txBox="1">
              <a:spLocks noChangeArrowheads="1"/>
            </p:cNvSpPr>
            <p:nvPr/>
          </p:nvSpPr>
          <p:spPr bwMode="auto">
            <a:xfrm>
              <a:off x="6234111" y="2902215"/>
              <a:ext cx="857250" cy="4586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6817" name="Text Box 51"/>
            <p:cNvSpPr txBox="1">
              <a:spLocks noChangeArrowheads="1"/>
            </p:cNvSpPr>
            <p:nvPr/>
          </p:nvSpPr>
          <p:spPr bwMode="auto">
            <a:xfrm>
              <a:off x="4572001" y="2282825"/>
              <a:ext cx="1062037" cy="4586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6818" name="Text Box 52"/>
            <p:cNvSpPr txBox="1">
              <a:spLocks noChangeArrowheads="1"/>
            </p:cNvSpPr>
            <p:nvPr/>
          </p:nvSpPr>
          <p:spPr bwMode="auto">
            <a:xfrm>
              <a:off x="2733675" y="3005446"/>
              <a:ext cx="890588" cy="4586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grpSp>
          <p:nvGrpSpPr>
            <p:cNvPr id="3" name="Group 56"/>
            <p:cNvGrpSpPr>
              <a:grpSpLocks/>
            </p:cNvGrpSpPr>
            <p:nvPr/>
          </p:nvGrpSpPr>
          <p:grpSpPr bwMode="auto">
            <a:xfrm>
              <a:off x="3333750" y="3108325"/>
              <a:ext cx="904875" cy="1460500"/>
              <a:chOff x="2100" y="952"/>
              <a:chExt cx="570" cy="920"/>
            </a:xfrm>
          </p:grpSpPr>
          <p:sp>
            <p:nvSpPr>
              <p:cNvPr id="76827" name="Line 38"/>
              <p:cNvSpPr>
                <a:spLocks noChangeShapeType="1"/>
              </p:cNvSpPr>
              <p:nvPr/>
            </p:nvSpPr>
            <p:spPr bwMode="auto">
              <a:xfrm flipH="1" flipV="1">
                <a:off x="2160" y="1200"/>
                <a:ext cx="144" cy="672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828" name="Text Box 53"/>
              <p:cNvSpPr txBox="1">
                <a:spLocks noChangeArrowheads="1"/>
              </p:cNvSpPr>
              <p:nvPr/>
            </p:nvSpPr>
            <p:spPr bwMode="auto">
              <a:xfrm>
                <a:off x="2100" y="952"/>
                <a:ext cx="57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left</a:t>
                </a:r>
              </a:p>
            </p:txBody>
          </p:sp>
        </p:grpSp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5410214" y="3197225"/>
              <a:ext cx="1112051" cy="1341438"/>
              <a:chOff x="3408" y="1008"/>
              <a:chExt cx="384" cy="845"/>
            </a:xfrm>
          </p:grpSpPr>
          <p:sp>
            <p:nvSpPr>
              <p:cNvPr id="76825" name="Line 39"/>
              <p:cNvSpPr>
                <a:spLocks noChangeShapeType="1"/>
              </p:cNvSpPr>
              <p:nvPr/>
            </p:nvSpPr>
            <p:spPr bwMode="auto">
              <a:xfrm flipV="1">
                <a:off x="3608" y="1181"/>
                <a:ext cx="48" cy="672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826" name="Text Box 54"/>
              <p:cNvSpPr txBox="1">
                <a:spLocks noChangeArrowheads="1"/>
              </p:cNvSpPr>
              <p:nvPr/>
            </p:nvSpPr>
            <p:spPr bwMode="auto">
              <a:xfrm>
                <a:off x="3408" y="1008"/>
                <a:ext cx="384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right</a:t>
                </a:r>
                <a:endParaRPr lang="en-US" sz="16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4133853" y="3417887"/>
              <a:ext cx="814388" cy="1133475"/>
              <a:chOff x="2604" y="1147"/>
              <a:chExt cx="513" cy="714"/>
            </a:xfrm>
          </p:grpSpPr>
          <p:sp>
            <p:nvSpPr>
              <p:cNvPr id="76823" name="Line 40"/>
              <p:cNvSpPr>
                <a:spLocks noChangeShapeType="1"/>
              </p:cNvSpPr>
              <p:nvPr/>
            </p:nvSpPr>
            <p:spPr bwMode="auto">
              <a:xfrm flipV="1">
                <a:off x="2980" y="1237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824" name="Text Box 55"/>
              <p:cNvSpPr txBox="1">
                <a:spLocks noChangeArrowheads="1"/>
              </p:cNvSpPr>
              <p:nvPr/>
            </p:nvSpPr>
            <p:spPr bwMode="auto">
              <a:xfrm>
                <a:off x="2604" y="1147"/>
                <a:ext cx="513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aseline="-250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sz="16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76822" name="Text Box 59"/>
          <p:cNvSpPr txBox="1">
            <a:spLocks noChangeArrowheads="1"/>
          </p:cNvSpPr>
          <p:nvPr/>
        </p:nvSpPr>
        <p:spPr bwMode="auto">
          <a:xfrm>
            <a:off x="533400" y="1066800"/>
            <a:ext cx="7924800" cy="830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Interpolate normal vectors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face vertices 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pixel, then perform phong lighting at each pixel.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2400" y="1828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(m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934200" y="21336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0400" y="1524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4200" y="2209800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8600" y="3505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(m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391400" y="38862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15200" y="3276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15200" y="3886200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0400" y="48006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(m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858000" y="5105400"/>
            <a:ext cx="1752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81800" y="4495800"/>
            <a:ext cx="1981200" cy="53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- 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81800" y="5029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95400" y="5715000"/>
            <a:ext cx="662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Calculate the surface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along the scan line and the edge using incremental approach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rd_phong_h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286000"/>
            <a:ext cx="2552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 descr="rd_phong_h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419600"/>
            <a:ext cx="2552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 descr="rd_phong_h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286000"/>
            <a:ext cx="2552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 descr="rd_phong_h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419600"/>
            <a:ext cx="2552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highlight does not fall on a vertex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Gouraud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shading may miss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completely, but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Phong shading does not.</a:t>
            </a: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Phong vs Gouraud Shading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9906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Phong Shading is more smooth.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Adding Shadows of Objects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7" descr="http://graphics.stanford.edu/~henrik/images/imgs/cornellbo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019800" cy="451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Adding Shadows of Objects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Shadows as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Adding Shadows of Objects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Shadows as Texture: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Paint shadows as a texture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Works for flat surfaces illuminated by point light source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Problem: compute shape of shadow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graphics\cs4731\class_slides\images\6.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124200"/>
            <a:ext cx="5715000" cy="2690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Adding Shadows of Objects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union of projections of individual faces = projection of entire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First, draw plane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specular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-diffuse-ambient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draw shadow projections (face by face) using only ambient component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C:\graphics\cs4731\class_slides\images\6.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14600"/>
            <a:ext cx="4114800" cy="1937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Bitmap textures: Using some image file having dimension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CxR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presented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txtr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[c][r]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0&lt;=c&lt;=C-1 and 0&lt;=r&lt;=R-1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R= 400 and C= 600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texture(0.261,0.783) evaluates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txtr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[156][313]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texture(1,1) evaluates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txtr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[600][400]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28697" t="32292" r="58419" b="44791"/>
          <a:stretch>
            <a:fillRect/>
          </a:stretch>
        </p:blipFill>
        <p:spPr bwMode="auto">
          <a:xfrm>
            <a:off x="6781800" y="35814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 l="17203" t="52083" r="40630" b="34375"/>
          <a:stretch>
            <a:fillRect/>
          </a:stretch>
        </p:blipFill>
        <p:spPr bwMode="auto">
          <a:xfrm>
            <a:off x="990600" y="2819400"/>
            <a:ext cx="426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Shadow Buffer: An auxiliary second depth buffer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Principle: 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points in the scene that are “hidden” from the light source must be in shadow. 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no object lies between a point and the light source the point is not in shadow. 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C:\graphics\cs4731\class_slides\images\6.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267200"/>
            <a:ext cx="5410200" cy="235902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3810000" y="5867400"/>
            <a:ext cx="381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Shadow buffer: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Contains a “depth picture” of the scene from the point of view of the light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of its index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j) records the distance from the source to the closest object in the associated direction.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C:\graphics\cs4731\class_slides\images\6.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581400"/>
            <a:ext cx="5410200" cy="23590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905000" y="3810000"/>
            <a:ext cx="13716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Step 1: Loading Shadow Buffer: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Initialize each index value d[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][j] to 1.0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Position a camera at light source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Rasterize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face in scene updating pseudo-depth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Shadow buffer tracks smallest pseudo-depth so far 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C:\graphics\cs4731\class_slides\images\6.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91000"/>
            <a:ext cx="5410200" cy="23590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524000" y="3886200"/>
            <a:ext cx="32766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Step 1: Loading Shadow Buffer: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Shadow buffer calculation is independent of eye position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animations, shadow buffer loaded once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eye moves, no need for recalculation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objects move, recalculation required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C:\graphics\cs4731\class_slides\images\6.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191000"/>
            <a:ext cx="5410200" cy="23590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24000" y="3886200"/>
            <a:ext cx="32766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Shadows using a shadow buffer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Step 2: Rendering Scene: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Render scene using camera as usual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rendering a pixel find: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pseudo-depth D from light source to P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Index location 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][j] in shadow buffer,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be tested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Value d[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][j] stored in shadow buffer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d[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][j] &lt; D (other object on this path closer to light)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point P is in shadow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set lighting using only ambient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Otherwise, not in shadow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C:\graphics\cs4731\class_slides\images\6.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600200"/>
            <a:ext cx="2667000" cy="23590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 rot="2332667">
            <a:off x="6621442" y="1523014"/>
            <a:ext cx="1870997" cy="2736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Hill</a:t>
            </a:r>
            <a:r>
              <a:rPr lang="en-US" smtClean="0"/>
              <a:t>: </a:t>
            </a:r>
            <a:r>
              <a:rPr lang="en-US" smtClean="0">
                <a:ea typeface="Times New Roman"/>
                <a:cs typeface="Times New Roman"/>
              </a:rPr>
              <a:t>sec: 8.3, 8.5.1, 8.5.3, 8.6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Procedural textures: Changing pixel intensity in some controlled  fashion without using external image source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used frequently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(We will mostly deal with bitmap textures that is image files)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l="39239" t="38542" r="40849" b="29167"/>
          <a:stretch>
            <a:fillRect/>
          </a:stretch>
        </p:blipFill>
        <p:spPr bwMode="auto">
          <a:xfrm>
            <a:off x="6172200" y="2819400"/>
            <a:ext cx="2590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 l="17204" t="46875" r="36530" b="33333"/>
          <a:stretch>
            <a:fillRect/>
          </a:stretch>
        </p:blipFill>
        <p:spPr bwMode="auto">
          <a:xfrm>
            <a:off x="762000" y="3048000"/>
            <a:ext cx="487680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Adding Texture to flat surface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Texture P and Surface S has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same shape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Same number of vertices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Attaching a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each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3962400"/>
            <a:ext cx="1219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800600"/>
            <a:ext cx="838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(0,0)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8862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(0,1)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38862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(1,1)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2800" y="4724400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(1,0)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962400"/>
            <a:ext cx="1219200" cy="109035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362200" y="51816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s,t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7244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38100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38100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24600" y="47244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Adding Texture to flat surface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Texture P and Surface S has same shape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glBegin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(GL_QUADS);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0.0); glVertex3f(1.0,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1.0); glVertex3f(1.0,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glTexCoord2f(1.0, 1.0); glVertex3f(2.0,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glTexCoord2f(1.0, 0.0); glVertex3f(2.0,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glEnd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2590800"/>
            <a:ext cx="1219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4290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514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33528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1219200" cy="1090353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2209800" y="3124200"/>
            <a:ext cx="1143000" cy="228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3000" y="29718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567247"/>
            <a:ext cx="1219200" cy="1090353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7239000" y="2590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Without distortion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Adding Texture to flat surface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Texture P and Surface S has same shape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glBegin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(GL_QUADS);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0.0); glVertex3f(1.0,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); glVertex3f(1.0,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0.5, 0.5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); glVertex3f(2.0,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0.0); glVertex3f(2.0,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glEnd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2590800"/>
            <a:ext cx="1219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4290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514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33528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0800"/>
            <a:ext cx="1219200" cy="1090353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990600" y="3124200"/>
            <a:ext cx="609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00200" y="3124200"/>
            <a:ext cx="1752600" cy="228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 t="48920" r="50000" b="2160"/>
          <a:stretch>
            <a:fillRect/>
          </a:stretch>
        </p:blipFill>
        <p:spPr bwMode="auto">
          <a:xfrm>
            <a:off x="5791200" y="2590800"/>
            <a:ext cx="1219200" cy="10668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953000" y="29718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9000" y="2590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stretched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Adding Texture to flat surface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Texture P and Surface S has same shape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glBegin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(GL_QUADS);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0.0); glVertex3f(1.0,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glTexCoord2f(0.0,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); glVertex3f(1.0,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); glVertex3f(2.0, 3.0,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glTexCoord2f(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0.0); glVertex3f(2.0, 2.0, 1.5);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glEnd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2590800"/>
            <a:ext cx="1219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4290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895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8956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3505200"/>
            <a:ext cx="609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35976"/>
            <a:ext cx="609600" cy="545177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953000" y="297180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9000" y="2590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121908"/>
            <a:ext cx="609600" cy="545177"/>
          </a:xfrm>
          <a:prstGeom prst="rect">
            <a:avLst/>
          </a:prstGeom>
          <a:noFill/>
        </p:spPr>
      </p:pic>
      <p:pic>
        <p:nvPicPr>
          <p:cNvPr id="19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124200"/>
            <a:ext cx="609600" cy="545177"/>
          </a:xfrm>
          <a:prstGeom prst="rect">
            <a:avLst/>
          </a:prstGeom>
          <a:noFill/>
        </p:spPr>
      </p:pic>
      <p:pic>
        <p:nvPicPr>
          <p:cNvPr id="20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590800"/>
            <a:ext cx="609600" cy="545177"/>
          </a:xfrm>
          <a:prstGeom prst="rect">
            <a:avLst/>
          </a:prstGeom>
          <a:noFill/>
        </p:spPr>
      </p:pic>
      <p:pic>
        <p:nvPicPr>
          <p:cNvPr id="21" name="Picture 1" descr="D:\Job\BUET\teaching\feb 15\cse 409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590800"/>
            <a:ext cx="609600" cy="545177"/>
          </a:xfrm>
          <a:prstGeom prst="rect">
            <a:avLst/>
          </a:prstGeom>
          <a:noFill/>
        </p:spPr>
      </p:pic>
      <p:cxnSp>
        <p:nvCxnSpPr>
          <p:cNvPr id="38" name="Straight Arrow Connector 37"/>
          <p:cNvCxnSpPr>
            <a:endCxn id="4" idx="1"/>
          </p:cNvCxnSpPr>
          <p:nvPr/>
        </p:nvCxnSpPr>
        <p:spPr>
          <a:xfrm>
            <a:off x="990600" y="3124200"/>
            <a:ext cx="2362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66800" y="2590800"/>
            <a:ext cx="2286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217" idx="1"/>
          </p:cNvCxnSpPr>
          <p:nvPr/>
        </p:nvCxnSpPr>
        <p:spPr>
          <a:xfrm rot="10800000" flipH="1" flipV="1">
            <a:off x="990600" y="3408564"/>
            <a:ext cx="2362200" cy="20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217" idx="1"/>
          </p:cNvCxnSpPr>
          <p:nvPr/>
        </p:nvCxnSpPr>
        <p:spPr>
          <a:xfrm rot="10800000" flipH="1">
            <a:off x="990600" y="2895601"/>
            <a:ext cx="2362200" cy="512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76600" y="28194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76600" y="23622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Texture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Adding Texture to flat surface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Texture P and Surface S has same shape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Mapping is clearly affine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Scaling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Rotation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Translation.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7" descr="chapt8-girlf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667000"/>
            <a:ext cx="4876800" cy="1937732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1280</Words>
  <Application>Microsoft Office PowerPoint</Application>
  <PresentationFormat>On-screen Show (4:3)</PresentationFormat>
  <Paragraphs>415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Texture &amp; Shading</vt:lpstr>
      <vt:lpstr>Texture</vt:lpstr>
      <vt:lpstr>Texture</vt:lpstr>
      <vt:lpstr>Texture</vt:lpstr>
      <vt:lpstr>Texture</vt:lpstr>
      <vt:lpstr>Texture</vt:lpstr>
      <vt:lpstr>Texture</vt:lpstr>
      <vt:lpstr>Texture</vt:lpstr>
      <vt:lpstr>Texture</vt:lpstr>
      <vt:lpstr>Creating Visual effect using Texture</vt:lpstr>
      <vt:lpstr>Creating Visual effect using Texture</vt:lpstr>
      <vt:lpstr>Creating Visual effect using Texture</vt:lpstr>
      <vt:lpstr>Creating Visual effect using Texture</vt:lpstr>
      <vt:lpstr>Creating Visual effect using Texture</vt:lpstr>
      <vt:lpstr>Shading</vt:lpstr>
      <vt:lpstr>Shading Model</vt:lpstr>
      <vt:lpstr>Flat Shading</vt:lpstr>
      <vt:lpstr>Problems of Flat Shading</vt:lpstr>
      <vt:lpstr>Smooth Shading</vt:lpstr>
      <vt:lpstr>Gouraud Shading</vt:lpstr>
      <vt:lpstr>Gouraud Shading</vt:lpstr>
      <vt:lpstr>Gouraud Shading</vt:lpstr>
      <vt:lpstr>Problem of Gouraud Shading</vt:lpstr>
      <vt:lpstr>Phong Shading</vt:lpstr>
      <vt:lpstr>Phong vs Gouraud Shading</vt:lpstr>
      <vt:lpstr>Adding Shadows of Objects</vt:lpstr>
      <vt:lpstr>Adding Shadows of Objects</vt:lpstr>
      <vt:lpstr>Adding Shadows of Objects</vt:lpstr>
      <vt:lpstr>Adding Shadows of Objects</vt:lpstr>
      <vt:lpstr>Shadows using a shadow buffer</vt:lpstr>
      <vt:lpstr>Shadows using a shadow buffer</vt:lpstr>
      <vt:lpstr>Shadows using a shadow buffer</vt:lpstr>
      <vt:lpstr>Shadows using a shadow buffer</vt:lpstr>
      <vt:lpstr>Shadows using a shadow buffer</vt:lpstr>
      <vt:lpstr>Reference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</dc:creator>
  <cp:lastModifiedBy>Anne</cp:lastModifiedBy>
  <cp:revision>38</cp:revision>
  <dcterms:created xsi:type="dcterms:W3CDTF">2006-08-16T00:00:00Z</dcterms:created>
  <dcterms:modified xsi:type="dcterms:W3CDTF">2015-03-20T05:05:33Z</dcterms:modified>
</cp:coreProperties>
</file>