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91" r:id="rId6"/>
    <p:sldId id="261" r:id="rId7"/>
    <p:sldId id="292" r:id="rId8"/>
    <p:sldId id="268" r:id="rId9"/>
    <p:sldId id="293" r:id="rId10"/>
    <p:sldId id="259" r:id="rId11"/>
    <p:sldId id="263" r:id="rId12"/>
    <p:sldId id="264" r:id="rId13"/>
    <p:sldId id="265" r:id="rId14"/>
    <p:sldId id="266" r:id="rId15"/>
    <p:sldId id="267" r:id="rId16"/>
    <p:sldId id="309" r:id="rId17"/>
    <p:sldId id="269" r:id="rId18"/>
    <p:sldId id="294" r:id="rId19"/>
    <p:sldId id="270" r:id="rId20"/>
    <p:sldId id="273" r:id="rId21"/>
    <p:sldId id="274" r:id="rId22"/>
    <p:sldId id="275" r:id="rId23"/>
    <p:sldId id="276" r:id="rId24"/>
    <p:sldId id="304" r:id="rId25"/>
    <p:sldId id="295" r:id="rId26"/>
    <p:sldId id="296" r:id="rId27"/>
    <p:sldId id="297" r:id="rId28"/>
    <p:sldId id="305" r:id="rId29"/>
    <p:sldId id="298" r:id="rId30"/>
    <p:sldId id="299" r:id="rId31"/>
    <p:sldId id="300" r:id="rId32"/>
    <p:sldId id="301" r:id="rId33"/>
    <p:sldId id="302" r:id="rId34"/>
    <p:sldId id="307" r:id="rId35"/>
    <p:sldId id="308" r:id="rId36"/>
    <p:sldId id="303" r:id="rId37"/>
    <p:sldId id="30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1039" autoAdjust="0"/>
  </p:normalViewPr>
  <p:slideViewPr>
    <p:cSldViewPr>
      <p:cViewPr>
        <p:scale>
          <a:sx n="60" d="100"/>
          <a:sy n="60" d="100"/>
        </p:scale>
        <p:origin x="-169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3EC14-6EA9-4E86-8052-5DE6BDF86B1C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207F-C9A6-41EC-A949-B688B5386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calculate intensity of a point (light reflected from that point)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surface is red if it appears red when bathed in white light. If bathed in some other color it can exhibit an entirely different color.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F2B96-625F-45AB-B53F-5E791E2E8CE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is some scaling value that determines the overall fraction of incident light that is reflected from the 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is some scaling value that determines the overall fraction of incident light that is reflected from the 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scenes we observe around us always seem to be bathed in some soft non-directional light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Ambient light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Global ambient light</a:t>
            </a:r>
            <a:r>
              <a:rPr lang="en-US" sz="1200" baseline="0" dirty="0" smtClean="0"/>
              <a:t> – sunlight comes through window, get reflected from several surfaces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Local ambient light – tube light get reflected from several surface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scenes we observe around us always seem to be bathed in some soft non-directional light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Ambient light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Global ambient light</a:t>
            </a:r>
            <a:r>
              <a:rPr lang="en-US" sz="1200" baseline="0" dirty="0" smtClean="0"/>
              <a:t> – sunlight comes through window, get reflected from several surfaces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Local ambient light – tube light get reflected from several surface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Source: I is</a:t>
            </a:r>
            <a:r>
              <a:rPr lang="en-US" baseline="0" dirty="0" smtClean="0"/>
              <a:t> proportional to 1/d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what we have seen is the intensity</a:t>
            </a:r>
            <a:r>
              <a:rPr lang="en-US" baseline="0" dirty="0" smtClean="0"/>
              <a:t> of incident light at some surface point. Now we will compute intensity of reflected light at some surface point.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Spec: incident</a:t>
            </a:r>
            <a:r>
              <a:rPr lang="en-US" baseline="0" dirty="0" smtClean="0"/>
              <a:t> light is fully reflected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mainly calculate intensity</a:t>
            </a:r>
            <a:r>
              <a:rPr lang="en-US" baseline="0" dirty="0" smtClean="0"/>
              <a:t> of reflected 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Note that the sphere is totally black when </a:t>
            </a:r>
            <a:r>
              <a:rPr lang="en-US" dirty="0" err="1" smtClean="0">
                <a:solidFill>
                  <a:schemeClr val="tx1"/>
                </a:solidFill>
              </a:rPr>
              <a:t>ρd</a:t>
            </a:r>
            <a:r>
              <a:rPr lang="en-US" dirty="0" smtClean="0">
                <a:solidFill>
                  <a:schemeClr val="tx1"/>
                </a:solidFill>
              </a:rPr>
              <a:t> is 0.0,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shadow in its bottom half is also black. Since there the angle between surface normal and incident light is &gt; 90 (dot product is negative)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F2B96-625F-45AB-B53F-5E791E2E8CE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 f increases, the reflection becomes more mirror-like and is more highly concentrated along the direction 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reflection coefficient </a:t>
            </a:r>
            <a:r>
              <a:rPr lang="en-US" sz="1200" dirty="0" err="1" smtClean="0"/>
              <a:t>ρs</a:t>
            </a:r>
            <a:r>
              <a:rPr lang="en-US" sz="1200" dirty="0" smtClean="0"/>
              <a:t> varies from top to bottom with values 0.25, 0.5, and 0.75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exponent: user-chosen value that controls the apparent smoothness of the surface.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distribution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microfacet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F2B96-625F-45AB-B53F-5E791E2E8CE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Illumination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Types of surface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35814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Interaction between light and material can be</a:t>
            </a:r>
          </a:p>
          <a:p>
            <a:pPr marL="533400" indent="-533400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classified as</a:t>
            </a:r>
          </a:p>
          <a:p>
            <a:pPr marL="533400" indent="-533400"/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surfaces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Ideal mirror </a:t>
            </a:r>
          </a:p>
          <a:p>
            <a:pPr marL="533400" indent="-533400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Diffuse surfaces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Reflected light is ideally reflected to all directions uniformly</a:t>
            </a:r>
          </a:p>
          <a:p>
            <a:pPr marL="533400" indent="-533400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Translucent surfaces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allow some lights to penetrate the surface – refraction – glass, water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D:\ZPG\Angel_book\Second_Edition\SECOND_EDITION\FIGURES\JPEG\an06f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029199"/>
            <a:ext cx="4648200" cy="1662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Defuse Reflectance, Specular Reflectance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Ideal Diffuse Reflectance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Assumes surface reflects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equally in all directions.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ideal diffuse surface is, at the microscopic level, a very rough surface.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 chalk, clay, some paints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3962400" y="4191000"/>
            <a:ext cx="3124200" cy="102655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68" y="10800"/>
                </a:moveTo>
                <a:cubicBezTo>
                  <a:pt x="10568" y="10671"/>
                  <a:pt x="10671" y="10568"/>
                  <a:pt x="10800" y="10568"/>
                </a:cubicBezTo>
                <a:cubicBezTo>
                  <a:pt x="10928" y="10567"/>
                  <a:pt x="11031" y="10671"/>
                  <a:pt x="11032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33800" y="3581400"/>
            <a:ext cx="3886200" cy="2707242"/>
            <a:chOff x="3733800" y="2743200"/>
            <a:chExt cx="3886200" cy="349091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733800" y="5638804"/>
              <a:ext cx="3886200" cy="595313"/>
              <a:chOff x="2352" y="3024"/>
              <a:chExt cx="2448" cy="375"/>
            </a:xfrm>
          </p:grpSpPr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2352" y="3024"/>
                <a:ext cx="2448" cy="300"/>
                <a:chOff x="2352" y="3024"/>
                <a:chExt cx="2448" cy="300"/>
              </a:xfrm>
            </p:grpSpPr>
            <p:sp>
              <p:nvSpPr>
                <p:cNvPr id="17" name="Freeform 7"/>
                <p:cNvSpPr>
                  <a:spLocks/>
                </p:cNvSpPr>
                <p:nvPr/>
              </p:nvSpPr>
              <p:spPr bwMode="auto">
                <a:xfrm>
                  <a:off x="2352" y="3024"/>
                  <a:ext cx="116" cy="300"/>
                </a:xfrm>
                <a:custGeom>
                  <a:avLst/>
                  <a:gdLst>
                    <a:gd name="T0" fmla="*/ 0 w 2448"/>
                    <a:gd name="T1" fmla="*/ 0 h 528"/>
                    <a:gd name="T2" fmla="*/ 2448 w 2448"/>
                    <a:gd name="T3" fmla="*/ 0 h 528"/>
                    <a:gd name="T4" fmla="*/ 2448 w 2448"/>
                    <a:gd name="T5" fmla="*/ 144 h 528"/>
                    <a:gd name="T6" fmla="*/ 2304 w 2448"/>
                    <a:gd name="T7" fmla="*/ 288 h 528"/>
                    <a:gd name="T8" fmla="*/ 2064 w 2448"/>
                    <a:gd name="T9" fmla="*/ 192 h 528"/>
                    <a:gd name="T10" fmla="*/ 1824 w 2448"/>
                    <a:gd name="T11" fmla="*/ 384 h 528"/>
                    <a:gd name="T12" fmla="*/ 1344 w 2448"/>
                    <a:gd name="T13" fmla="*/ 336 h 528"/>
                    <a:gd name="T14" fmla="*/ 1104 w 2448"/>
                    <a:gd name="T15" fmla="*/ 528 h 528"/>
                    <a:gd name="T16" fmla="*/ 864 w 2448"/>
                    <a:gd name="T17" fmla="*/ 432 h 528"/>
                    <a:gd name="T18" fmla="*/ 624 w 2448"/>
                    <a:gd name="T19" fmla="*/ 384 h 528"/>
                    <a:gd name="T20" fmla="*/ 384 w 2448"/>
                    <a:gd name="T21" fmla="*/ 480 h 528"/>
                    <a:gd name="T22" fmla="*/ 192 w 2448"/>
                    <a:gd name="T23" fmla="*/ 288 h 528"/>
                    <a:gd name="T24" fmla="*/ 48 w 2448"/>
                    <a:gd name="T25" fmla="*/ 288 h 528"/>
                    <a:gd name="T26" fmla="*/ 0 w 2448"/>
                    <a:gd name="T27" fmla="*/ 0 h 5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448"/>
                    <a:gd name="T43" fmla="*/ 0 h 528"/>
                    <a:gd name="T44" fmla="*/ 2448 w 2448"/>
                    <a:gd name="T45" fmla="*/ 528 h 5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448" h="528">
                      <a:moveTo>
                        <a:pt x="0" y="0"/>
                      </a:moveTo>
                      <a:lnTo>
                        <a:pt x="2448" y="0"/>
                      </a:lnTo>
                      <a:lnTo>
                        <a:pt x="2448" y="144"/>
                      </a:lnTo>
                      <a:lnTo>
                        <a:pt x="2304" y="288"/>
                      </a:lnTo>
                      <a:lnTo>
                        <a:pt x="2064" y="192"/>
                      </a:lnTo>
                      <a:lnTo>
                        <a:pt x="1824" y="384"/>
                      </a:lnTo>
                      <a:lnTo>
                        <a:pt x="1344" y="336"/>
                      </a:lnTo>
                      <a:lnTo>
                        <a:pt x="1104" y="528"/>
                      </a:lnTo>
                      <a:lnTo>
                        <a:pt x="864" y="432"/>
                      </a:lnTo>
                      <a:lnTo>
                        <a:pt x="624" y="384"/>
                      </a:lnTo>
                      <a:lnTo>
                        <a:pt x="384" y="480"/>
                      </a:lnTo>
                      <a:lnTo>
                        <a:pt x="192" y="288"/>
                      </a:lnTo>
                      <a:lnTo>
                        <a:pt x="48" y="2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auto">
                <a:xfrm>
                  <a:off x="2352" y="3024"/>
                  <a:ext cx="2448" cy="0"/>
                </a:xfrm>
                <a:prstGeom prst="line">
                  <a:avLst/>
                </a:prstGeom>
                <a:noFill/>
                <a:ln w="38100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3254" y="3024"/>
                <a:ext cx="708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rgbClr val="CC6600"/>
                  </a:buClr>
                  <a:buFont typeface="Wingdings" pitchFamily="2" charset="2"/>
                  <a:buNone/>
                </a:pPr>
                <a:r>
                  <a:rPr kumimoji="1" lang="en-US" sz="2400" dirty="0">
                    <a:latin typeface="Times New Roman" pitchFamily="18" charset="0"/>
                    <a:cs typeface="Times New Roman" pitchFamily="18" charset="0"/>
                  </a:rPr>
                  <a:t>Surface</a:t>
                </a:r>
              </a:p>
            </p:txBody>
          </p:sp>
        </p:grpSp>
        <p:graphicFrame>
          <p:nvGraphicFramePr>
            <p:cNvPr id="7" name="Object 12"/>
            <p:cNvGraphicFramePr>
              <a:graphicFrameLocks noChangeAspect="1"/>
            </p:cNvGraphicFramePr>
            <p:nvPr/>
          </p:nvGraphicFramePr>
          <p:xfrm>
            <a:off x="6781800" y="2743200"/>
            <a:ext cx="593725" cy="1066800"/>
          </p:xfrm>
          <a:graphic>
            <a:graphicData uri="http://schemas.openxmlformats.org/presentationml/2006/ole">
              <p:oleObj spid="_x0000_s1026" name="Clip" r:id="rId3" imgW="2478240" imgH="4461120" progId="">
                <p:embed/>
              </p:oleObj>
            </a:graphicData>
          </a:graphic>
        </p:graphicFrame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5486400" y="3429000"/>
              <a:ext cx="1295400" cy="213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 flipV="1">
              <a:off x="4648200" y="4267200"/>
              <a:ext cx="838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 flipV="1">
              <a:off x="4114800" y="48006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5486400" y="48006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5486400" y="40386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3962400" y="55626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5486400" y="55626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Ideal Diffuse Reflectance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Ideal diffuse reflectors reflect light according to </a:t>
            </a:r>
            <a:r>
              <a:rPr lang="en-US" sz="2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Lambert's cosine law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Lambert's law determines how much of the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incoming light energy is reflected.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reflected intensity is independent of the viewing direction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reflected light intensity depends on incident angle of light.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Lambe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5105400"/>
            <a:ext cx="6057900" cy="1235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Ideal Diffuse Reflectance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light is incident on diffuse surface S.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 = direction of Normal of the surface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 = viewer’s direction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= direction of incident light</a:t>
            </a:r>
          </a:p>
          <a:p>
            <a:pPr lvl="2"/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incident angle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Intensity of Light Source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Intensity of reflected light,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Þ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(s.m/|s||m|) , where Þ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diffuse reflectance coefficient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l-GR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negative, then I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max(I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Þ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(s.m/|s||m|) ,0)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V="1">
            <a:off x="7239000" y="3048000"/>
            <a:ext cx="14478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7353300" y="3009900"/>
            <a:ext cx="685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924800" y="198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4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0400" y="2754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5400000">
            <a:off x="7385566" y="2965966"/>
            <a:ext cx="1307068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7467600" y="3581400"/>
            <a:ext cx="533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7467600" y="3657600"/>
            <a:ext cx="5334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7620000" y="34290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7867650" y="3333750"/>
            <a:ext cx="4191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7696200" y="3352800"/>
            <a:ext cx="4572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8455389">
            <a:off x="7544228" y="2958329"/>
            <a:ext cx="838200" cy="990600"/>
          </a:xfrm>
          <a:prstGeom prst="arc">
            <a:avLst>
              <a:gd name="adj1" fmla="val 16200000"/>
              <a:gd name="adj2" fmla="val 19811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7752711" y="2610484"/>
            <a:ext cx="621268" cy="27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Reflection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Specular</a:t>
            </a:r>
            <a:r>
              <a:rPr lang="en-US" dirty="0" smtClean="0"/>
              <a:t> reflection accounts for the highlight that you see on some objects</a:t>
            </a:r>
          </a:p>
          <a:p>
            <a:r>
              <a:rPr lang="en-US" dirty="0" smtClean="0"/>
              <a:t>It is particularly important for smooth, shiny surfaces, such as:</a:t>
            </a:r>
          </a:p>
          <a:p>
            <a:pPr lvl="1"/>
            <a:r>
              <a:rPr lang="en-US" dirty="0" smtClean="0"/>
              <a:t>Metal</a:t>
            </a:r>
          </a:p>
          <a:p>
            <a:pPr lvl="1"/>
            <a:r>
              <a:rPr lang="en-US" dirty="0" smtClean="0"/>
              <a:t>Polished stone</a:t>
            </a:r>
          </a:p>
          <a:p>
            <a:pPr lvl="1"/>
            <a:r>
              <a:rPr lang="en-US" dirty="0" smtClean="0"/>
              <a:t>Plastics</a:t>
            </a:r>
          </a:p>
          <a:p>
            <a:pPr lvl="1"/>
            <a:r>
              <a:rPr lang="en-US" dirty="0" smtClean="0"/>
              <a:t>Apples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Ideal Specular Reflection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Reflection is only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 mirror angle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An ideal mirror is a purely specular reflector.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dependent reflection. That is, reflected light’s intensity varies with viewr’s position.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Intensity of refelcted light is strong near mirror angle and strongest at mirror angle.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Ideal specular reflection follows Snell’s Law.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t="22400"/>
          <a:stretch>
            <a:fillRect/>
          </a:stretch>
        </p:blipFill>
        <p:spPr bwMode="auto">
          <a:xfrm>
            <a:off x="2133600" y="5105400"/>
            <a:ext cx="2057400" cy="1524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95800" y="5029200"/>
            <a:ext cx="4038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Snell’s Laws: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incoming ray and reflected ray lie in a plane with the surface normal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angle that the reflected ray forms with the surface normal equals the angle formed by the incoming ray and the surface normal.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Non-ideal Reflectors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Empirical Model: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expect most of the reflected light to travel in the direction of the ideal ray.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because of microscopic surface variations we might expect some of the light to be reflected just slightly offset from the ideal reflected ray.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we move farther and farther, in the angular sense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from the reflected ray we expect to see less light reflected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fallo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648200"/>
            <a:ext cx="2256235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pecd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7838" y="4800600"/>
            <a:ext cx="2466975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Non-ideal Reflectors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model approximates the fall off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reflection.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cosine term is maximum when the surface is viewed from the mirror direction and falls off to 0 when viewed at 90 degrees away from it.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scalar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shiny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controls the rate of this fall off</a:t>
            </a:r>
          </a:p>
        </p:txBody>
      </p:sp>
      <p:pic>
        <p:nvPicPr>
          <p:cNvPr id="4" name="Picture 4" descr="Imag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29000"/>
            <a:ext cx="7467600" cy="317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the combined impact of ambient, diffuse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reflectance at a point on surface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called Local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Illuminatin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as its main focus is on the direct impact of light coming from a source.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model has no physical basis, yet it is one of the most commonly used illumination models in computer graphics.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Basic Terms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Illumination: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transport of energy from light sources to surfaces &amp; points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Local illumination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 illumination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Lighting model or Illumination model: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Express the factors determining a surface’s color or luminous intensity (outgoing or reflected light) at a particular 3D point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models secondary effect of light.</a:t>
            </a:r>
          </a:p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Consider a point light source p and viewpoint v. What should be color of light reflected into viewer’s eye from point Q of the surface?</a:t>
            </a:r>
          </a:p>
          <a:p>
            <a:pPr lvl="1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diffuse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component,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component of the incident light and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ambient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light present in the environment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6248400"/>
            <a:ext cx="335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5600700" y="54483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00800" y="60198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248400" y="6019800"/>
            <a:ext cx="381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6134100" y="59817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6096000" y="60960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00800" y="4876800"/>
            <a:ext cx="17526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6400800" y="5486400"/>
            <a:ext cx="1905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53400" y="4572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5257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9600" y="5105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4267200"/>
            <a:ext cx="41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9800" y="5410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200" y="5410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0400" y="556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48400" y="624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48200" y="5029200"/>
            <a:ext cx="17526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13404" y="5410200"/>
            <a:ext cx="196796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43400" y="45675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7272669" y="5530700"/>
            <a:ext cx="914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19436085">
            <a:off x="6293223" y="5683621"/>
            <a:ext cx="609600" cy="609600"/>
          </a:xfrm>
          <a:prstGeom prst="arc">
            <a:avLst>
              <a:gd name="adj1" fmla="val 16200000"/>
              <a:gd name="adj2" fmla="val 699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rc 44"/>
          <p:cNvSpPr/>
          <p:nvPr/>
        </p:nvSpPr>
        <p:spPr>
          <a:xfrm rot="16963621">
            <a:off x="5969593" y="5807739"/>
            <a:ext cx="609600" cy="609600"/>
          </a:xfrm>
          <a:prstGeom prst="arc">
            <a:avLst>
              <a:gd name="adj1" fmla="val 17252128"/>
              <a:gd name="adj2" fmla="val 699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Arc 45"/>
          <p:cNvSpPr/>
          <p:nvPr/>
        </p:nvSpPr>
        <p:spPr>
          <a:xfrm rot="444074">
            <a:off x="6894723" y="5599324"/>
            <a:ext cx="609600" cy="609600"/>
          </a:xfrm>
          <a:prstGeom prst="arc">
            <a:avLst>
              <a:gd name="adj1" fmla="val 16200000"/>
              <a:gd name="adj2" fmla="val 20036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Mathematical Calculation of Phong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we consider, 2 extreme cases of light reflection.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Diffuse Reflection 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= 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8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Specular Reflection: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(cos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	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240770">
            <a:off x="1528259" y="2838400"/>
            <a:ext cx="44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ᴕ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240770">
            <a:off x="1566240" y="4700990"/>
            <a:ext cx="36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ᴕ 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29200" y="4736068"/>
            <a:ext cx="335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5981700" y="3935968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81800" y="4507468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629400" y="4507468"/>
            <a:ext cx="381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6515100" y="4469368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6477000" y="4583668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81800" y="3364468"/>
            <a:ext cx="17526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6781800" y="3974068"/>
            <a:ext cx="19050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34400" y="30596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0" y="37454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0600" y="35930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2754868"/>
            <a:ext cx="41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3897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3897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0" y="4050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4736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29200" y="3516868"/>
            <a:ext cx="17526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94404" y="3897868"/>
            <a:ext cx="196796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24400" y="3055203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7653669" y="4018368"/>
            <a:ext cx="914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9436085">
            <a:off x="6674223" y="4171289"/>
            <a:ext cx="609600" cy="609600"/>
          </a:xfrm>
          <a:prstGeom prst="arc">
            <a:avLst>
              <a:gd name="adj1" fmla="val 16200000"/>
              <a:gd name="adj2" fmla="val 699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rc 27"/>
          <p:cNvSpPr/>
          <p:nvPr/>
        </p:nvSpPr>
        <p:spPr>
          <a:xfrm rot="16963621">
            <a:off x="6350593" y="4295407"/>
            <a:ext cx="609600" cy="609600"/>
          </a:xfrm>
          <a:prstGeom prst="arc">
            <a:avLst>
              <a:gd name="adj1" fmla="val 17252128"/>
              <a:gd name="adj2" fmla="val 699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Arc 28"/>
          <p:cNvSpPr/>
          <p:nvPr/>
        </p:nvSpPr>
        <p:spPr>
          <a:xfrm rot="444074">
            <a:off x="7275723" y="4086992"/>
            <a:ext cx="609600" cy="609600"/>
          </a:xfrm>
          <a:prstGeom prst="arc">
            <a:avLst>
              <a:gd name="adj1" fmla="val 16200000"/>
              <a:gd name="adj2" fmla="val 20036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Mathematical Calculation of Phong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need to ircorporate the effect light present in environment. Thus total refelcted light also includes ambient component.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Ambient Component =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Total reflected light intensity from Q, </a:t>
            </a:r>
          </a:p>
          <a:p>
            <a:pPr lvl="1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 = Ambient Component + 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Diffuse Component + 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Component</a:t>
            </a:r>
          </a:p>
          <a:p>
            <a:pPr lvl="1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=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+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>
              <a:buNone/>
            </a:pP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[k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max {(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),0} +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max{(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,0}]</a:t>
            </a:r>
          </a:p>
          <a:p>
            <a:pPr lvl="1">
              <a:buNone/>
            </a:pP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6" name="Picture 2" descr="http://www.beyond3d.com/images/articles/Geometry/lighting-specular-spher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481072"/>
            <a:ext cx="3048000" cy="1938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Additional Issues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there are n light sources in the scene, their effects are cumulative: Intensity at Q,</a:t>
            </a:r>
          </a:p>
          <a:p>
            <a:pPr lvl="1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 =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∑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(i=1 to n)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{k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+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intesnsity of red, green and blue component of reflected light, </a:t>
            </a:r>
          </a:p>
          <a:p>
            <a:pPr lvl="1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ar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+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ag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+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ab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+ I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k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same as color of specular component is same as color of light source, not affected by surface color.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 of the reflection coefficients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Diffuse Reflection Coefficient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max {I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,0}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 intensity is 1.0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 intensity is 0.4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Sphere reflecting diffuse light, for six reflection coefficients: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0, 0.2, 0.4, 0.6, 0.8, and 1.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4286" t="34286" r="31905" b="8571"/>
          <a:stretch>
            <a:fillRect/>
          </a:stretch>
        </p:blipFill>
        <p:spPr bwMode="auto">
          <a:xfrm>
            <a:off x="838200" y="3469460"/>
            <a:ext cx="5105400" cy="338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257800" y="3352800"/>
            <a:ext cx="3581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733800" y="3886200"/>
            <a:ext cx="2667000" cy="1905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0" y="3505200"/>
            <a:ext cx="29718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Angle </a:t>
            </a:r>
            <a:r>
              <a:rPr lang="el-GR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between surface normal and incident light is &gt; 90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Ambient Reflection Coefficient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Effect of adding ambient light to the diffuse light reflected by a sphere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Diffuse source intensity is 1.0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Diffuse reflection coefficient is 0.4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Ambient source intensity is 1.0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Moving from left to right the ambient reflection coefficient takes on values:  0.0, 0.1, 0.3, 0.5, and 0.7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Too little ambient light makes shadows appear too deep and harsh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Too much makes the picture look washed out and bland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5238" t="47892" r="29524" b="25333"/>
          <a:stretch>
            <a:fillRect/>
          </a:stretch>
        </p:blipFill>
        <p:spPr bwMode="auto">
          <a:xfrm>
            <a:off x="762000" y="4953000"/>
            <a:ext cx="746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4800600"/>
            <a:ext cx="3352800" cy="16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4800600"/>
            <a:ext cx="1947038" cy="16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Reflection Coefficient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ambient and diffuse reflection coefficients are 0.1 and 0.4 for all spheres.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4286" t="36571" r="36667" b="7048"/>
          <a:stretch>
            <a:fillRect/>
          </a:stretch>
        </p:blipFill>
        <p:spPr bwMode="auto">
          <a:xfrm>
            <a:off x="2209800" y="3886200"/>
            <a:ext cx="3657600" cy="262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>
            <a:off x="686594" y="5180806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6800" y="41148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0.25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48768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56388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0.75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57400" y="3733800"/>
            <a:ext cx="3733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86000" y="32766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32766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32766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5800" y="32766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1600" y="32766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7600" y="3886200"/>
            <a:ext cx="762000" cy="243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" y="4572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reflection coefficient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0800" y="28956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Exponent f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229100" y="2705100"/>
            <a:ext cx="13716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10200" y="2209800"/>
            <a:ext cx="2667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shiny and more highly concentrated along the direction 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4724400"/>
            <a:ext cx="38862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05600" y="3810000"/>
            <a:ext cx="198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mirror like, more focused reflection  with increasing exponent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26" idx="1"/>
            <a:endCxn id="25" idx="3"/>
          </p:cNvCxnSpPr>
          <p:nvPr/>
        </p:nvCxnSpPr>
        <p:spPr>
          <a:xfrm rot="10800000" flipV="1">
            <a:off x="6096000" y="4343400"/>
            <a:ext cx="609600" cy="723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25" grpId="0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Adding Color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is constructed by adding certain amounts of red, green, and blue light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light sources have three “types” of color: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4286" t="44952" r="39524" b="52000"/>
          <a:stretch>
            <a:fillRect/>
          </a:stretch>
        </p:blipFill>
        <p:spPr bwMode="auto">
          <a:xfrm>
            <a:off x="0" y="3429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Components of Illumination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components of illumination: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Light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Surface properties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Light source described by a luminance/intensity ‘I’</a:t>
            </a:r>
          </a:p>
          <a:p>
            <a:pPr lvl="2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Each color is described separately</a:t>
            </a:r>
          </a:p>
          <a:p>
            <a:pPr lvl="2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 = [I r I g I b ] T (I for intensity)</a:t>
            </a:r>
            <a:endParaRPr lang="en-US" sz="2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Light Sources: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Ambient Light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Diffuse Light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Spot Light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Adding Color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Surface has two sets of reflection co-efficient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component is often the same as that of the light source – mirror like: 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sg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Glossy red apple when illuminated by a yellow light is yellow rather than red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 l="21429" t="60667" r="29524" b="30190"/>
          <a:stretch>
            <a:fillRect/>
          </a:stretch>
        </p:blipFill>
        <p:spPr bwMode="auto">
          <a:xfrm>
            <a:off x="609600" y="22098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an apple 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fatema\url.jpg"/>
          <p:cNvPicPr>
            <a:picLocks noChangeAspect="1" noChangeArrowheads="1"/>
          </p:cNvPicPr>
          <p:nvPr/>
        </p:nvPicPr>
        <p:blipFill>
          <a:blip r:embed="rId2"/>
          <a:srcRect l="42308" t="20696"/>
          <a:stretch>
            <a:fillRect/>
          </a:stretch>
        </p:blipFill>
        <p:spPr bwMode="auto">
          <a:xfrm>
            <a:off x="2286000" y="1828800"/>
            <a:ext cx="4000500" cy="412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Adding Color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“color” of a surface we mean the color that is reflected from it when the illumination is white light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ambient and diffuse reflection coefficients are based on the color of the surface itself.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Color of an object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Color of a teapot is 40% red, 25% green, and 35% blue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Ambient light in environment: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White light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Sphere’s ambient and diffuse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reflection coefficients: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=0.4K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=0.25K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=0.35K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individual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ambient components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intensities: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0.4 K I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0.25 K I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0.35 K 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I:\Job\BUET\teaching\feb 15\cse 409\light-teapots.jpg"/>
          <p:cNvPicPr>
            <a:picLocks noChangeAspect="1" noChangeArrowheads="1"/>
          </p:cNvPicPr>
          <p:nvPr/>
        </p:nvPicPr>
        <p:blipFill>
          <a:blip r:embed="rId3"/>
          <a:srcRect l="49870" b="69427"/>
          <a:stretch>
            <a:fillRect/>
          </a:stretch>
        </p:blipFill>
        <p:spPr bwMode="auto">
          <a:xfrm>
            <a:off x="5715000" y="2286000"/>
            <a:ext cx="1838325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Color of an object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Color of a teapot is 40% red, 25% green, and 35% blue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Diffuse light in environment : </a:t>
            </a:r>
            <a:br>
              <a:rPr 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White light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Isr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Isg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Isb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= I)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individual Diffuse </a:t>
            </a:r>
            <a:br>
              <a:rPr 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components have intensities:</a:t>
            </a:r>
            <a:br>
              <a:rPr 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500" baseline="-25000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 0.4 K 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500" baseline="-25000" dirty="0" err="1" smtClean="0"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 0.25 K 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500" baseline="-250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= 0.35 K 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534624">
            <a:off x="7244353" y="3284417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Diffuse Light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2" descr="I:\Job\BUET\teaching\feb 15\cse 409\light-teapots.jpg"/>
          <p:cNvPicPr>
            <a:picLocks noChangeAspect="1" noChangeArrowheads="1"/>
          </p:cNvPicPr>
          <p:nvPr/>
        </p:nvPicPr>
        <p:blipFill>
          <a:blip r:embed="rId3"/>
          <a:srcRect l="49870" t="32272" b="32272"/>
          <a:stretch>
            <a:fillRect/>
          </a:stretch>
        </p:blipFill>
        <p:spPr bwMode="auto">
          <a:xfrm>
            <a:off x="5715000" y="3733800"/>
            <a:ext cx="1838325" cy="1590675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rot="5400000">
            <a:off x="74676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7620000" y="3657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315200" y="3505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:\Job\BUET\teaching\feb 15\cse 409\light-teapots.jpg"/>
          <p:cNvPicPr>
            <a:picLocks noChangeAspect="1" noChangeArrowheads="1"/>
          </p:cNvPicPr>
          <p:nvPr/>
        </p:nvPicPr>
        <p:blipFill>
          <a:blip r:embed="rId3"/>
          <a:srcRect l="49870" b="71125"/>
          <a:stretch>
            <a:fillRect/>
          </a:stretch>
        </p:blipFill>
        <p:spPr bwMode="auto">
          <a:xfrm>
            <a:off x="5715000" y="2286000"/>
            <a:ext cx="183832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Color of an object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Color of a teapot is 40% red, 25% green, and 35% blue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reflection,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Intensity of light Source I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5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to .5 for a medium shiny object </a:t>
            </a:r>
            <a:br>
              <a:rPr 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or more higher value for higher shiny </a:t>
            </a:r>
            <a:br>
              <a:rPr 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 descr="I:\Job\BUET\teaching\feb 15\cse 409\light-teapots.jpg"/>
          <p:cNvPicPr>
            <a:picLocks noChangeAspect="1" noChangeArrowheads="1"/>
          </p:cNvPicPr>
          <p:nvPr/>
        </p:nvPicPr>
        <p:blipFill>
          <a:blip r:embed="rId3"/>
          <a:srcRect l="49870" t="67941" b="-1911"/>
          <a:stretch>
            <a:fillRect/>
          </a:stretch>
        </p:blipFill>
        <p:spPr bwMode="auto">
          <a:xfrm>
            <a:off x="5715000" y="5334000"/>
            <a:ext cx="1838325" cy="1524000"/>
          </a:xfrm>
          <a:prstGeom prst="rect">
            <a:avLst/>
          </a:prstGeom>
          <a:noFill/>
        </p:spPr>
      </p:pic>
      <p:pic>
        <p:nvPicPr>
          <p:cNvPr id="12" name="Picture 2" descr="I:\Job\BUET\teaching\feb 15\cse 409\light-teapots.jpg"/>
          <p:cNvPicPr>
            <a:picLocks noChangeAspect="1" noChangeArrowheads="1"/>
          </p:cNvPicPr>
          <p:nvPr/>
        </p:nvPicPr>
        <p:blipFill>
          <a:blip r:embed="rId3"/>
          <a:srcRect l="49870" t="32272" b="33758"/>
          <a:stretch>
            <a:fillRect/>
          </a:stretch>
        </p:blipFill>
        <p:spPr bwMode="auto">
          <a:xfrm>
            <a:off x="5715000" y="3733800"/>
            <a:ext cx="1838325" cy="1524000"/>
          </a:xfrm>
          <a:prstGeom prst="rect">
            <a:avLst/>
          </a:prstGeom>
          <a:noFill/>
        </p:spPr>
      </p:pic>
      <p:pic>
        <p:nvPicPr>
          <p:cNvPr id="13" name="Picture 2" descr="I:\Job\BUET\teaching\feb 15\cse 409\light-teapots.jpg"/>
          <p:cNvPicPr>
            <a:picLocks noChangeAspect="1" noChangeArrowheads="1"/>
          </p:cNvPicPr>
          <p:nvPr/>
        </p:nvPicPr>
        <p:blipFill>
          <a:blip r:embed="rId3"/>
          <a:srcRect l="49870" b="67728"/>
          <a:stretch>
            <a:fillRect/>
          </a:stretch>
        </p:blipFill>
        <p:spPr bwMode="auto">
          <a:xfrm>
            <a:off x="5715000" y="2286000"/>
            <a:ext cx="1838325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Reddish Object in Greenish Light ?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Think!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Hill: 8.2.1 - 8.2.6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Ambient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identifiable source or direction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Product of multiple reflections of light from the many surfaces present in the environment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Computationally inexpensive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 descr="D:\Job\BUET\teaching\feb 15\cse 409\Manual-Material-Ambi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962400"/>
            <a:ext cx="57150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Ambient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Global ambient light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Independent of light source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Lights entire scene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reflection of sunlight from several surfaces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Local ambient light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Contributed by additional light sources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different for each light and primary color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Reflection of fluorescent lamps from several surfaces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Diffuse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86400" cy="5029200"/>
          </a:xfrm>
        </p:spPr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Point Source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Given by a point</a:t>
            </a:r>
            <a:endParaRPr lang="en-US" sz="1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Light emitted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equally in all directions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Intensity decreases with square of distance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Point source [x y z 1]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 point p, intensity received</a:t>
            </a: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Directional Source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Given by a direction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Simplifies some calculations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Intensity dependents on angle between surface normal and direction of light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Distant source [x y z 0]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5" name="Picture 4" descr="H:\4-2\grafix\angels book\angel ch 6 fig\AN06F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219200" cy="131445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H:\4-2\grafix\angels book\angel ch 6 fig\AN06F1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724400"/>
            <a:ext cx="1600200" cy="1587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3505200"/>
            <a:ext cx="1752600" cy="8021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 l="7143" r="4762" b="10000"/>
          <a:stretch>
            <a:fillRect/>
          </a:stretch>
        </p:blipFill>
        <p:spPr bwMode="auto">
          <a:xfrm>
            <a:off x="2971800" y="3733800"/>
            <a:ext cx="2438400" cy="59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Ambient light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Diffuse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600" y="4572000"/>
            <a:ext cx="106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524000" y="4419600"/>
            <a:ext cx="12192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53200" y="4572000"/>
            <a:ext cx="1066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n 7"/>
          <p:cNvSpPr/>
          <p:nvPr/>
        </p:nvSpPr>
        <p:spPr>
          <a:xfrm>
            <a:off x="4114800" y="1828800"/>
            <a:ext cx="914400" cy="914400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2827262">
            <a:off x="4439312" y="3550622"/>
            <a:ext cx="2703776" cy="1929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7883746">
            <a:off x="1900437" y="3572249"/>
            <a:ext cx="2703776" cy="1929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0228659">
            <a:off x="5147505" y="4868566"/>
            <a:ext cx="1553425" cy="18581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810781">
            <a:off x="2360104" y="4906544"/>
            <a:ext cx="1680590" cy="1811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3695699" y="3619500"/>
            <a:ext cx="16764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23622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Diffuse light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791200"/>
            <a:ext cx="1447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Ambient Light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5" grpId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Spot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59363"/>
          </a:xfrm>
        </p:spPr>
        <p:txBody>
          <a:bodyPr/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Spotlight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point source that emits light in restricted set of directions,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Requires color, point, direction, falloff parameter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usually direction boundary forms a cone shape.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Cutoff Cone. No light is seen at points lying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outside Cutoff angle.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Intensity falls off directionally</a:t>
            </a:r>
          </a:p>
          <a:p>
            <a:pPr marL="40005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:\4-2\grafix\angels book\angel ch 6 fig\AN06F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3962400"/>
            <a:ext cx="182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 descr="D:\Job\BUET\teaching\feb 15\cse 409\theatre-spotlight-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0"/>
            <a:ext cx="2057400" cy="1371600"/>
          </a:xfrm>
          <a:prstGeom prst="rect">
            <a:avLst/>
          </a:prstGeom>
          <a:noFill/>
          <a:scene3d>
            <a:camera prst="orthographicFront">
              <a:rot lat="0" lon="1199997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Spot Light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Consider, a spot light aimed at direction d.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angle between aimed direction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 line from source to object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 has cut off angle 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intensity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I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Intensity of spot light received at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4400" y="3500437"/>
            <a:ext cx="7315200" cy="1889125"/>
            <a:chOff x="576" y="2637"/>
            <a:chExt cx="4608" cy="1190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 rot="4938622">
              <a:off x="672" y="3168"/>
              <a:ext cx="288" cy="480"/>
            </a:xfrm>
            <a:prstGeom prst="can">
              <a:avLst>
                <a:gd name="adj" fmla="val 41667"/>
              </a:avLst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008" y="3264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008" y="3360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08" y="2976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112" y="3360"/>
              <a:ext cx="288" cy="336"/>
            </a:xfrm>
            <a:custGeom>
              <a:avLst/>
              <a:gdLst>
                <a:gd name="T0" fmla="*/ 0 w 288"/>
                <a:gd name="T1" fmla="*/ 96 h 336"/>
                <a:gd name="T2" fmla="*/ 288 w 288"/>
                <a:gd name="T3" fmla="*/ 0 h 336"/>
                <a:gd name="T4" fmla="*/ 288 w 288"/>
                <a:gd name="T5" fmla="*/ 144 h 336"/>
                <a:gd name="T6" fmla="*/ 192 w 288"/>
                <a:gd name="T7" fmla="*/ 336 h 336"/>
                <a:gd name="T8" fmla="*/ 0 w 288"/>
                <a:gd name="T9" fmla="*/ 9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336"/>
                <a:gd name="T17" fmla="*/ 288 w 288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336">
                  <a:moveTo>
                    <a:pt x="0" y="96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92" y="33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56" y="3360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016" y="3497"/>
              <a:ext cx="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536" y="2976"/>
              <a:ext cx="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800" dirty="0">
                  <a:latin typeface="Times New Roman" pitchFamily="18" charset="0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728" y="3216"/>
              <a:ext cx="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800" dirty="0">
                  <a:latin typeface="Times New Roman" pitchFamily="18" charset="0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072" y="2637"/>
              <a:ext cx="2112" cy="291"/>
            </a:xfrm>
            <a:prstGeom prst="rect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Intensity at P =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cos</a:t>
              </a:r>
              <a:r>
                <a:rPr lang="el-GR" sz="2400" baseline="30000" dirty="0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400" dirty="0">
                  <a:latin typeface="Times New Roman" pitchFamily="18" charset="0"/>
                  <a:cs typeface="Times New Roman" pitchFamily="18" charset="0"/>
                </a:rPr>
                <a:t>β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l-G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Arc 16"/>
          <p:cNvSpPr/>
          <p:nvPr/>
        </p:nvSpPr>
        <p:spPr>
          <a:xfrm>
            <a:off x="2085536" y="4315264"/>
            <a:ext cx="304800" cy="533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2362200" y="4572000"/>
            <a:ext cx="381000" cy="3810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1788</Words>
  <Application>Microsoft Office PowerPoint</Application>
  <PresentationFormat>On-screen Show (4:3)</PresentationFormat>
  <Paragraphs>266</Paragraphs>
  <Slides>37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Clip</vt:lpstr>
      <vt:lpstr>Illumination</vt:lpstr>
      <vt:lpstr>Basic Terms</vt:lpstr>
      <vt:lpstr>Components of Illumination</vt:lpstr>
      <vt:lpstr>Ambient Light</vt:lpstr>
      <vt:lpstr>Ambient Light</vt:lpstr>
      <vt:lpstr>Diffuse Light</vt:lpstr>
      <vt:lpstr>Ambient light vs Diffuse light</vt:lpstr>
      <vt:lpstr>Spot Light</vt:lpstr>
      <vt:lpstr>Spot Light</vt:lpstr>
      <vt:lpstr>Types of surface</vt:lpstr>
      <vt:lpstr>Reflection</vt:lpstr>
      <vt:lpstr>Ideal Diffuse Reflectance</vt:lpstr>
      <vt:lpstr>Ideal Diffuse Reflectance</vt:lpstr>
      <vt:lpstr>Ideal Diffuse Reflectance</vt:lpstr>
      <vt:lpstr>Specular Reflection</vt:lpstr>
      <vt:lpstr>Ideal Specular Reflection</vt:lpstr>
      <vt:lpstr>Non-ideal Reflectors</vt:lpstr>
      <vt:lpstr>Non-ideal Reflectors</vt:lpstr>
      <vt:lpstr>Phong Model</vt:lpstr>
      <vt:lpstr>Phong Model</vt:lpstr>
      <vt:lpstr>Mathematical Calculation of Phong Model</vt:lpstr>
      <vt:lpstr>Mathematical Calculation of Phong Model</vt:lpstr>
      <vt:lpstr>Additional Issues</vt:lpstr>
      <vt:lpstr>Effect of the reflection coefficients</vt:lpstr>
      <vt:lpstr>Diffuse Reflection Coefficient</vt:lpstr>
      <vt:lpstr>Ambient Reflection Coefficient</vt:lpstr>
      <vt:lpstr>Specular Reflection Coefficient</vt:lpstr>
      <vt:lpstr>Color</vt:lpstr>
      <vt:lpstr>Adding Color</vt:lpstr>
      <vt:lpstr>Adding Color</vt:lpstr>
      <vt:lpstr>What makes an apple red?</vt:lpstr>
      <vt:lpstr>Adding Color</vt:lpstr>
      <vt:lpstr>Color of an object</vt:lpstr>
      <vt:lpstr>Color of an object</vt:lpstr>
      <vt:lpstr>Color of an object</vt:lpstr>
      <vt:lpstr>Slide 36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Rimpi</dc:creator>
  <cp:lastModifiedBy>anne</cp:lastModifiedBy>
  <cp:revision>194</cp:revision>
  <dcterms:created xsi:type="dcterms:W3CDTF">2006-08-16T00:00:00Z</dcterms:created>
  <dcterms:modified xsi:type="dcterms:W3CDTF">2015-11-28T16:28:44Z</dcterms:modified>
</cp:coreProperties>
</file>