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9" r:id="rId2"/>
    <p:sldId id="270" r:id="rId3"/>
    <p:sldId id="279" r:id="rId4"/>
    <p:sldId id="280" r:id="rId5"/>
    <p:sldId id="272" r:id="rId6"/>
    <p:sldId id="281" r:id="rId7"/>
    <p:sldId id="283" r:id="rId8"/>
    <p:sldId id="284" r:id="rId9"/>
    <p:sldId id="287" r:id="rId10"/>
    <p:sldId id="286" r:id="rId11"/>
    <p:sldId id="282" r:id="rId12"/>
    <p:sldId id="273" r:id="rId13"/>
    <p:sldId id="275" r:id="rId14"/>
    <p:sldId id="271" r:id="rId15"/>
    <p:sldId id="278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F55EB7-DAE6-4551-87E0-4EA16A9DD275}" v="48" dt="2023-10-29T06:44:09.2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8" autoAdjust="0"/>
    <p:restoredTop sz="94674" autoAdjust="0"/>
  </p:normalViewPr>
  <p:slideViewPr>
    <p:cSldViewPr snapToGrid="0">
      <p:cViewPr varScale="1">
        <p:scale>
          <a:sx n="74" d="100"/>
          <a:sy n="74" d="100"/>
        </p:scale>
        <p:origin x="972" y="54"/>
      </p:cViewPr>
      <p:guideLst/>
    </p:cSldViewPr>
  </p:slideViewPr>
  <p:outlineViewPr>
    <p:cViewPr>
      <p:scale>
        <a:sx n="33" d="100"/>
        <a:sy n="33" d="100"/>
      </p:scale>
      <p:origin x="0" y="-17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3D2EB9-DEF3-43B2-AF55-F6BFC63DF9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B6088A-682D-4E57-BF31-8ED9AEA0885E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Model </a:t>
          </a:r>
          <a:r>
            <a:rPr lang="en-US" dirty="0">
              <a:latin typeface="Posterama"/>
            </a:rPr>
            <a:t>Overview</a:t>
          </a:r>
          <a:br>
            <a:rPr lang="en-US" dirty="0">
              <a:latin typeface="Posterama"/>
            </a:rPr>
          </a:br>
          <a:r>
            <a:rPr lang="en-US" dirty="0">
              <a:latin typeface="Posterama"/>
            </a:rPr>
            <a:t>The</a:t>
          </a:r>
          <a:r>
            <a:rPr lang="en-US" dirty="0"/>
            <a:t> model predicts property prices with an intercept of $491,419</a:t>
          </a:r>
          <a:endParaRPr lang="en-US" dirty="0">
            <a:latin typeface="Posterama"/>
          </a:endParaRPr>
        </a:p>
      </dgm:t>
    </dgm:pt>
    <dgm:pt modelId="{97B4DB18-B4B9-4E3D-A428-748646F98ED2}" type="parTrans" cxnId="{E23FA0FC-4D74-4617-9852-9A6FFDF6502F}">
      <dgm:prSet/>
      <dgm:spPr/>
      <dgm:t>
        <a:bodyPr/>
        <a:lstStyle/>
        <a:p>
          <a:endParaRPr lang="en-US"/>
        </a:p>
      </dgm:t>
    </dgm:pt>
    <dgm:pt modelId="{6A65F761-56FF-4C4A-AF1E-C768CC3EC3A5}" type="sibTrans" cxnId="{E23FA0FC-4D74-4617-9852-9A6FFDF6502F}">
      <dgm:prSet/>
      <dgm:spPr/>
      <dgm:t>
        <a:bodyPr/>
        <a:lstStyle/>
        <a:p>
          <a:endParaRPr lang="en-US"/>
        </a:p>
      </dgm:t>
    </dgm:pt>
    <dgm:pt modelId="{4C464255-0824-4E9F-8961-D8DB0A071C4C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Key Factors Affecting </a:t>
          </a:r>
          <a:r>
            <a:rPr lang="en-US" dirty="0">
              <a:latin typeface="Posterama"/>
            </a:rPr>
            <a:t>Price</a:t>
          </a:r>
          <a:br>
            <a:rPr lang="en-US" dirty="0">
              <a:latin typeface="Posterama"/>
            </a:rPr>
          </a:br>
          <a:r>
            <a:rPr lang="en-US" dirty="0">
              <a:latin typeface="Posterama"/>
            </a:rPr>
            <a:t>Living</a:t>
          </a:r>
          <a:r>
            <a:rPr lang="en-US" dirty="0"/>
            <a:t> Space: $25,790 increase per square foot.</a:t>
          </a:r>
          <a:br>
            <a:rPr lang="en-US" dirty="0">
              <a:latin typeface="Posterama"/>
            </a:rPr>
          </a:br>
          <a:r>
            <a:rPr lang="en-US" dirty="0"/>
            <a:t>Bedrooms: $6,716.56 increase per bedroom.</a:t>
          </a:r>
          <a:br>
            <a:rPr lang="en-US" dirty="0">
              <a:latin typeface="Posterama"/>
            </a:rPr>
          </a:br>
          <a:r>
            <a:rPr lang="en-US" dirty="0"/>
            <a:t>Bathrooms: $5,756.37 increase per bathroom.</a:t>
          </a:r>
          <a:br>
            <a:rPr lang="en-US" dirty="0">
              <a:latin typeface="Posterama"/>
            </a:rPr>
          </a:br>
          <a:r>
            <a:rPr lang="en-US" dirty="0"/>
            <a:t>Year Renovated: $1,116.40 increase per year renovated</a:t>
          </a:r>
        </a:p>
      </dgm:t>
    </dgm:pt>
    <dgm:pt modelId="{06996CBA-6AB9-4AA6-B156-B2FDEA95DF3B}" type="parTrans" cxnId="{5D9C099C-DF01-4284-AC4D-B76E1DDDB53C}">
      <dgm:prSet/>
      <dgm:spPr/>
      <dgm:t>
        <a:bodyPr/>
        <a:lstStyle/>
        <a:p>
          <a:endParaRPr lang="en-US"/>
        </a:p>
      </dgm:t>
    </dgm:pt>
    <dgm:pt modelId="{977A0EF9-84A9-487A-A381-00476C5449E0}" type="sibTrans" cxnId="{5D9C099C-DF01-4284-AC4D-B76E1DDDB53C}">
      <dgm:prSet/>
      <dgm:spPr/>
      <dgm:t>
        <a:bodyPr/>
        <a:lstStyle/>
        <a:p>
          <a:endParaRPr lang="en-US"/>
        </a:p>
      </dgm:t>
    </dgm:pt>
    <dgm:pt modelId="{CAE3A33C-2EE4-43B3-89F3-A1348B57EBC6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Posterama"/>
            </a:rPr>
            <a:t>Influential Features</a:t>
          </a:r>
          <a:br>
            <a:rPr lang="en-US" dirty="0">
              <a:latin typeface="Posterama"/>
            </a:rPr>
          </a:br>
          <a:r>
            <a:rPr lang="en-US" dirty="0">
              <a:latin typeface="Posterama"/>
            </a:rPr>
            <a:t>Neighborhood</a:t>
          </a:r>
          <a:r>
            <a:rPr lang="en-US" dirty="0"/>
            <a:t> View: $25,444.25 increase per unit.</a:t>
          </a:r>
          <a:br>
            <a:rPr lang="en-US" dirty="0">
              <a:latin typeface="Posterama"/>
            </a:rPr>
          </a:br>
          <a:r>
            <a:rPr lang="en-US" dirty="0"/>
            <a:t>Basement: $72,121.07 increase for properties with a basement.</a:t>
          </a:r>
          <a:br>
            <a:rPr lang="en-US" dirty="0">
              <a:latin typeface="Posterama"/>
            </a:rPr>
          </a:br>
          <a:r>
            <a:rPr lang="en-US" dirty="0"/>
            <a:t>Waterfront: $ 62,300.17 increase for properties with waterfront</a:t>
          </a:r>
        </a:p>
      </dgm:t>
    </dgm:pt>
    <dgm:pt modelId="{EED04CAD-3C31-4F67-86FC-8D303DF1DA84}" type="parTrans" cxnId="{FCA21D11-348C-47C9-A23B-2F4CB6A35F62}">
      <dgm:prSet/>
      <dgm:spPr/>
      <dgm:t>
        <a:bodyPr/>
        <a:lstStyle/>
        <a:p>
          <a:endParaRPr lang="en-US"/>
        </a:p>
      </dgm:t>
    </dgm:pt>
    <dgm:pt modelId="{926864B7-7B2F-41BF-BAE2-881795E37914}" type="sibTrans" cxnId="{FCA21D11-348C-47C9-A23B-2F4CB6A35F62}">
      <dgm:prSet/>
      <dgm:spPr/>
      <dgm:t>
        <a:bodyPr/>
        <a:lstStyle/>
        <a:p>
          <a:endParaRPr lang="en-US"/>
        </a:p>
      </dgm:t>
    </dgm:pt>
    <dgm:pt modelId="{6F277904-9C6F-4DFA-9C02-C7633B87BA14}" type="pres">
      <dgm:prSet presAssocID="{8F3D2EB9-DEF3-43B2-AF55-F6BFC63DF932}" presName="root" presStyleCnt="0">
        <dgm:presLayoutVars>
          <dgm:dir/>
          <dgm:resizeHandles val="exact"/>
        </dgm:presLayoutVars>
      </dgm:prSet>
      <dgm:spPr/>
    </dgm:pt>
    <dgm:pt modelId="{3E36DF19-D41E-4F2E-83AC-459268ACD3E8}" type="pres">
      <dgm:prSet presAssocID="{E7B6088A-682D-4E57-BF31-8ED9AEA0885E}" presName="compNode" presStyleCnt="0"/>
      <dgm:spPr/>
    </dgm:pt>
    <dgm:pt modelId="{AA06A421-5295-434D-85AD-6442E5934E62}" type="pres">
      <dgm:prSet presAssocID="{E7B6088A-682D-4E57-BF31-8ED9AEA0885E}" presName="bgRect" presStyleLbl="bgShp" presStyleIdx="0" presStyleCnt="3"/>
      <dgm:spPr/>
    </dgm:pt>
    <dgm:pt modelId="{4E2529C0-E00B-4904-B204-F328D36637B4}" type="pres">
      <dgm:prSet presAssocID="{E7B6088A-682D-4E57-BF31-8ED9AEA088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7EEC8C37-9C51-4104-87ED-83A6585F4046}" type="pres">
      <dgm:prSet presAssocID="{E7B6088A-682D-4E57-BF31-8ED9AEA0885E}" presName="spaceRect" presStyleCnt="0"/>
      <dgm:spPr/>
    </dgm:pt>
    <dgm:pt modelId="{39A3D784-63B3-48EC-9CFF-908A5A78D0F3}" type="pres">
      <dgm:prSet presAssocID="{E7B6088A-682D-4E57-BF31-8ED9AEA0885E}" presName="parTx" presStyleLbl="revTx" presStyleIdx="0" presStyleCnt="3">
        <dgm:presLayoutVars>
          <dgm:chMax val="0"/>
          <dgm:chPref val="0"/>
        </dgm:presLayoutVars>
      </dgm:prSet>
      <dgm:spPr/>
    </dgm:pt>
    <dgm:pt modelId="{A0D8EFBF-1127-49F9-8090-525A15749D5D}" type="pres">
      <dgm:prSet presAssocID="{6A65F761-56FF-4C4A-AF1E-C768CC3EC3A5}" presName="sibTrans" presStyleCnt="0"/>
      <dgm:spPr/>
    </dgm:pt>
    <dgm:pt modelId="{6BA432D8-8F7E-429A-BC9D-2E49B4DECB49}" type="pres">
      <dgm:prSet presAssocID="{4C464255-0824-4E9F-8961-D8DB0A071C4C}" presName="compNode" presStyleCnt="0"/>
      <dgm:spPr/>
    </dgm:pt>
    <dgm:pt modelId="{79AEB5EA-18C5-494C-A3DC-7AA8A4D422B5}" type="pres">
      <dgm:prSet presAssocID="{4C464255-0824-4E9F-8961-D8DB0A071C4C}" presName="bgRect" presStyleLbl="bgShp" presStyleIdx="1" presStyleCnt="3"/>
      <dgm:spPr/>
    </dgm:pt>
    <dgm:pt modelId="{5A443219-8A40-4391-A077-306DD64A5FBA}" type="pres">
      <dgm:prSet presAssocID="{4C464255-0824-4E9F-8961-D8DB0A071C4C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htub"/>
        </a:ext>
      </dgm:extLst>
    </dgm:pt>
    <dgm:pt modelId="{52A929BC-94AE-4987-8015-5AB21692FA50}" type="pres">
      <dgm:prSet presAssocID="{4C464255-0824-4E9F-8961-D8DB0A071C4C}" presName="spaceRect" presStyleCnt="0"/>
      <dgm:spPr/>
    </dgm:pt>
    <dgm:pt modelId="{B66AC096-2C39-4B36-8E15-085875709D76}" type="pres">
      <dgm:prSet presAssocID="{4C464255-0824-4E9F-8961-D8DB0A071C4C}" presName="parTx" presStyleLbl="revTx" presStyleIdx="1" presStyleCnt="3">
        <dgm:presLayoutVars>
          <dgm:chMax val="0"/>
          <dgm:chPref val="0"/>
        </dgm:presLayoutVars>
      </dgm:prSet>
      <dgm:spPr/>
    </dgm:pt>
    <dgm:pt modelId="{D05299BF-B246-423B-9A6A-FCC469613F75}" type="pres">
      <dgm:prSet presAssocID="{977A0EF9-84A9-487A-A381-00476C5449E0}" presName="sibTrans" presStyleCnt="0"/>
      <dgm:spPr/>
    </dgm:pt>
    <dgm:pt modelId="{FE97EF88-532F-4FB4-81A7-007AAF2EFF23}" type="pres">
      <dgm:prSet presAssocID="{CAE3A33C-2EE4-43B3-89F3-A1348B57EBC6}" presName="compNode" presStyleCnt="0"/>
      <dgm:spPr/>
    </dgm:pt>
    <dgm:pt modelId="{9B4AA540-A7A0-4A6A-80DD-5F5A93F732B3}" type="pres">
      <dgm:prSet presAssocID="{CAE3A33C-2EE4-43B3-89F3-A1348B57EBC6}" presName="bgRect" presStyleLbl="bgShp" presStyleIdx="2" presStyleCnt="3"/>
      <dgm:spPr/>
    </dgm:pt>
    <dgm:pt modelId="{49C61FB9-0134-4173-B717-A82DF3776484}" type="pres">
      <dgm:prSet presAssocID="{CAE3A33C-2EE4-43B3-89F3-A1348B57EBC6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E696CF75-D4C3-401D-A2ED-0D2C80AA250D}" type="pres">
      <dgm:prSet presAssocID="{CAE3A33C-2EE4-43B3-89F3-A1348B57EBC6}" presName="spaceRect" presStyleCnt="0"/>
      <dgm:spPr/>
    </dgm:pt>
    <dgm:pt modelId="{D514EDC5-7FA5-46D1-908B-B9D68A286C98}" type="pres">
      <dgm:prSet presAssocID="{CAE3A33C-2EE4-43B3-89F3-A1348B57EBC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CA21D11-348C-47C9-A23B-2F4CB6A35F62}" srcId="{8F3D2EB9-DEF3-43B2-AF55-F6BFC63DF932}" destId="{CAE3A33C-2EE4-43B3-89F3-A1348B57EBC6}" srcOrd="2" destOrd="0" parTransId="{EED04CAD-3C31-4F67-86FC-8D303DF1DA84}" sibTransId="{926864B7-7B2F-41BF-BAE2-881795E37914}"/>
    <dgm:cxn modelId="{EFDA7441-AF8F-4764-B266-30EE8C30A763}" type="presOf" srcId="{4C464255-0824-4E9F-8961-D8DB0A071C4C}" destId="{B66AC096-2C39-4B36-8E15-085875709D76}" srcOrd="0" destOrd="0" presId="urn:microsoft.com/office/officeart/2018/2/layout/IconVerticalSolidList"/>
    <dgm:cxn modelId="{A2B55D4B-2F38-416A-8DEF-8C925B938A6B}" type="presOf" srcId="{E7B6088A-682D-4E57-BF31-8ED9AEA0885E}" destId="{39A3D784-63B3-48EC-9CFF-908A5A78D0F3}" srcOrd="0" destOrd="0" presId="urn:microsoft.com/office/officeart/2018/2/layout/IconVerticalSolidList"/>
    <dgm:cxn modelId="{1FE61898-B25A-4B1B-B3FE-1B35AFB78922}" type="presOf" srcId="{CAE3A33C-2EE4-43B3-89F3-A1348B57EBC6}" destId="{D514EDC5-7FA5-46D1-908B-B9D68A286C98}" srcOrd="0" destOrd="0" presId="urn:microsoft.com/office/officeart/2018/2/layout/IconVerticalSolidList"/>
    <dgm:cxn modelId="{6E5DC49A-8F97-43DE-A1E7-98F254B33141}" type="presOf" srcId="{8F3D2EB9-DEF3-43B2-AF55-F6BFC63DF932}" destId="{6F277904-9C6F-4DFA-9C02-C7633B87BA14}" srcOrd="0" destOrd="0" presId="urn:microsoft.com/office/officeart/2018/2/layout/IconVerticalSolidList"/>
    <dgm:cxn modelId="{5D9C099C-DF01-4284-AC4D-B76E1DDDB53C}" srcId="{8F3D2EB9-DEF3-43B2-AF55-F6BFC63DF932}" destId="{4C464255-0824-4E9F-8961-D8DB0A071C4C}" srcOrd="1" destOrd="0" parTransId="{06996CBA-6AB9-4AA6-B156-B2FDEA95DF3B}" sibTransId="{977A0EF9-84A9-487A-A381-00476C5449E0}"/>
    <dgm:cxn modelId="{E23FA0FC-4D74-4617-9852-9A6FFDF6502F}" srcId="{8F3D2EB9-DEF3-43B2-AF55-F6BFC63DF932}" destId="{E7B6088A-682D-4E57-BF31-8ED9AEA0885E}" srcOrd="0" destOrd="0" parTransId="{97B4DB18-B4B9-4E3D-A428-748646F98ED2}" sibTransId="{6A65F761-56FF-4C4A-AF1E-C768CC3EC3A5}"/>
    <dgm:cxn modelId="{71A13166-93FC-472B-9B7B-850BD42C1306}" type="presParOf" srcId="{6F277904-9C6F-4DFA-9C02-C7633B87BA14}" destId="{3E36DF19-D41E-4F2E-83AC-459268ACD3E8}" srcOrd="0" destOrd="0" presId="urn:microsoft.com/office/officeart/2018/2/layout/IconVerticalSolidList"/>
    <dgm:cxn modelId="{633D720D-8BA6-4281-A029-36D9FC654B56}" type="presParOf" srcId="{3E36DF19-D41E-4F2E-83AC-459268ACD3E8}" destId="{AA06A421-5295-434D-85AD-6442E5934E62}" srcOrd="0" destOrd="0" presId="urn:microsoft.com/office/officeart/2018/2/layout/IconVerticalSolidList"/>
    <dgm:cxn modelId="{D3B7CC59-A372-40B3-85C5-5BA789F4A886}" type="presParOf" srcId="{3E36DF19-D41E-4F2E-83AC-459268ACD3E8}" destId="{4E2529C0-E00B-4904-B204-F328D36637B4}" srcOrd="1" destOrd="0" presId="urn:microsoft.com/office/officeart/2018/2/layout/IconVerticalSolidList"/>
    <dgm:cxn modelId="{96519765-67B1-4DBF-8011-346CAE67A720}" type="presParOf" srcId="{3E36DF19-D41E-4F2E-83AC-459268ACD3E8}" destId="{7EEC8C37-9C51-4104-87ED-83A6585F4046}" srcOrd="2" destOrd="0" presId="urn:microsoft.com/office/officeart/2018/2/layout/IconVerticalSolidList"/>
    <dgm:cxn modelId="{F4636008-4CDB-47D9-9B53-3A97CC6CA087}" type="presParOf" srcId="{3E36DF19-D41E-4F2E-83AC-459268ACD3E8}" destId="{39A3D784-63B3-48EC-9CFF-908A5A78D0F3}" srcOrd="3" destOrd="0" presId="urn:microsoft.com/office/officeart/2018/2/layout/IconVerticalSolidList"/>
    <dgm:cxn modelId="{C1D2ED4A-2C15-49E6-8326-6955D476D629}" type="presParOf" srcId="{6F277904-9C6F-4DFA-9C02-C7633B87BA14}" destId="{A0D8EFBF-1127-49F9-8090-525A15749D5D}" srcOrd="1" destOrd="0" presId="urn:microsoft.com/office/officeart/2018/2/layout/IconVerticalSolidList"/>
    <dgm:cxn modelId="{B6937440-FB26-4394-B8FE-DB6FD4D2D9DE}" type="presParOf" srcId="{6F277904-9C6F-4DFA-9C02-C7633B87BA14}" destId="{6BA432D8-8F7E-429A-BC9D-2E49B4DECB49}" srcOrd="2" destOrd="0" presId="urn:microsoft.com/office/officeart/2018/2/layout/IconVerticalSolidList"/>
    <dgm:cxn modelId="{A7849611-C617-43EF-A2FA-7A3674B641DE}" type="presParOf" srcId="{6BA432D8-8F7E-429A-BC9D-2E49B4DECB49}" destId="{79AEB5EA-18C5-494C-A3DC-7AA8A4D422B5}" srcOrd="0" destOrd="0" presId="urn:microsoft.com/office/officeart/2018/2/layout/IconVerticalSolidList"/>
    <dgm:cxn modelId="{099E6300-33EF-495C-A3B6-24CE4FC8B46F}" type="presParOf" srcId="{6BA432D8-8F7E-429A-BC9D-2E49B4DECB49}" destId="{5A443219-8A40-4391-A077-306DD64A5FBA}" srcOrd="1" destOrd="0" presId="urn:microsoft.com/office/officeart/2018/2/layout/IconVerticalSolidList"/>
    <dgm:cxn modelId="{C6BB742A-35AA-43D6-942B-CEE67F2AC1EC}" type="presParOf" srcId="{6BA432D8-8F7E-429A-BC9D-2E49B4DECB49}" destId="{52A929BC-94AE-4987-8015-5AB21692FA50}" srcOrd="2" destOrd="0" presId="urn:microsoft.com/office/officeart/2018/2/layout/IconVerticalSolidList"/>
    <dgm:cxn modelId="{3BA9FFD8-43CE-48C7-9BB2-90036B73ABEE}" type="presParOf" srcId="{6BA432D8-8F7E-429A-BC9D-2E49B4DECB49}" destId="{B66AC096-2C39-4B36-8E15-085875709D76}" srcOrd="3" destOrd="0" presId="urn:microsoft.com/office/officeart/2018/2/layout/IconVerticalSolidList"/>
    <dgm:cxn modelId="{5F997C15-462F-498A-AFA7-E06D51BA977A}" type="presParOf" srcId="{6F277904-9C6F-4DFA-9C02-C7633B87BA14}" destId="{D05299BF-B246-423B-9A6A-FCC469613F75}" srcOrd="3" destOrd="0" presId="urn:microsoft.com/office/officeart/2018/2/layout/IconVerticalSolidList"/>
    <dgm:cxn modelId="{7EC35CC8-87A7-48D8-BF95-245D4893C994}" type="presParOf" srcId="{6F277904-9C6F-4DFA-9C02-C7633B87BA14}" destId="{FE97EF88-532F-4FB4-81A7-007AAF2EFF23}" srcOrd="4" destOrd="0" presId="urn:microsoft.com/office/officeart/2018/2/layout/IconVerticalSolidList"/>
    <dgm:cxn modelId="{68FEBB7F-77C3-4517-8FF8-55424A9F8A3E}" type="presParOf" srcId="{FE97EF88-532F-4FB4-81A7-007AAF2EFF23}" destId="{9B4AA540-A7A0-4A6A-80DD-5F5A93F732B3}" srcOrd="0" destOrd="0" presId="urn:microsoft.com/office/officeart/2018/2/layout/IconVerticalSolidList"/>
    <dgm:cxn modelId="{D09E5B52-2AFF-4D83-AC54-198BB4F69938}" type="presParOf" srcId="{FE97EF88-532F-4FB4-81A7-007AAF2EFF23}" destId="{49C61FB9-0134-4173-B717-A82DF3776484}" srcOrd="1" destOrd="0" presId="urn:microsoft.com/office/officeart/2018/2/layout/IconVerticalSolidList"/>
    <dgm:cxn modelId="{497DA0D3-D4B8-4491-852B-8726F94A60D5}" type="presParOf" srcId="{FE97EF88-532F-4FB4-81A7-007AAF2EFF23}" destId="{E696CF75-D4C3-401D-A2ED-0D2C80AA250D}" srcOrd="2" destOrd="0" presId="urn:microsoft.com/office/officeart/2018/2/layout/IconVerticalSolidList"/>
    <dgm:cxn modelId="{8AE9B272-4207-4F41-8345-779D9F8C4B96}" type="presParOf" srcId="{FE97EF88-532F-4FB4-81A7-007AAF2EFF23}" destId="{D514EDC5-7FA5-46D1-908B-B9D68A286C9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6A421-5295-434D-85AD-6442E5934E62}">
      <dsp:nvSpPr>
        <dsp:cNvPr id="0" name=""/>
        <dsp:cNvSpPr/>
      </dsp:nvSpPr>
      <dsp:spPr>
        <a:xfrm>
          <a:off x="0" y="752"/>
          <a:ext cx="7812562" cy="1760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2529C0-E00B-4904-B204-F328D36637B4}">
      <dsp:nvSpPr>
        <dsp:cNvPr id="0" name=""/>
        <dsp:cNvSpPr/>
      </dsp:nvSpPr>
      <dsp:spPr>
        <a:xfrm>
          <a:off x="532614" y="396911"/>
          <a:ext cx="968389" cy="9683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3D784-63B3-48EC-9CFF-908A5A78D0F3}">
      <dsp:nvSpPr>
        <dsp:cNvPr id="0" name=""/>
        <dsp:cNvSpPr/>
      </dsp:nvSpPr>
      <dsp:spPr>
        <a:xfrm>
          <a:off x="2033618" y="752"/>
          <a:ext cx="5778943" cy="176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42" tIns="186342" rIns="186342" bIns="186342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 </a:t>
          </a:r>
          <a:r>
            <a:rPr lang="en-US" sz="1400" kern="1200" dirty="0">
              <a:latin typeface="Posterama"/>
            </a:rPr>
            <a:t>Overview</a:t>
          </a:r>
          <a:br>
            <a:rPr lang="en-US" sz="1400" kern="1200" dirty="0">
              <a:latin typeface="Posterama"/>
            </a:rPr>
          </a:br>
          <a:r>
            <a:rPr lang="en-US" sz="1400" kern="1200" dirty="0">
              <a:latin typeface="Posterama"/>
            </a:rPr>
            <a:t>The</a:t>
          </a:r>
          <a:r>
            <a:rPr lang="en-US" sz="1400" kern="1200" dirty="0"/>
            <a:t> model predicts property prices with an intercept of $491,419</a:t>
          </a:r>
          <a:endParaRPr lang="en-US" sz="1400" kern="1200" dirty="0">
            <a:latin typeface="Posterama"/>
          </a:endParaRPr>
        </a:p>
      </dsp:txBody>
      <dsp:txXfrm>
        <a:off x="2033618" y="752"/>
        <a:ext cx="5778943" cy="1760708"/>
      </dsp:txXfrm>
    </dsp:sp>
    <dsp:sp modelId="{79AEB5EA-18C5-494C-A3DC-7AA8A4D422B5}">
      <dsp:nvSpPr>
        <dsp:cNvPr id="0" name=""/>
        <dsp:cNvSpPr/>
      </dsp:nvSpPr>
      <dsp:spPr>
        <a:xfrm>
          <a:off x="0" y="2201638"/>
          <a:ext cx="7812562" cy="1760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43219-8A40-4391-A077-306DD64A5FBA}">
      <dsp:nvSpPr>
        <dsp:cNvPr id="0" name=""/>
        <dsp:cNvSpPr/>
      </dsp:nvSpPr>
      <dsp:spPr>
        <a:xfrm>
          <a:off x="532614" y="2597798"/>
          <a:ext cx="968389" cy="96838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AC096-2C39-4B36-8E15-085875709D76}">
      <dsp:nvSpPr>
        <dsp:cNvPr id="0" name=""/>
        <dsp:cNvSpPr/>
      </dsp:nvSpPr>
      <dsp:spPr>
        <a:xfrm>
          <a:off x="2033618" y="2201638"/>
          <a:ext cx="5778943" cy="176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42" tIns="186342" rIns="186342" bIns="186342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Key Factors Affecting </a:t>
          </a:r>
          <a:r>
            <a:rPr lang="en-US" sz="1400" kern="1200" dirty="0">
              <a:latin typeface="Posterama"/>
            </a:rPr>
            <a:t>Price</a:t>
          </a:r>
          <a:br>
            <a:rPr lang="en-US" sz="1400" kern="1200" dirty="0">
              <a:latin typeface="Posterama"/>
            </a:rPr>
          </a:br>
          <a:r>
            <a:rPr lang="en-US" sz="1400" kern="1200" dirty="0">
              <a:latin typeface="Posterama"/>
            </a:rPr>
            <a:t>Living</a:t>
          </a:r>
          <a:r>
            <a:rPr lang="en-US" sz="1400" kern="1200" dirty="0"/>
            <a:t> Space: $25,790 increase per square foot.</a:t>
          </a:r>
          <a:br>
            <a:rPr lang="en-US" sz="1400" kern="1200" dirty="0">
              <a:latin typeface="Posterama"/>
            </a:rPr>
          </a:br>
          <a:r>
            <a:rPr lang="en-US" sz="1400" kern="1200" dirty="0"/>
            <a:t>Bedrooms: $6,716.56 increase per bedroom.</a:t>
          </a:r>
          <a:br>
            <a:rPr lang="en-US" sz="1400" kern="1200" dirty="0">
              <a:latin typeface="Posterama"/>
            </a:rPr>
          </a:br>
          <a:r>
            <a:rPr lang="en-US" sz="1400" kern="1200" dirty="0"/>
            <a:t>Bathrooms: $5,756.37 increase per bathroom.</a:t>
          </a:r>
          <a:br>
            <a:rPr lang="en-US" sz="1400" kern="1200" dirty="0">
              <a:latin typeface="Posterama"/>
            </a:rPr>
          </a:br>
          <a:r>
            <a:rPr lang="en-US" sz="1400" kern="1200" dirty="0"/>
            <a:t>Year Renovated: $1,116.40 increase per year renovated</a:t>
          </a:r>
        </a:p>
      </dsp:txBody>
      <dsp:txXfrm>
        <a:off x="2033618" y="2201638"/>
        <a:ext cx="5778943" cy="1760708"/>
      </dsp:txXfrm>
    </dsp:sp>
    <dsp:sp modelId="{9B4AA540-A7A0-4A6A-80DD-5F5A93F732B3}">
      <dsp:nvSpPr>
        <dsp:cNvPr id="0" name=""/>
        <dsp:cNvSpPr/>
      </dsp:nvSpPr>
      <dsp:spPr>
        <a:xfrm>
          <a:off x="0" y="4402524"/>
          <a:ext cx="7812562" cy="17607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C61FB9-0134-4173-B717-A82DF3776484}">
      <dsp:nvSpPr>
        <dsp:cNvPr id="0" name=""/>
        <dsp:cNvSpPr/>
      </dsp:nvSpPr>
      <dsp:spPr>
        <a:xfrm>
          <a:off x="532614" y="4798684"/>
          <a:ext cx="968389" cy="968389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4EDC5-7FA5-46D1-908B-B9D68A286C98}">
      <dsp:nvSpPr>
        <dsp:cNvPr id="0" name=""/>
        <dsp:cNvSpPr/>
      </dsp:nvSpPr>
      <dsp:spPr>
        <a:xfrm>
          <a:off x="2033618" y="4402524"/>
          <a:ext cx="5778943" cy="1760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342" tIns="186342" rIns="186342" bIns="186342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Posterama"/>
            </a:rPr>
            <a:t>Influential Features</a:t>
          </a:r>
          <a:br>
            <a:rPr lang="en-US" sz="1400" kern="1200" dirty="0">
              <a:latin typeface="Posterama"/>
            </a:rPr>
          </a:br>
          <a:r>
            <a:rPr lang="en-US" sz="1400" kern="1200" dirty="0">
              <a:latin typeface="Posterama"/>
            </a:rPr>
            <a:t>Neighborhood</a:t>
          </a:r>
          <a:r>
            <a:rPr lang="en-US" sz="1400" kern="1200" dirty="0"/>
            <a:t> View: $25,444.25 increase per unit.</a:t>
          </a:r>
          <a:br>
            <a:rPr lang="en-US" sz="1400" kern="1200" dirty="0">
              <a:latin typeface="Posterama"/>
            </a:rPr>
          </a:br>
          <a:r>
            <a:rPr lang="en-US" sz="1400" kern="1200" dirty="0"/>
            <a:t>Basement: $72,121.07 increase for properties with a basement.</a:t>
          </a:r>
          <a:br>
            <a:rPr lang="en-US" sz="1400" kern="1200" dirty="0">
              <a:latin typeface="Posterama"/>
            </a:rPr>
          </a:br>
          <a:r>
            <a:rPr lang="en-US" sz="1400" kern="1200" dirty="0"/>
            <a:t>Waterfront: $ 62,300.17 increase for properties with waterfront</a:t>
          </a:r>
        </a:p>
      </dsp:txBody>
      <dsp:txXfrm>
        <a:off x="2033618" y="4402524"/>
        <a:ext cx="5778943" cy="1760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8F0C7-A9C0-4724-B258-344F511CAFE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92518-D215-4691-9399-8AEA7BA44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77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92518-D215-4691-9399-8AEA7BA444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26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92518-D215-4691-9399-8AEA7BA444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1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8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1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2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1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2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1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1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1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9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3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71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7" name="Rectangle 19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9" name="Right Triangle 198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1895696"/>
            <a:ext cx="5608751" cy="34100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REAL  ESTATE PRICE FORECASTING USING REGRESSION MODELLING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18211" y="6062388"/>
            <a:ext cx="4419600" cy="29835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GROUP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33654-2EA7-3CAF-8753-366ED58299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" r="8372" b="-1"/>
          <a:stretch/>
        </p:blipFill>
        <p:spPr>
          <a:xfrm>
            <a:off x="6126043" y="732348"/>
            <a:ext cx="4951149" cy="55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41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" name="Content Placeholder 4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619" y="1825625"/>
            <a:ext cx="7946724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itle"/>
          <p:cNvSpPr txBox="1">
            <a:spLocks/>
          </p:cNvSpPr>
          <p:nvPr/>
        </p:nvSpPr>
        <p:spPr>
          <a:xfrm>
            <a:off x="113704" y="787542"/>
            <a:ext cx="4952999" cy="1806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House Sizes</a:t>
            </a:r>
          </a:p>
        </p:txBody>
      </p:sp>
      <p:sp>
        <p:nvSpPr>
          <p:cNvPr id="39" name="Content Placeholder"/>
          <p:cNvSpPr txBox="1">
            <a:spLocks/>
          </p:cNvSpPr>
          <p:nvPr/>
        </p:nvSpPr>
        <p:spPr>
          <a:xfrm>
            <a:off x="457201" y="2752661"/>
            <a:ext cx="2723244" cy="2262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Most houses have between 700 and 5000 </a:t>
            </a:r>
            <a:r>
              <a:rPr lang="en-US" sz="2000" dirty="0" err="1">
                <a:solidFill>
                  <a:schemeClr val="tx2"/>
                </a:solidFill>
              </a:rPr>
              <a:t>sqft</a:t>
            </a:r>
            <a:r>
              <a:rPr lang="en-US" sz="2000" dirty="0">
                <a:solidFill>
                  <a:schemeClr val="tx2"/>
                </a:solidFill>
              </a:rPr>
              <a:t> of space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Some have as much as 12000 </a:t>
            </a:r>
            <a:r>
              <a:rPr lang="en-US" sz="2000" dirty="0" err="1">
                <a:solidFill>
                  <a:schemeClr val="tx2"/>
                </a:solidFill>
              </a:rPr>
              <a:t>sqft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006" y="1061637"/>
            <a:ext cx="8240275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64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</a:t>
            </a:r>
          </a:p>
        </p:txBody>
      </p:sp>
      <p:pic>
        <p:nvPicPr>
          <p:cNvPr id="41" name="Content Placeholder 4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57" y="1825625"/>
            <a:ext cx="6169049" cy="4351338"/>
          </a:xfrm>
        </p:spPr>
      </p:pic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39FC30-63C9-4643-98EF-7B1C31BE3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B76B338-5C91-48AF-BFFC-93C8AAD6D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435802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77">
            <a:extLst>
              <a:ext uri="{FF2B5EF4-FFF2-40B4-BE49-F238E27FC236}">
                <a16:creationId xmlns:a16="http://schemas.microsoft.com/office/drawing/2014/main" id="{07FE80B3-9970-48B3-8883-81ED2FE4A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007832" y="467676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itle"/>
          <p:cNvSpPr txBox="1">
            <a:spLocks/>
          </p:cNvSpPr>
          <p:nvPr/>
        </p:nvSpPr>
        <p:spPr>
          <a:xfrm>
            <a:off x="202907" y="2459415"/>
            <a:ext cx="4589570" cy="178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Correlation between Price and Other Features</a:t>
            </a:r>
          </a:p>
        </p:txBody>
      </p:sp>
      <p:sp>
        <p:nvSpPr>
          <p:cNvPr id="40" name="Content Placeholder"/>
          <p:cNvSpPr txBox="1">
            <a:spLocks/>
          </p:cNvSpPr>
          <p:nvPr/>
        </p:nvSpPr>
        <p:spPr>
          <a:xfrm>
            <a:off x="7211421" y="3525807"/>
            <a:ext cx="4788050" cy="2722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400" dirty="0">
              <a:solidFill>
                <a:schemeClr val="tx2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656" y="556025"/>
            <a:ext cx="6959664" cy="490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89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2" name="Rectangle 17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5839FC30-63C9-4643-98EF-7B1C31BE3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6" name="Right Triangle 175">
            <a:extLst>
              <a:ext uri="{FF2B5EF4-FFF2-40B4-BE49-F238E27FC236}">
                <a16:creationId xmlns:a16="http://schemas.microsoft.com/office/drawing/2014/main" id="{2B76B338-5C91-48AF-BFFC-93C8AAD6D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435802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07FE80B3-9970-48B3-8883-81ED2FE4A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007832" y="467676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79743" y="2307396"/>
            <a:ext cx="6548127" cy="63409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Regression Modeling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18EA03-6D04-895A-8074-1BB4B53A8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136" b="27621"/>
          <a:stretch/>
        </p:blipFill>
        <p:spPr>
          <a:xfrm>
            <a:off x="-6214" y="-1685115"/>
            <a:ext cx="12214825" cy="3383384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D5E48B-3AD4-4DB0-A080-2C426A233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080169"/>
              </p:ext>
            </p:extLst>
          </p:nvPr>
        </p:nvGraphicFramePr>
        <p:xfrm>
          <a:off x="563728" y="2954388"/>
          <a:ext cx="10439340" cy="1925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9835">
                  <a:extLst>
                    <a:ext uri="{9D8B030D-6E8A-4147-A177-3AD203B41FA5}">
                      <a16:colId xmlns:a16="http://schemas.microsoft.com/office/drawing/2014/main" val="3430483504"/>
                    </a:ext>
                  </a:extLst>
                </a:gridCol>
                <a:gridCol w="2609835">
                  <a:extLst>
                    <a:ext uri="{9D8B030D-6E8A-4147-A177-3AD203B41FA5}">
                      <a16:colId xmlns:a16="http://schemas.microsoft.com/office/drawing/2014/main" val="2695313704"/>
                    </a:ext>
                  </a:extLst>
                </a:gridCol>
                <a:gridCol w="2609835">
                  <a:extLst>
                    <a:ext uri="{9D8B030D-6E8A-4147-A177-3AD203B41FA5}">
                      <a16:colId xmlns:a16="http://schemas.microsoft.com/office/drawing/2014/main" val="3564071984"/>
                    </a:ext>
                  </a:extLst>
                </a:gridCol>
                <a:gridCol w="2609835">
                  <a:extLst>
                    <a:ext uri="{9D8B030D-6E8A-4147-A177-3AD203B41FA5}">
                      <a16:colId xmlns:a16="http://schemas.microsoft.com/office/drawing/2014/main" val="2119612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R-Squared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Observation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61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Baseline 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46.01%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$124,066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model has a weak predictive capability.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Multiple Linear regression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81.4%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$71,295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The model has a strong predictive capability.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832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463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tx2">
                    <a:alpha val="80000"/>
                  </a:schemeClr>
                </a:solidFill>
              </a:rPr>
              <a:t>Interpretation of the Model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28FE2992-5127-E856-9294-8282946A48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653264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0919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6" name="Right Triangle 9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Document 97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44293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791200" y="732348"/>
            <a:ext cx="5410199" cy="22407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Challenges</a:t>
            </a:r>
          </a:p>
        </p:txBody>
      </p:sp>
      <p:pic>
        <p:nvPicPr>
          <p:cNvPr id="6" name="Picture 5" descr="A house with a sign in front of it with Malay Heritage Centre in the background&#10;&#10;Description automatically generated">
            <a:extLst>
              <a:ext uri="{FF2B5EF4-FFF2-40B4-BE49-F238E27FC236}">
                <a16:creationId xmlns:a16="http://schemas.microsoft.com/office/drawing/2014/main" id="{5BC323E8-731A-6751-BA06-7240F1A7C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16" r="7016"/>
          <a:stretch/>
        </p:blipFill>
        <p:spPr>
          <a:xfrm>
            <a:off x="347647" y="721081"/>
            <a:ext cx="4748765" cy="5523877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791200" y="2325611"/>
            <a:ext cx="5410199" cy="298012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The outcome can be affected by external factors such as market prices and economy as well as other policies that can disrupt the real estate industry.</a:t>
            </a:r>
          </a:p>
        </p:txBody>
      </p:sp>
    </p:spTree>
    <p:extLst>
      <p:ext uri="{BB962C8B-B14F-4D97-AF65-F5344CB8AC3E}">
        <p14:creationId xmlns:p14="http://schemas.microsoft.com/office/powerpoint/2010/main" val="4090952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8907"/>
            <a:ext cx="4952999" cy="942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57200" y="1723980"/>
            <a:ext cx="4952999" cy="4550346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The real estate market is dynamic and complex</a:t>
            </a:r>
          </a:p>
          <a:p>
            <a:pPr lvl="0"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There is a need for a robust model that predicts the prices of the houses</a:t>
            </a:r>
          </a:p>
          <a:p>
            <a:pPr lvl="0"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We developed a regression model to explain the relationship between house prices and other variables</a:t>
            </a:r>
          </a:p>
          <a:p>
            <a:pPr lvl="0"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The Real Estate Agency should consider investing in houses with a nice view, large basement, and waterfront</a:t>
            </a:r>
          </a:p>
        </p:txBody>
      </p:sp>
      <p:pic>
        <p:nvPicPr>
          <p:cNvPr id="6" name="Picture 5" descr="Figures of houses in different position and sizes">
            <a:extLst>
              <a:ext uri="{FF2B5EF4-FFF2-40B4-BE49-F238E27FC236}">
                <a16:creationId xmlns:a16="http://schemas.microsoft.com/office/drawing/2014/main" id="{3D5C6E4D-2698-259A-8D93-D9E080B14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34" r="31911" b="3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18645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1DEDD41-6D1D-4433-9F7C-7667B5142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8C27C63-BD2A-4520-9061-C7ACB6DED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9B653E9-2995-461A-9C83-38C4BA6F5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51856C3-3D04-4950-BB82-2FCCE7967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DBFD36-80D6-4CA3-9566-D110A50C3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4BE01EF-C80B-4E45-B81D-C5C221793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B675F51-DB44-4727-BBC8-75FF2012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522DE62-69D6-4E96-9F40-99D23AD18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6C586B7-F196-4CAD-824C-49D0F37C8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D905207-F5AE-4DE4-89E6-CA26B8B2D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C070939-2DAA-400E-B84E-B2231F7FE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734A940-918D-44F8-A7F3-EFCF2536F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C457D38-2FD0-4614-AC99-692A2740A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2939BC2-81A1-4C21-A0DB-3C2EF2D1A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D59E3C0-12A3-4208-9081-DB67F4E28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C20A608-1DF1-4559-A7E4-283B0CF44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4A63DDB-8D69-4EA3-9F08-8976C086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5DD4EB1-0BC4-4D93-BECE-D87CB3A57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D5B22AC-ED15-4F03-912F-1F00518E8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F7618BC-C25B-4F38-A366-2BEFD0D90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0BCAFE3-32E9-4BAB-8F17-24E5DDAFE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9D57C21-1C09-41A2-AC87-5A1BFEB66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FA8924E-FA40-49EA-A9D8-058CC59F9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1160839-1C5C-4A97-8C92-A0DF4957B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5E11515-664E-44C3-9BA8-723F44488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F0C5201-6B21-4ADE-8531-A1FAB4D20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B69E2AD-C5DE-499C-91E5-EA84806EE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6E805CF-4DDE-40BC-B1CE-82E4A92D9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31D1AB-DC50-400F-AD4F-522E86385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17DF747-28C5-4839-A849-D8E4D085A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7BBD0C3-D67F-435A-B9E8-610270A66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CD94F40-2309-4F0A-8219-2B82C855E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17195" y="37834"/>
            <a:ext cx="5247861" cy="732569"/>
          </a:xfrm>
        </p:spPr>
        <p:txBody>
          <a:bodyPr anchor="t"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85" name="Right Triangle 84">
            <a:extLst>
              <a:ext uri="{FF2B5EF4-FFF2-40B4-BE49-F238E27FC236}">
                <a16:creationId xmlns:a16="http://schemas.microsoft.com/office/drawing/2014/main" id="{309FD50C-C421-4491-AD26-9E8AA38B8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8266" y="3779719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56806" y="588134"/>
            <a:ext cx="11219839" cy="5733251"/>
          </a:xfrm>
        </p:spPr>
        <p:txBody>
          <a:bodyPr anchor="t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2400" b="1" dirty="0">
                <a:solidFill>
                  <a:srgbClr val="FFC000"/>
                </a:solidFill>
              </a:rPr>
              <a:t>Emphasize Important Features</a:t>
            </a:r>
            <a:r>
              <a:rPr lang="en-US" sz="2400" dirty="0"/>
              <a:t>: Highlight the importance of living space, bedrooms, and bathrooms in property listings to attract potential buyers.</a:t>
            </a:r>
          </a:p>
          <a:p>
            <a:pPr lvl="0">
              <a:lnSpc>
                <a:spcPct val="100000"/>
              </a:lnSpc>
            </a:pPr>
            <a:r>
              <a:rPr lang="en-US" sz="2400" b="1" dirty="0">
                <a:solidFill>
                  <a:srgbClr val="FFC000"/>
                </a:solidFill>
              </a:rPr>
              <a:t>Stress Renovation Potential</a:t>
            </a:r>
            <a:r>
              <a:rPr lang="en-US" sz="2400" dirty="0"/>
              <a:t>: Promote the value of properties with recent renovations, as they tend to attract buyers looking for move-in-ready homes.</a:t>
            </a:r>
          </a:p>
          <a:p>
            <a:pPr lvl="0">
              <a:lnSpc>
                <a:spcPct val="100000"/>
              </a:lnSpc>
            </a:pPr>
            <a:r>
              <a:rPr lang="en-US" sz="2400" b="1" dirty="0">
                <a:solidFill>
                  <a:srgbClr val="FFC000"/>
                </a:solidFill>
              </a:rPr>
              <a:t>Consider Neighborhood View</a:t>
            </a:r>
            <a:r>
              <a:rPr lang="en-US" sz="2400" dirty="0"/>
              <a:t>: Highlight properties with appealing views to capture the interest of potential buyers who value scenic surroundings.</a:t>
            </a:r>
          </a:p>
          <a:p>
            <a:pPr lvl="0">
              <a:lnSpc>
                <a:spcPct val="100000"/>
              </a:lnSpc>
            </a:pPr>
            <a:r>
              <a:rPr lang="en-US" sz="2400" b="1" dirty="0">
                <a:solidFill>
                  <a:srgbClr val="FFC000"/>
                </a:solidFill>
              </a:rPr>
              <a:t>Educate on Basement Benefits</a:t>
            </a:r>
            <a:r>
              <a:rPr lang="en-US" sz="2400" dirty="0"/>
              <a:t>: Inform buyers about the advantages of properties with a basement, such as additional space for storage or living areas.</a:t>
            </a:r>
          </a:p>
          <a:p>
            <a:pPr lvl="0">
              <a:lnSpc>
                <a:spcPct val="100000"/>
              </a:lnSpc>
            </a:pPr>
            <a:r>
              <a:rPr lang="en-US" sz="2400" b="1" dirty="0">
                <a:solidFill>
                  <a:srgbClr val="FFC000"/>
                </a:solidFill>
              </a:rPr>
              <a:t>Market Waterfront Properties</a:t>
            </a:r>
            <a:r>
              <a:rPr lang="en-US" sz="2400" dirty="0"/>
              <a:t>: Showcase properties with a waterfront location, emphasizing the premium value associated with such desirable features.</a:t>
            </a:r>
          </a:p>
          <a:p>
            <a:pPr lvl="0">
              <a:lnSpc>
                <a:spcPct val="100000"/>
              </a:lnSpc>
            </a:pPr>
            <a:r>
              <a:rPr lang="en-US" sz="2400" b="1" dirty="0">
                <a:solidFill>
                  <a:srgbClr val="FFC000"/>
                </a:solidFill>
              </a:rPr>
              <a:t>Price Competitively</a:t>
            </a:r>
            <a:r>
              <a:rPr lang="en-US" sz="2400" dirty="0"/>
              <a:t>: Use the insights from the predictive model to set competitive prices for properties, considering the influence of various features on property prices</a:t>
            </a:r>
          </a:p>
        </p:txBody>
      </p:sp>
    </p:spTree>
    <p:extLst>
      <p:ext uri="{BB962C8B-B14F-4D97-AF65-F5344CB8AC3E}">
        <p14:creationId xmlns:p14="http://schemas.microsoft.com/office/powerpoint/2010/main" val="401342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8907"/>
            <a:ext cx="4952999" cy="9426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25378" y="1754030"/>
            <a:ext cx="5548691" cy="4816512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The real estate industry is complex and dynamic</a:t>
            </a:r>
          </a:p>
          <a:p>
            <a:pPr lvl="0"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Multiple players like homeowners, buyers, and real estate agents face the challenge of establishing the fair market value of a house</a:t>
            </a:r>
          </a:p>
          <a:p>
            <a:pPr lvl="0"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Inaccurate pricing affects both buyers and sellers</a:t>
            </a:r>
          </a:p>
          <a:p>
            <a:pPr lvl="0"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Utilizing a multiple linear regression model can provide a data-driven solution to the challenge</a:t>
            </a:r>
          </a:p>
          <a:p>
            <a:pPr lvl="0"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We seek to provide a tool that assists stakeholders in determining house prices</a:t>
            </a:r>
          </a:p>
        </p:txBody>
      </p:sp>
      <p:pic>
        <p:nvPicPr>
          <p:cNvPr id="6" name="Picture 5" descr="Figures of houses in different position and sizes">
            <a:extLst>
              <a:ext uri="{FF2B5EF4-FFF2-40B4-BE49-F238E27FC236}">
                <a16:creationId xmlns:a16="http://schemas.microsoft.com/office/drawing/2014/main" id="{3B71E5B9-016C-B4FA-CDA2-A00400F8F9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34" r="31911" b="3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881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itle"/>
          <p:cNvSpPr txBox="1">
            <a:spLocks/>
          </p:cNvSpPr>
          <p:nvPr/>
        </p:nvSpPr>
        <p:spPr>
          <a:xfrm>
            <a:off x="389901" y="445659"/>
            <a:ext cx="4952999" cy="1033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Project Overview</a:t>
            </a:r>
          </a:p>
        </p:txBody>
      </p:sp>
      <p:sp>
        <p:nvSpPr>
          <p:cNvPr id="39" name="Content Placeholder"/>
          <p:cNvSpPr txBox="1">
            <a:spLocks/>
          </p:cNvSpPr>
          <p:nvPr/>
        </p:nvSpPr>
        <p:spPr>
          <a:xfrm>
            <a:off x="457200" y="1559412"/>
            <a:ext cx="5548689" cy="4714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The goal of this project is to develop a robust regression model for predicting house prices in a specific real estate market, thereby addressing the critical need for accurate and reliable property price estimations.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By leveraging advanced data analysis techniques and predictive modeling, this initiative aims to provide invaluable insights to various stakeholders, including prospective homebuyers, sellers, real estate agents, and property investors.</a:t>
            </a:r>
          </a:p>
        </p:txBody>
      </p:sp>
      <p:pic>
        <p:nvPicPr>
          <p:cNvPr id="40" name="Picture 39" descr="Figures of houses in different position and sizes">
            <a:extLst>
              <a:ext uri="{FF2B5EF4-FFF2-40B4-BE49-F238E27FC236}">
                <a16:creationId xmlns:a16="http://schemas.microsoft.com/office/drawing/2014/main" id="{3B71E5B9-016C-B4FA-CDA2-A00400F8F9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34" r="31911" b="3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0642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Right Triangle 77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Document 78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44293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itle"/>
          <p:cNvSpPr txBox="1">
            <a:spLocks/>
          </p:cNvSpPr>
          <p:nvPr/>
        </p:nvSpPr>
        <p:spPr>
          <a:xfrm>
            <a:off x="5791200" y="711246"/>
            <a:ext cx="5410199" cy="1184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Business Understanding</a:t>
            </a:r>
          </a:p>
        </p:txBody>
      </p:sp>
      <p:pic>
        <p:nvPicPr>
          <p:cNvPr id="111" name="Picture 110" descr="A house with a sign in front of it with Malay Heritage Centre in the background&#10;&#10;Description automatically generated">
            <a:extLst>
              <a:ext uri="{FF2B5EF4-FFF2-40B4-BE49-F238E27FC236}">
                <a16:creationId xmlns:a16="http://schemas.microsoft.com/office/drawing/2014/main" id="{5BC323E8-731A-6751-BA06-7240F1A7C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16" r="7016"/>
          <a:stretch/>
        </p:blipFill>
        <p:spPr>
          <a:xfrm>
            <a:off x="347647" y="721081"/>
            <a:ext cx="4748765" cy="5523877"/>
          </a:xfrm>
          <a:prstGeom prst="rect">
            <a:avLst/>
          </a:prstGeom>
        </p:spPr>
      </p:pic>
      <p:sp>
        <p:nvSpPr>
          <p:cNvPr id="112" name="Content Placeholder"/>
          <p:cNvSpPr txBox="1">
            <a:spLocks/>
          </p:cNvSpPr>
          <p:nvPr/>
        </p:nvSpPr>
        <p:spPr>
          <a:xfrm>
            <a:off x="5791200" y="1860949"/>
            <a:ext cx="5410199" cy="43908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</a:rPr>
              <a:t>Inadequate pricing models often lead to overpriced properties, resulting in extended time on the market.</a:t>
            </a:r>
          </a:p>
          <a:p>
            <a:r>
              <a:rPr lang="en-US" sz="1800" dirty="0">
                <a:solidFill>
                  <a:schemeClr val="tx2"/>
                </a:solidFill>
              </a:rPr>
              <a:t>Overpricing contributes to prolonged periods of property stagnation and limited buyer interest.</a:t>
            </a:r>
          </a:p>
          <a:p>
            <a:r>
              <a:rPr lang="en-US" sz="1800" dirty="0">
                <a:solidFill>
                  <a:schemeClr val="tx2"/>
                </a:solidFill>
              </a:rPr>
              <a:t>Prospective buyers encounter difficulties in identifying properties that align with their budgetary constraints.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A lack of robust pricing strategies hinders effective decision-making for both sellers and buyers.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Implementing an accurate and efficient housing pricing model can streamline the buying and selling process, enhancing market competitiveness and overall transaction efficiency.</a:t>
            </a:r>
          </a:p>
        </p:txBody>
      </p:sp>
    </p:spTree>
    <p:extLst>
      <p:ext uri="{BB962C8B-B14F-4D97-AF65-F5344CB8AC3E}">
        <p14:creationId xmlns:p14="http://schemas.microsoft.com/office/powerpoint/2010/main" val="190954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" y="728907"/>
            <a:ext cx="4952999" cy="224417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Problem Statement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57200" y="1839060"/>
            <a:ext cx="4952999" cy="4435266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real estate market demands accurate pricing for homes. Inaccurate pricing can lead to prolonged property listings and missed profit opportunities as well as harming both sellers and buyers.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Core problem: Accurate pricing of homes in the market.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data-driven solution is needed to provide precise price predictions, addressing real estate market challenges.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D71FB8E4-57F5-2741-A800-BD083BE584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21" r="19379" b="-5"/>
          <a:stretch/>
        </p:blipFill>
        <p:spPr>
          <a:xfrm>
            <a:off x="6281530" y="1"/>
            <a:ext cx="5927083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3914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"/>
          <p:cNvSpPr txBox="1">
            <a:spLocks/>
          </p:cNvSpPr>
          <p:nvPr/>
        </p:nvSpPr>
        <p:spPr>
          <a:xfrm>
            <a:off x="457200" y="728907"/>
            <a:ext cx="4952999" cy="728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Objectives</a:t>
            </a:r>
          </a:p>
        </p:txBody>
      </p:sp>
      <p:sp>
        <p:nvSpPr>
          <p:cNvPr id="38" name="Content Placeholder"/>
          <p:cNvSpPr txBox="1">
            <a:spLocks/>
          </p:cNvSpPr>
          <p:nvPr/>
        </p:nvSpPr>
        <p:spPr>
          <a:xfrm>
            <a:off x="457200" y="1821395"/>
            <a:ext cx="4952999" cy="469317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To develop a multi linear regression model with the highest possible accuracy to predict the house prices</a:t>
            </a:r>
            <a:endParaRPr lang="en-US" sz="2000" dirty="0"/>
          </a:p>
          <a:p>
            <a:pPr lvl="0"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To identify the key factors that affect house prices in King County, Washington</a:t>
            </a:r>
          </a:p>
          <a:p>
            <a:pPr lvl="0"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To analyze the performance of the model using metrics like mean squared error, R-squared, and residual analysis</a:t>
            </a:r>
          </a:p>
          <a:p>
            <a:pPr lvl="0"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To provide actionable recommendations to the Real Estate Agency so that they can improve their profitability and market share</a:t>
            </a:r>
          </a:p>
        </p:txBody>
      </p:sp>
      <p:pic>
        <p:nvPicPr>
          <p:cNvPr id="39" name="Picture 38" descr="Magnifying glass showing decling performance">
            <a:extLst>
              <a:ext uri="{FF2B5EF4-FFF2-40B4-BE49-F238E27FC236}">
                <a16:creationId xmlns:a16="http://schemas.microsoft.com/office/drawing/2014/main" id="{D71FB8E4-57F5-2741-A800-BD083BE584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21" r="19379" b="-5"/>
          <a:stretch/>
        </p:blipFill>
        <p:spPr>
          <a:xfrm>
            <a:off x="6281530" y="1"/>
            <a:ext cx="5927083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7918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079" y="1825625"/>
            <a:ext cx="10722932" cy="4351338"/>
          </a:xfrm>
        </p:spPr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"/>
          <p:cNvSpPr txBox="1">
            <a:spLocks/>
          </p:cNvSpPr>
          <p:nvPr/>
        </p:nvSpPr>
        <p:spPr>
          <a:xfrm>
            <a:off x="457200" y="314214"/>
            <a:ext cx="4952999" cy="1057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Data Understanding</a:t>
            </a:r>
          </a:p>
        </p:txBody>
      </p:sp>
      <p:sp>
        <p:nvSpPr>
          <p:cNvPr id="38" name="Content Placeholder"/>
          <p:cNvSpPr txBox="1">
            <a:spLocks/>
          </p:cNvSpPr>
          <p:nvPr/>
        </p:nvSpPr>
        <p:spPr>
          <a:xfrm>
            <a:off x="457200" y="1841497"/>
            <a:ext cx="4952999" cy="4935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Data Source: The dataset used in this analysis was sourced from the King County, Washington real estate database, which compiles information on residential properties</a:t>
            </a: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Data Structure: Approximately 21,597 records, </a:t>
            </a: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solidFill>
                  <a:schemeClr val="tx2"/>
                </a:solidFill>
              </a:rPr>
              <a:t>Data Types: It has numerical and categorical data with minimal missing values or anomalies.</a:t>
            </a: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endParaRPr lang="en-US" sz="1500" dirty="0">
              <a:solidFill>
                <a:schemeClr val="tx2"/>
              </a:solidFill>
            </a:endParaRPr>
          </a:p>
        </p:txBody>
      </p:sp>
      <p:pic>
        <p:nvPicPr>
          <p:cNvPr id="39" name="Picture 38" descr="Magnifying glass showing decling performance">
            <a:extLst>
              <a:ext uri="{FF2B5EF4-FFF2-40B4-BE49-F238E27FC236}">
                <a16:creationId xmlns:a16="http://schemas.microsoft.com/office/drawing/2014/main" id="{D71FB8E4-57F5-2741-A800-BD083BE584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21" r="19379" b="-5"/>
          <a:stretch/>
        </p:blipFill>
        <p:spPr>
          <a:xfrm>
            <a:off x="6281530" y="1"/>
            <a:ext cx="5927083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84695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"/>
          <p:cNvSpPr txBox="1">
            <a:spLocks/>
          </p:cNvSpPr>
          <p:nvPr/>
        </p:nvSpPr>
        <p:spPr>
          <a:xfrm>
            <a:off x="457200" y="105477"/>
            <a:ext cx="4952999" cy="803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Data Understanding</a:t>
            </a:r>
          </a:p>
        </p:txBody>
      </p:sp>
      <p:sp>
        <p:nvSpPr>
          <p:cNvPr id="8" name="Content Placeholder"/>
          <p:cNvSpPr txBox="1">
            <a:spLocks/>
          </p:cNvSpPr>
          <p:nvPr/>
        </p:nvSpPr>
        <p:spPr>
          <a:xfrm>
            <a:off x="392804" y="851057"/>
            <a:ext cx="7102699" cy="54959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1400" dirty="0">
                <a:solidFill>
                  <a:schemeClr val="tx2"/>
                </a:solidFill>
              </a:rPr>
              <a:t>Data Columns in the dataset include: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Date – Date house was sold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Price – Sale price(prediction target)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Bedrooms – Number of bedrooms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Bathrooms – Number of bathrooms</a:t>
            </a:r>
          </a:p>
          <a:p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Sqft_living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Square footage of living space in the house</a:t>
            </a:r>
          </a:p>
          <a:p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Sqft_lot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Square footage of the lot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Floors – Number of floors(levels) in the house</a:t>
            </a:r>
          </a:p>
          <a:p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Sqft_above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Square footage of the house apart from the basement.</a:t>
            </a:r>
          </a:p>
          <a:p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Sqft_basement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Square footage of the basement.</a:t>
            </a:r>
          </a:p>
          <a:p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Yr_built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Year when house was built.</a:t>
            </a:r>
          </a:p>
          <a:p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Yr_renovated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Year when house was renovated.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Lat – Latitude coordinate.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Long – Longitude coordinate.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Sqft_living15 – The square footage of interior housing living space for the nearest 15 neighbors.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Sqft_lot15 – The square footage of the land lots of the nearest 15 neighbors.</a:t>
            </a: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endParaRPr lang="en-US" sz="1400" dirty="0">
              <a:solidFill>
                <a:schemeClr val="tx2"/>
              </a:solidFill>
            </a:endParaRPr>
          </a:p>
        </p:txBody>
      </p:sp>
      <p:pic>
        <p:nvPicPr>
          <p:cNvPr id="9" name="Picture 8" descr="Magnifying glass showing decling performance">
            <a:extLst>
              <a:ext uri="{FF2B5EF4-FFF2-40B4-BE49-F238E27FC236}">
                <a16:creationId xmlns:a16="http://schemas.microsoft.com/office/drawing/2014/main" id="{D71FB8E4-57F5-2741-A800-BD083BE584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21" r="19379" b="-5"/>
          <a:stretch/>
        </p:blipFill>
        <p:spPr>
          <a:xfrm>
            <a:off x="6732295" y="1"/>
            <a:ext cx="5927083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498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619" y="1825625"/>
            <a:ext cx="7946724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itle"/>
          <p:cNvSpPr txBox="1">
            <a:spLocks/>
          </p:cNvSpPr>
          <p:nvPr/>
        </p:nvSpPr>
        <p:spPr>
          <a:xfrm>
            <a:off x="457200" y="728907"/>
            <a:ext cx="4952999" cy="224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ANALYSIS</a:t>
            </a:r>
          </a:p>
        </p:txBody>
      </p:sp>
      <p:sp>
        <p:nvSpPr>
          <p:cNvPr id="40" name="Content Placeholder"/>
          <p:cNvSpPr txBox="1">
            <a:spLocks/>
          </p:cNvSpPr>
          <p:nvPr/>
        </p:nvSpPr>
        <p:spPr>
          <a:xfrm>
            <a:off x="457201" y="2752661"/>
            <a:ext cx="2723244" cy="2262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Distribution of Price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- Most houses are price between $100K and $1M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776" y="586963"/>
            <a:ext cx="8211696" cy="515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07641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RightStep">
      <a:dk1>
        <a:srgbClr val="000000"/>
      </a:dk1>
      <a:lt1>
        <a:srgbClr val="FFFFFF"/>
      </a:lt1>
      <a:dk2>
        <a:srgbClr val="412B24"/>
      </a:dk2>
      <a:lt2>
        <a:srgbClr val="E2E7E8"/>
      </a:lt2>
      <a:accent1>
        <a:srgbClr val="C1988C"/>
      </a:accent1>
      <a:accent2>
        <a:srgbClr val="B5A17C"/>
      </a:accent2>
      <a:accent3>
        <a:srgbClr val="A3A67E"/>
      </a:accent3>
      <a:accent4>
        <a:srgbClr val="8FAA74"/>
      </a:accent4>
      <a:accent5>
        <a:srgbClr val="86AB82"/>
      </a:accent5>
      <a:accent6>
        <a:srgbClr val="77AF89"/>
      </a:accent6>
      <a:hlink>
        <a:srgbClr val="5C8A99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978</Words>
  <Application>Microsoft Office PowerPoint</Application>
  <PresentationFormat>Widescreen</PresentationFormat>
  <Paragraphs>88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Avenir Next LT Pro</vt:lpstr>
      <vt:lpstr>Calibri</vt:lpstr>
      <vt:lpstr>Posterama</vt:lpstr>
      <vt:lpstr>Wingdings</vt:lpstr>
      <vt:lpstr>SineVTI</vt:lpstr>
      <vt:lpstr>REAL  ESTATE PRICE FORECASTING USING REGRESSION MODELLING</vt:lpstr>
      <vt:lpstr>Introduction</vt:lpstr>
      <vt:lpstr>PowerPoint Presentation</vt:lpstr>
      <vt:lpstr>PowerPoint Presentation</vt:lpstr>
      <vt:lpstr>Problem Statement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</vt:lpstr>
      <vt:lpstr>Regression Modeling </vt:lpstr>
      <vt:lpstr>Interpretation of the Model</vt:lpstr>
      <vt:lpstr>Challenges</vt:lpstr>
      <vt:lpstr>Conclusion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Leonardo Da_Vinci</cp:lastModifiedBy>
  <cp:revision>96</cp:revision>
  <dcterms:created xsi:type="dcterms:W3CDTF">2023-10-29T06:11:50Z</dcterms:created>
  <dcterms:modified xsi:type="dcterms:W3CDTF">2023-10-31T12:05:19Z</dcterms:modified>
</cp:coreProperties>
</file>