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81" r:id="rId5"/>
    <p:sldId id="282" r:id="rId6"/>
    <p:sldId id="295" r:id="rId7"/>
    <p:sldId id="296" r:id="rId8"/>
    <p:sldId id="298" r:id="rId9"/>
    <p:sldId id="283" r:id="rId10"/>
    <p:sldId id="299" r:id="rId11"/>
    <p:sldId id="300" r:id="rId12"/>
    <p:sldId id="301" r:id="rId13"/>
    <p:sldId id="302" r:id="rId14"/>
    <p:sldId id="303" r:id="rId15"/>
    <p:sldId id="284" r:id="rId16"/>
    <p:sldId id="304" r:id="rId17"/>
    <p:sldId id="305" r:id="rId18"/>
    <p:sldId id="307" r:id="rId19"/>
    <p:sldId id="306" r:id="rId20"/>
    <p:sldId id="285" r:id="rId21"/>
    <p:sldId id="317" r:id="rId22"/>
    <p:sldId id="308" r:id="rId23"/>
    <p:sldId id="309" r:id="rId24"/>
    <p:sldId id="310" r:id="rId25"/>
    <p:sldId id="311" r:id="rId26"/>
    <p:sldId id="312" r:id="rId27"/>
    <p:sldId id="313" r:id="rId28"/>
    <p:sldId id="314" r:id="rId29"/>
    <p:sldId id="315" r:id="rId30"/>
    <p:sldId id="316" r:id="rId31"/>
    <p:sldId id="328" r:id="rId32"/>
    <p:sldId id="286" r:id="rId33"/>
    <p:sldId id="318" r:id="rId34"/>
    <p:sldId id="329" r:id="rId35"/>
    <p:sldId id="330" r:id="rId36"/>
    <p:sldId id="319" r:id="rId37"/>
    <p:sldId id="331" r:id="rId38"/>
    <p:sldId id="320" r:id="rId39"/>
    <p:sldId id="333" r:id="rId40"/>
    <p:sldId id="321" r:id="rId41"/>
    <p:sldId id="332" r:id="rId42"/>
    <p:sldId id="322" r:id="rId43"/>
    <p:sldId id="334" r:id="rId44"/>
    <p:sldId id="335" r:id="rId45"/>
    <p:sldId id="336" r:id="rId46"/>
    <p:sldId id="337" r:id="rId47"/>
    <p:sldId id="339" r:id="rId48"/>
    <p:sldId id="338" r:id="rId49"/>
    <p:sldId id="287" r:id="rId50"/>
    <p:sldId id="340" r:id="rId51"/>
    <p:sldId id="288" r:id="rId52"/>
    <p:sldId id="289" r:id="rId53"/>
    <p:sldId id="341" r:id="rId54"/>
    <p:sldId id="294" r:id="rId55"/>
    <p:sldId id="323" r:id="rId56"/>
    <p:sldId id="342" r:id="rId57"/>
    <p:sldId id="343" r:id="rId58"/>
    <p:sldId id="290" r:id="rId59"/>
    <p:sldId id="324" r:id="rId60"/>
    <p:sldId id="326" r:id="rId61"/>
    <p:sldId id="325" r:id="rId62"/>
    <p:sldId id="327" r:id="rId63"/>
    <p:sldId id="291" r:id="rId64"/>
    <p:sldId id="292" r:id="rId65"/>
    <p:sldId id="278" r:id="rId66"/>
    <p:sldId id="277" r:id="rId6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2" d="100"/>
          <a:sy n="72" d="100"/>
        </p:scale>
        <p:origin x="654" y="30"/>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0182A1D3-4486-4691-AD34-38861AABFE97}" type="datetimeFigureOut">
              <a:rPr lang="pt-BR" smtClean="0"/>
              <a:t>13/10/2016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dirty="0"/>
          </a:p>
        </p:txBody>
      </p:sp>
    </p:spTree>
    <p:extLst>
      <p:ext uri="{BB962C8B-B14F-4D97-AF65-F5344CB8AC3E}">
        <p14:creationId xmlns:p14="http://schemas.microsoft.com/office/powerpoint/2010/main" val="112088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13/10/2016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360974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13/10/2016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81568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13/10/2016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dirty="0"/>
          </a:p>
        </p:txBody>
      </p:sp>
      <p:sp>
        <p:nvSpPr>
          <p:cNvPr id="7" name="CaixaDeTexto 6"/>
          <p:cNvSpPr txBox="1"/>
          <p:nvPr userDrawn="1"/>
        </p:nvSpPr>
        <p:spPr>
          <a:xfrm>
            <a:off x="11621588" y="6619298"/>
            <a:ext cx="640080" cy="307777"/>
          </a:xfrm>
          <a:prstGeom prst="rect">
            <a:avLst/>
          </a:prstGeom>
          <a:noFill/>
        </p:spPr>
        <p:txBody>
          <a:bodyPr wrap="square" rtlCol="0">
            <a:spAutoFit/>
          </a:bodyPr>
          <a:lstStyle/>
          <a:p>
            <a:pPr algn="r"/>
            <a:fld id="{15AF833C-83D7-4983-A12C-FFA1C1440790}" type="slidenum">
              <a:rPr lang="pt-BR" sz="1400" b="1" smtClean="0"/>
              <a:pPr algn="r"/>
              <a:t>‹nº›</a:t>
            </a:fld>
            <a:endParaRPr lang="pt-BR" sz="1400" b="1" dirty="0"/>
          </a:p>
        </p:txBody>
      </p:sp>
    </p:spTree>
    <p:extLst>
      <p:ext uri="{BB962C8B-B14F-4D97-AF65-F5344CB8AC3E}">
        <p14:creationId xmlns:p14="http://schemas.microsoft.com/office/powerpoint/2010/main" val="62486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0182A1D3-4486-4691-AD34-38861AABFE97}" type="datetimeFigureOut">
              <a:rPr lang="pt-BR" smtClean="0"/>
              <a:t>13/10/2016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4626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0182A1D3-4486-4691-AD34-38861AABFE97}" type="datetimeFigureOut">
              <a:rPr lang="pt-BR" smtClean="0"/>
              <a:t>13/10/2016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305383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0182A1D3-4486-4691-AD34-38861AABFE97}" type="datetimeFigureOut">
              <a:rPr lang="pt-BR" smtClean="0"/>
              <a:t>13/10/2016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60605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0182A1D3-4486-4691-AD34-38861AABFE97}" type="datetimeFigureOut">
              <a:rPr lang="pt-BR" smtClean="0"/>
              <a:t>13/10/2016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89524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182A1D3-4486-4691-AD34-38861AABFE97}" type="datetimeFigureOut">
              <a:rPr lang="pt-BR" smtClean="0"/>
              <a:t>13/10/2016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82032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0182A1D3-4486-4691-AD34-38861AABFE97}" type="datetimeFigureOut">
              <a:rPr lang="pt-BR" smtClean="0"/>
              <a:t>13/10/2016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177558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0182A1D3-4486-4691-AD34-38861AABFE97}" type="datetimeFigureOut">
              <a:rPr lang="pt-BR" smtClean="0"/>
              <a:t>13/10/2016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84330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2A1D3-4486-4691-AD34-38861AABFE97}" type="datetimeFigureOut">
              <a:rPr lang="pt-BR" smtClean="0"/>
              <a:t>13/10/2016</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1556C-6597-400F-B9C7-C67614DA7E8A}" type="slidenum">
              <a:rPr lang="pt-BR" smtClean="0"/>
              <a:t>‹nº›</a:t>
            </a:fld>
            <a:endParaRPr lang="pt-BR"/>
          </a:p>
        </p:txBody>
      </p:sp>
    </p:spTree>
    <p:extLst>
      <p:ext uri="{BB962C8B-B14F-4D97-AF65-F5344CB8AC3E}">
        <p14:creationId xmlns:p14="http://schemas.microsoft.com/office/powerpoint/2010/main" val="212115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pt-BR" sz="4800" dirty="0" err="1"/>
              <a:t>Smart</a:t>
            </a:r>
            <a:r>
              <a:rPr lang="pt-BR" sz="4800" dirty="0"/>
              <a:t> </a:t>
            </a:r>
            <a:r>
              <a:rPr lang="pt-BR" sz="4800" dirty="0" err="1"/>
              <a:t>Factory</a:t>
            </a:r>
            <a:r>
              <a:rPr lang="pt-BR" sz="4800" dirty="0"/>
              <a:t> </a:t>
            </a:r>
            <a:r>
              <a:rPr lang="pt-BR" sz="4800" dirty="0" err="1"/>
              <a:t>Information</a:t>
            </a:r>
            <a:r>
              <a:rPr lang="pt-BR" sz="4800" dirty="0"/>
              <a:t> Service Bus (SIBUS) for </a:t>
            </a:r>
            <a:r>
              <a:rPr lang="pt-BR" sz="4800" dirty="0" err="1"/>
              <a:t>manufacturing</a:t>
            </a:r>
            <a:r>
              <a:rPr lang="pt-BR" sz="4800" dirty="0"/>
              <a:t> </a:t>
            </a:r>
            <a:r>
              <a:rPr lang="pt-BR" sz="4800" dirty="0" err="1"/>
              <a:t>application</a:t>
            </a:r>
            <a:r>
              <a:rPr lang="pt-BR" sz="4800" dirty="0"/>
              <a:t>: </a:t>
            </a:r>
            <a:r>
              <a:rPr lang="pt-BR" sz="4800" dirty="0" err="1"/>
              <a:t>requirement</a:t>
            </a:r>
            <a:r>
              <a:rPr lang="pt-BR" sz="4800" dirty="0"/>
              <a:t>, </a:t>
            </a:r>
            <a:r>
              <a:rPr lang="pt-BR" sz="4800" dirty="0" err="1"/>
              <a:t>architecture</a:t>
            </a:r>
            <a:r>
              <a:rPr lang="pt-BR" sz="4800" dirty="0"/>
              <a:t> </a:t>
            </a:r>
            <a:r>
              <a:rPr lang="pt-BR" sz="4800" dirty="0" err="1"/>
              <a:t>and</a:t>
            </a:r>
            <a:r>
              <a:rPr lang="pt-BR" sz="4800" dirty="0"/>
              <a:t> </a:t>
            </a:r>
            <a:r>
              <a:rPr lang="pt-BR" sz="4800" dirty="0" err="1"/>
              <a:t>implementation</a:t>
            </a:r>
            <a:endParaRPr lang="pt-BR" sz="4800" dirty="0"/>
          </a:p>
        </p:txBody>
      </p:sp>
      <p:sp>
        <p:nvSpPr>
          <p:cNvPr id="3" name="Subtítulo 2"/>
          <p:cNvSpPr>
            <a:spLocks noGrp="1"/>
          </p:cNvSpPr>
          <p:nvPr>
            <p:ph type="subTitle" idx="1"/>
          </p:nvPr>
        </p:nvSpPr>
        <p:spPr>
          <a:xfrm>
            <a:off x="1524000" y="4211638"/>
            <a:ext cx="9144000" cy="1655762"/>
          </a:xfrm>
        </p:spPr>
        <p:txBody>
          <a:bodyPr>
            <a:normAutofit/>
          </a:bodyPr>
          <a:lstStyle/>
          <a:p>
            <a:r>
              <a:rPr lang="pt-BR" dirty="0" err="1"/>
              <a:t>Yoon</a:t>
            </a:r>
            <a:r>
              <a:rPr lang="pt-BR" dirty="0"/>
              <a:t>, </a:t>
            </a:r>
            <a:r>
              <a:rPr lang="pt-BR" dirty="0" err="1"/>
              <a:t>SooCheol</a:t>
            </a:r>
            <a:r>
              <a:rPr lang="pt-BR" dirty="0"/>
              <a:t>, et al - </a:t>
            </a:r>
            <a:r>
              <a:rPr lang="en-US" i="1" dirty="0"/>
              <a:t>Journal of Intelligent Manufacturing (2016): 1-20.</a:t>
            </a:r>
            <a:endParaRPr lang="pt-BR" dirty="0"/>
          </a:p>
          <a:p>
            <a:endParaRPr lang="pt-BR" dirty="0"/>
          </a:p>
          <a:p>
            <a:r>
              <a:rPr lang="pt-BR" dirty="0"/>
              <a:t>Seminário MO809 - 2º Semestre 2016</a:t>
            </a:r>
          </a:p>
          <a:p>
            <a:endParaRPr lang="pt-BR" dirty="0"/>
          </a:p>
        </p:txBody>
      </p:sp>
    </p:spTree>
    <p:extLst>
      <p:ext uri="{BB962C8B-B14F-4D97-AF65-F5344CB8AC3E}">
        <p14:creationId xmlns:p14="http://schemas.microsoft.com/office/powerpoint/2010/main" val="3449562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Algumas pesquisas prévias relativas a utilização de dados e tecnologia da informação abordaram:</a:t>
            </a:r>
          </a:p>
          <a:p>
            <a:r>
              <a:rPr lang="pt-BR" dirty="0">
                <a:solidFill>
                  <a:srgbClr val="0070C0"/>
                </a:solidFill>
              </a:rPr>
              <a:t>Troca de informações de design, processo e recursos,</a:t>
            </a:r>
          </a:p>
          <a:p>
            <a:r>
              <a:rPr lang="pt-BR" dirty="0">
                <a:solidFill>
                  <a:srgbClr val="0070C0"/>
                </a:solidFill>
              </a:rPr>
              <a:t>Processo de manufatura,</a:t>
            </a:r>
          </a:p>
          <a:p>
            <a:r>
              <a:rPr lang="pt-BR" dirty="0">
                <a:solidFill>
                  <a:srgbClr val="0070C0"/>
                </a:solidFill>
              </a:rPr>
              <a:t>Monitoração,</a:t>
            </a:r>
          </a:p>
          <a:p>
            <a:r>
              <a:rPr lang="pt-BR" dirty="0">
                <a:solidFill>
                  <a:srgbClr val="0070C0"/>
                </a:solidFill>
              </a:rPr>
              <a:t>Manutenção e</a:t>
            </a:r>
          </a:p>
          <a:p>
            <a:r>
              <a:rPr lang="pt-BR" dirty="0">
                <a:solidFill>
                  <a:srgbClr val="0070C0"/>
                </a:solidFill>
              </a:rPr>
              <a:t>Reprocessamento e reciclagem.</a:t>
            </a:r>
          </a:p>
          <a:p>
            <a:endParaRPr lang="pt-BR" dirty="0">
              <a:solidFill>
                <a:srgbClr val="0070C0"/>
              </a:solidFill>
            </a:endParaRPr>
          </a:p>
          <a:p>
            <a:r>
              <a:rPr lang="pt-BR" dirty="0">
                <a:solidFill>
                  <a:srgbClr val="0070C0"/>
                </a:solidFill>
              </a:rPr>
              <a:t> Em um caso de uso de abrangência mais ampla, um sistema completo de Suporte aos Ciclo de Vida do Produto foi proposto (UPLS).</a:t>
            </a:r>
          </a:p>
        </p:txBody>
      </p:sp>
    </p:spTree>
    <p:extLst>
      <p:ext uri="{BB962C8B-B14F-4D97-AF65-F5344CB8AC3E}">
        <p14:creationId xmlns:p14="http://schemas.microsoft.com/office/powerpoint/2010/main" val="88880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10000"/>
          </a:bodyPr>
          <a:lstStyle/>
          <a:p>
            <a:pPr marL="0" indent="0">
              <a:buNone/>
            </a:pPr>
            <a:r>
              <a:rPr lang="pt-BR" i="1" dirty="0" err="1">
                <a:solidFill>
                  <a:srgbClr val="0070C0"/>
                </a:solidFill>
              </a:rPr>
              <a:t>Ubiquitous</a:t>
            </a:r>
            <a:r>
              <a:rPr lang="pt-BR" i="1" dirty="0">
                <a:solidFill>
                  <a:srgbClr val="0070C0"/>
                </a:solidFill>
              </a:rPr>
              <a:t> </a:t>
            </a:r>
            <a:r>
              <a:rPr lang="pt-BR" i="1" dirty="0" err="1">
                <a:solidFill>
                  <a:srgbClr val="0070C0"/>
                </a:solidFill>
              </a:rPr>
              <a:t>Produt</a:t>
            </a:r>
            <a:r>
              <a:rPr lang="pt-BR" i="1" dirty="0">
                <a:solidFill>
                  <a:srgbClr val="0070C0"/>
                </a:solidFill>
              </a:rPr>
              <a:t> </a:t>
            </a:r>
            <a:r>
              <a:rPr lang="pt-BR" i="1" dirty="0" err="1">
                <a:solidFill>
                  <a:srgbClr val="0070C0"/>
                </a:solidFill>
              </a:rPr>
              <a:t>Lifecycle</a:t>
            </a:r>
            <a:r>
              <a:rPr lang="pt-BR" i="1" dirty="0">
                <a:solidFill>
                  <a:srgbClr val="0070C0"/>
                </a:solidFill>
              </a:rPr>
              <a:t> </a:t>
            </a:r>
            <a:r>
              <a:rPr lang="pt-BR" i="1" dirty="0" err="1">
                <a:solidFill>
                  <a:srgbClr val="0070C0"/>
                </a:solidFill>
              </a:rPr>
              <a:t>Support</a:t>
            </a:r>
            <a:r>
              <a:rPr lang="pt-BR" i="1" dirty="0">
                <a:solidFill>
                  <a:srgbClr val="0070C0"/>
                </a:solidFill>
              </a:rPr>
              <a:t> </a:t>
            </a:r>
            <a:r>
              <a:rPr lang="pt-BR" dirty="0">
                <a:solidFill>
                  <a:srgbClr val="0070C0"/>
                </a:solidFill>
              </a:rPr>
              <a:t>(UPLS)</a:t>
            </a:r>
          </a:p>
          <a:p>
            <a:endParaRPr lang="pt-BR" dirty="0">
              <a:solidFill>
                <a:srgbClr val="0070C0"/>
              </a:solidFill>
            </a:endParaRPr>
          </a:p>
          <a:p>
            <a:r>
              <a:rPr lang="pt-BR" i="1" dirty="0">
                <a:solidFill>
                  <a:srgbClr val="0070C0"/>
                </a:solidFill>
              </a:rPr>
              <a:t>Middleware</a:t>
            </a:r>
            <a:r>
              <a:rPr lang="pt-BR" dirty="0">
                <a:solidFill>
                  <a:srgbClr val="0070C0"/>
                </a:solidFill>
              </a:rPr>
              <a:t> que suporta atividades relativas ao produto nas fases de:</a:t>
            </a:r>
          </a:p>
          <a:p>
            <a:pPr lvl="1"/>
            <a:r>
              <a:rPr lang="pt-BR" dirty="0">
                <a:solidFill>
                  <a:srgbClr val="0070C0"/>
                </a:solidFill>
              </a:rPr>
              <a:t>Projeto,</a:t>
            </a:r>
          </a:p>
          <a:p>
            <a:pPr lvl="1"/>
            <a:r>
              <a:rPr lang="pt-BR" dirty="0">
                <a:solidFill>
                  <a:srgbClr val="0070C0"/>
                </a:solidFill>
              </a:rPr>
              <a:t>Produção,</a:t>
            </a:r>
          </a:p>
          <a:p>
            <a:pPr lvl="1"/>
            <a:r>
              <a:rPr lang="pt-BR" dirty="0">
                <a:solidFill>
                  <a:srgbClr val="0070C0"/>
                </a:solidFill>
              </a:rPr>
              <a:t>Uso e</a:t>
            </a:r>
          </a:p>
          <a:p>
            <a:pPr lvl="1"/>
            <a:r>
              <a:rPr lang="pt-BR" dirty="0">
                <a:solidFill>
                  <a:srgbClr val="0070C0"/>
                </a:solidFill>
              </a:rPr>
              <a:t>Descarte</a:t>
            </a:r>
          </a:p>
          <a:p>
            <a:r>
              <a:rPr lang="pt-BR" dirty="0">
                <a:solidFill>
                  <a:srgbClr val="0070C0"/>
                </a:solidFill>
              </a:rPr>
              <a:t>Utilizando informações em </a:t>
            </a:r>
            <a:r>
              <a:rPr lang="pt-BR" dirty="0" err="1">
                <a:solidFill>
                  <a:srgbClr val="0070C0"/>
                </a:solidFill>
              </a:rPr>
              <a:t>tempo-real</a:t>
            </a:r>
            <a:r>
              <a:rPr lang="pt-BR" dirty="0">
                <a:solidFill>
                  <a:srgbClr val="0070C0"/>
                </a:solidFill>
              </a:rPr>
              <a:t> relativas a cada fase.</a:t>
            </a:r>
          </a:p>
          <a:p>
            <a:r>
              <a:rPr lang="pt-BR" i="1" dirty="0">
                <a:solidFill>
                  <a:srgbClr val="0070C0"/>
                </a:solidFill>
              </a:rPr>
              <a:t>Middleware</a:t>
            </a:r>
            <a:r>
              <a:rPr lang="pt-BR" dirty="0">
                <a:solidFill>
                  <a:srgbClr val="0070C0"/>
                </a:solidFill>
              </a:rPr>
              <a:t> orientado a produto!</a:t>
            </a:r>
          </a:p>
          <a:p>
            <a:endParaRPr lang="pt-BR" dirty="0">
              <a:solidFill>
                <a:srgbClr val="0070C0"/>
              </a:solidFill>
            </a:endParaRPr>
          </a:p>
          <a:p>
            <a:r>
              <a:rPr lang="pt-BR" i="1" dirty="0">
                <a:solidFill>
                  <a:srgbClr val="0070C0"/>
                </a:solidFill>
              </a:rPr>
              <a:t>Middleware</a:t>
            </a:r>
            <a:r>
              <a:rPr lang="pt-BR" dirty="0">
                <a:solidFill>
                  <a:srgbClr val="0070C0"/>
                </a:solidFill>
              </a:rPr>
              <a:t> não se mostra adequado no conceito de </a:t>
            </a:r>
            <a:r>
              <a:rPr lang="pt-BR" i="1" dirty="0" err="1">
                <a:solidFill>
                  <a:srgbClr val="0070C0"/>
                </a:solidFill>
              </a:rPr>
              <a:t>Smart</a:t>
            </a:r>
            <a:r>
              <a:rPr lang="pt-BR" i="1" dirty="0">
                <a:solidFill>
                  <a:srgbClr val="0070C0"/>
                </a:solidFill>
              </a:rPr>
              <a:t> </a:t>
            </a:r>
            <a:r>
              <a:rPr lang="pt-BR" i="1" dirty="0" err="1">
                <a:solidFill>
                  <a:srgbClr val="0070C0"/>
                </a:solidFill>
              </a:rPr>
              <a:t>Factory</a:t>
            </a:r>
            <a:r>
              <a:rPr lang="pt-BR" i="1" dirty="0">
                <a:solidFill>
                  <a:srgbClr val="0070C0"/>
                </a:solidFill>
              </a:rPr>
              <a:t> </a:t>
            </a:r>
            <a:r>
              <a:rPr lang="pt-BR" dirty="0">
                <a:solidFill>
                  <a:srgbClr val="0070C0"/>
                </a:solidFill>
              </a:rPr>
              <a:t>uma vez que </a:t>
            </a:r>
            <a:r>
              <a:rPr lang="pt-BR" u="sng" dirty="0">
                <a:solidFill>
                  <a:srgbClr val="0070C0"/>
                </a:solidFill>
              </a:rPr>
              <a:t>o objetivo neste caso é uma melhoria de performance do ambiente como um todo</a:t>
            </a:r>
            <a:r>
              <a:rPr lang="pt-BR" dirty="0">
                <a:solidFill>
                  <a:srgbClr val="0070C0"/>
                </a:solidFill>
              </a:rPr>
              <a:t>, desde as máquinas, passando pela fábrica até a empresa.</a:t>
            </a:r>
          </a:p>
        </p:txBody>
      </p:sp>
    </p:spTree>
    <p:extLst>
      <p:ext uri="{BB962C8B-B14F-4D97-AF65-F5344CB8AC3E}">
        <p14:creationId xmlns:p14="http://schemas.microsoft.com/office/powerpoint/2010/main" val="342775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err="1">
                <a:solidFill>
                  <a:srgbClr val="0070C0"/>
                </a:solidFill>
              </a:rPr>
              <a:t>Ubiquitous</a:t>
            </a:r>
            <a:r>
              <a:rPr lang="pt-BR" i="1" dirty="0">
                <a:solidFill>
                  <a:srgbClr val="0070C0"/>
                </a:solidFill>
              </a:rPr>
              <a:t> </a:t>
            </a:r>
            <a:r>
              <a:rPr lang="pt-BR" i="1" dirty="0" err="1">
                <a:solidFill>
                  <a:srgbClr val="0070C0"/>
                </a:solidFill>
              </a:rPr>
              <a:t>Produt</a:t>
            </a:r>
            <a:r>
              <a:rPr lang="pt-BR" i="1" dirty="0">
                <a:solidFill>
                  <a:srgbClr val="0070C0"/>
                </a:solidFill>
              </a:rPr>
              <a:t> </a:t>
            </a:r>
            <a:r>
              <a:rPr lang="pt-BR" i="1" dirty="0" err="1">
                <a:solidFill>
                  <a:srgbClr val="0070C0"/>
                </a:solidFill>
              </a:rPr>
              <a:t>Lifecycle</a:t>
            </a:r>
            <a:r>
              <a:rPr lang="pt-BR" i="1" dirty="0">
                <a:solidFill>
                  <a:srgbClr val="0070C0"/>
                </a:solidFill>
              </a:rPr>
              <a:t> </a:t>
            </a:r>
            <a:r>
              <a:rPr lang="pt-BR" i="1" dirty="0" err="1">
                <a:solidFill>
                  <a:srgbClr val="0070C0"/>
                </a:solidFill>
              </a:rPr>
              <a:t>Support</a:t>
            </a:r>
            <a:r>
              <a:rPr lang="pt-BR" i="1" dirty="0">
                <a:solidFill>
                  <a:srgbClr val="0070C0"/>
                </a:solidFill>
              </a:rPr>
              <a:t> </a:t>
            </a:r>
            <a:r>
              <a:rPr lang="pt-BR" dirty="0">
                <a:solidFill>
                  <a:srgbClr val="0070C0"/>
                </a:solidFill>
              </a:rPr>
              <a:t>(UPLS)</a:t>
            </a:r>
          </a:p>
        </p:txBody>
      </p:sp>
      <p:pic>
        <p:nvPicPr>
          <p:cNvPr id="4" name="Imagem 3"/>
          <p:cNvPicPr>
            <a:picLocks noChangeAspect="1"/>
          </p:cNvPicPr>
          <p:nvPr/>
        </p:nvPicPr>
        <p:blipFill>
          <a:blip r:embed="rId2"/>
          <a:stretch>
            <a:fillRect/>
          </a:stretch>
        </p:blipFill>
        <p:spPr>
          <a:xfrm>
            <a:off x="2854892" y="1864916"/>
            <a:ext cx="6851816" cy="4834469"/>
          </a:xfrm>
          <a:prstGeom prst="rect">
            <a:avLst/>
          </a:prstGeom>
        </p:spPr>
      </p:pic>
      <p:sp>
        <p:nvSpPr>
          <p:cNvPr id="5" name="CaixaDeTexto 4"/>
          <p:cNvSpPr txBox="1"/>
          <p:nvPr/>
        </p:nvSpPr>
        <p:spPr>
          <a:xfrm>
            <a:off x="477080" y="6606855"/>
            <a:ext cx="10757451" cy="276999"/>
          </a:xfrm>
          <a:prstGeom prst="rect">
            <a:avLst/>
          </a:prstGeom>
          <a:noFill/>
        </p:spPr>
        <p:txBody>
          <a:bodyPr wrap="square" rtlCol="0">
            <a:spAutoFit/>
          </a:bodyPr>
          <a:lstStyle/>
          <a:p>
            <a:r>
              <a:rPr lang="pt-BR" sz="1200" dirty="0"/>
              <a:t>Fonte: </a:t>
            </a:r>
            <a:r>
              <a:rPr lang="en-US" sz="1200" dirty="0"/>
              <a:t>[2] lee09 – An architecture for ubiquitous product life cycle support system and its extension to machine tools with product data model. </a:t>
            </a:r>
            <a:endParaRPr lang="pt-BR" sz="1200" dirty="0"/>
          </a:p>
        </p:txBody>
      </p:sp>
    </p:spTree>
    <p:extLst>
      <p:ext uri="{BB962C8B-B14F-4D97-AF65-F5344CB8AC3E}">
        <p14:creationId xmlns:p14="http://schemas.microsoft.com/office/powerpoint/2010/main" val="3516569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dirty="0">
                <a:solidFill>
                  <a:srgbClr val="0070C0"/>
                </a:solidFill>
              </a:rPr>
              <a:t>KPI</a:t>
            </a:r>
            <a:r>
              <a:rPr lang="pt-BR" i="1" dirty="0">
                <a:solidFill>
                  <a:srgbClr val="0070C0"/>
                </a:solidFill>
              </a:rPr>
              <a:t>(Key Performance </a:t>
            </a:r>
            <a:r>
              <a:rPr lang="pt-BR" i="1" dirty="0" err="1">
                <a:solidFill>
                  <a:srgbClr val="0070C0"/>
                </a:solidFill>
              </a:rPr>
              <a:t>Indicator</a:t>
            </a:r>
            <a:r>
              <a:rPr lang="pt-BR" i="1" dirty="0">
                <a:solidFill>
                  <a:srgbClr val="0070C0"/>
                </a:solidFill>
              </a:rPr>
              <a:t>) </a:t>
            </a:r>
            <a:r>
              <a:rPr lang="pt-BR" dirty="0" err="1">
                <a:solidFill>
                  <a:srgbClr val="0070C0"/>
                </a:solidFill>
              </a:rPr>
              <a:t>and</a:t>
            </a:r>
            <a:r>
              <a:rPr lang="pt-BR" dirty="0">
                <a:solidFill>
                  <a:srgbClr val="0070C0"/>
                </a:solidFill>
              </a:rPr>
              <a:t> TPI</a:t>
            </a:r>
            <a:r>
              <a:rPr lang="pt-BR" i="1" dirty="0">
                <a:solidFill>
                  <a:srgbClr val="0070C0"/>
                </a:solidFill>
              </a:rPr>
              <a:t>(Total Performance </a:t>
            </a:r>
            <a:r>
              <a:rPr lang="pt-BR" i="1" dirty="0" err="1">
                <a:solidFill>
                  <a:srgbClr val="0070C0"/>
                </a:solidFill>
              </a:rPr>
              <a:t>Indicator</a:t>
            </a:r>
            <a:r>
              <a:rPr lang="pt-BR" i="1" dirty="0">
                <a:solidFill>
                  <a:srgbClr val="0070C0"/>
                </a:solidFill>
              </a:rPr>
              <a:t>)</a:t>
            </a:r>
            <a:endParaRPr lang="pt-BR" dirty="0">
              <a:solidFill>
                <a:srgbClr val="0070C0"/>
              </a:solidFill>
            </a:endParaRPr>
          </a:p>
          <a:p>
            <a:r>
              <a:rPr lang="pt-BR" dirty="0">
                <a:solidFill>
                  <a:srgbClr val="0070C0"/>
                </a:solidFill>
              </a:rPr>
              <a:t>Estudos anteriores utilizaram, tipicamente, </a:t>
            </a:r>
            <a:r>
              <a:rPr lang="pt-BR" u="sng" dirty="0">
                <a:solidFill>
                  <a:srgbClr val="0070C0"/>
                </a:solidFill>
              </a:rPr>
              <a:t>produtividade</a:t>
            </a:r>
            <a:r>
              <a:rPr lang="pt-BR" dirty="0">
                <a:solidFill>
                  <a:srgbClr val="0070C0"/>
                </a:solidFill>
              </a:rPr>
              <a:t> como KPI.</a:t>
            </a:r>
          </a:p>
          <a:p>
            <a:endParaRPr lang="pt-BR" dirty="0">
              <a:solidFill>
                <a:srgbClr val="0070C0"/>
              </a:solidFill>
            </a:endParaRPr>
          </a:p>
          <a:p>
            <a:r>
              <a:rPr lang="pt-BR" dirty="0">
                <a:solidFill>
                  <a:srgbClr val="0070C0"/>
                </a:solidFill>
              </a:rPr>
              <a:t>Considera-se que uma </a:t>
            </a:r>
            <a:r>
              <a:rPr lang="pt-BR" u="sng" dirty="0">
                <a:solidFill>
                  <a:srgbClr val="0070C0"/>
                </a:solidFill>
              </a:rPr>
              <a:t>visão mais abrangente </a:t>
            </a:r>
            <a:r>
              <a:rPr lang="pt-BR" dirty="0">
                <a:solidFill>
                  <a:srgbClr val="0070C0"/>
                </a:solidFill>
              </a:rPr>
              <a:t>deve ser utilizada </a:t>
            </a:r>
            <a:r>
              <a:rPr lang="pt-BR" u="sng" dirty="0">
                <a:solidFill>
                  <a:srgbClr val="0070C0"/>
                </a:solidFill>
              </a:rPr>
              <a:t>envolvendo questões ambientais e sustentabilidade </a:t>
            </a:r>
            <a:r>
              <a:rPr lang="pt-BR" dirty="0">
                <a:solidFill>
                  <a:srgbClr val="0070C0"/>
                </a:solidFill>
              </a:rPr>
              <a:t>as quais tem sido reforçadas nos ambientes de negócio e industrias. Assim várias </a:t>
            </a:r>
            <a:r>
              <a:rPr lang="pt-BR" dirty="0" err="1">
                <a:solidFill>
                  <a:srgbClr val="0070C0"/>
                </a:solidFill>
              </a:rPr>
              <a:t>KPIs</a:t>
            </a:r>
            <a:r>
              <a:rPr lang="pt-BR" dirty="0">
                <a:solidFill>
                  <a:srgbClr val="0070C0"/>
                </a:solidFill>
              </a:rPr>
              <a:t> devem ser consideradas.</a:t>
            </a:r>
          </a:p>
          <a:p>
            <a:endParaRPr lang="pt-BR" dirty="0">
              <a:solidFill>
                <a:srgbClr val="0070C0"/>
              </a:solidFill>
            </a:endParaRPr>
          </a:p>
          <a:p>
            <a:r>
              <a:rPr lang="pt-BR" dirty="0">
                <a:solidFill>
                  <a:srgbClr val="0070C0"/>
                </a:solidFill>
              </a:rPr>
              <a:t>ISO 22400 define </a:t>
            </a:r>
            <a:r>
              <a:rPr lang="pt-BR" dirty="0" err="1">
                <a:solidFill>
                  <a:srgbClr val="0070C0"/>
                </a:solidFill>
              </a:rPr>
              <a:t>KPIs</a:t>
            </a:r>
            <a:r>
              <a:rPr lang="pt-BR" dirty="0">
                <a:solidFill>
                  <a:srgbClr val="0070C0"/>
                </a:solidFill>
              </a:rPr>
              <a:t> para Gestão Operacional de Fabricação em diversas frentes como: tempo, logística e aspectos da qualidade como eficiência dos trabalhadores, taxa de transferência e taxa de qualidade.</a:t>
            </a:r>
          </a:p>
        </p:txBody>
      </p:sp>
    </p:spTree>
    <p:extLst>
      <p:ext uri="{BB962C8B-B14F-4D97-AF65-F5344CB8AC3E}">
        <p14:creationId xmlns:p14="http://schemas.microsoft.com/office/powerpoint/2010/main" val="235779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KPI</a:t>
            </a:r>
            <a:r>
              <a:rPr lang="pt-BR" i="1" dirty="0">
                <a:solidFill>
                  <a:srgbClr val="0070C0"/>
                </a:solidFill>
              </a:rPr>
              <a:t>(Key Performance </a:t>
            </a:r>
            <a:r>
              <a:rPr lang="pt-BR" i="1" dirty="0" err="1">
                <a:solidFill>
                  <a:srgbClr val="0070C0"/>
                </a:solidFill>
              </a:rPr>
              <a:t>Indicator</a:t>
            </a:r>
            <a:r>
              <a:rPr lang="pt-BR" i="1" dirty="0">
                <a:solidFill>
                  <a:srgbClr val="0070C0"/>
                </a:solidFill>
              </a:rPr>
              <a:t>) </a:t>
            </a:r>
            <a:r>
              <a:rPr lang="pt-BR" dirty="0" err="1">
                <a:solidFill>
                  <a:srgbClr val="0070C0"/>
                </a:solidFill>
              </a:rPr>
              <a:t>and</a:t>
            </a:r>
            <a:r>
              <a:rPr lang="pt-BR" dirty="0">
                <a:solidFill>
                  <a:srgbClr val="0070C0"/>
                </a:solidFill>
              </a:rPr>
              <a:t> TPI</a:t>
            </a:r>
            <a:r>
              <a:rPr lang="pt-BR" i="1" dirty="0">
                <a:solidFill>
                  <a:srgbClr val="0070C0"/>
                </a:solidFill>
              </a:rPr>
              <a:t>(Total Performance </a:t>
            </a:r>
            <a:r>
              <a:rPr lang="pt-BR" i="1" dirty="0" err="1">
                <a:solidFill>
                  <a:srgbClr val="0070C0"/>
                </a:solidFill>
              </a:rPr>
              <a:t>Indicator</a:t>
            </a:r>
            <a:r>
              <a:rPr lang="pt-BR" i="1" dirty="0">
                <a:solidFill>
                  <a:srgbClr val="0070C0"/>
                </a:solidFill>
              </a:rPr>
              <a:t>)</a:t>
            </a:r>
            <a:endParaRPr lang="pt-BR" dirty="0">
              <a:solidFill>
                <a:srgbClr val="0070C0"/>
              </a:solidFill>
            </a:endParaRPr>
          </a:p>
          <a:p>
            <a:endParaRPr lang="pt-BR" dirty="0">
              <a:solidFill>
                <a:srgbClr val="0070C0"/>
              </a:solidFill>
            </a:endParaRPr>
          </a:p>
          <a:p>
            <a:r>
              <a:rPr lang="pt-BR" dirty="0">
                <a:solidFill>
                  <a:srgbClr val="0070C0"/>
                </a:solidFill>
              </a:rPr>
              <a:t>No estudo [3], foi proposto o conceito de </a:t>
            </a:r>
            <a:r>
              <a:rPr lang="pt-BR" u="sng" dirty="0">
                <a:solidFill>
                  <a:srgbClr val="0070C0"/>
                </a:solidFill>
              </a:rPr>
              <a:t>TPI </a:t>
            </a:r>
            <a:r>
              <a:rPr lang="pt-BR" dirty="0">
                <a:solidFill>
                  <a:srgbClr val="0070C0"/>
                </a:solidFill>
              </a:rPr>
              <a:t>composto de indicadores de </a:t>
            </a:r>
            <a:r>
              <a:rPr lang="pt-BR" u="sng" dirty="0">
                <a:solidFill>
                  <a:srgbClr val="0070C0"/>
                </a:solidFill>
              </a:rPr>
              <a:t>produtividade, ambientais e da sociedade </a:t>
            </a:r>
            <a:r>
              <a:rPr lang="pt-BR" dirty="0">
                <a:solidFill>
                  <a:srgbClr val="0070C0"/>
                </a:solidFill>
              </a:rPr>
              <a:t>que combinam efeitos relacionados ao </a:t>
            </a:r>
            <a:r>
              <a:rPr lang="pt-BR" u="sng" dirty="0">
                <a:solidFill>
                  <a:srgbClr val="0070C0"/>
                </a:solidFill>
              </a:rPr>
              <a:t>produto, recursos, fabricação e humanos</a:t>
            </a:r>
            <a:r>
              <a:rPr lang="pt-BR" dirty="0">
                <a:solidFill>
                  <a:srgbClr val="0070C0"/>
                </a:solidFill>
              </a:rPr>
              <a:t>.</a:t>
            </a:r>
          </a:p>
          <a:p>
            <a:endParaRPr lang="pt-BR" dirty="0">
              <a:solidFill>
                <a:srgbClr val="0070C0"/>
              </a:solidFill>
            </a:endParaRPr>
          </a:p>
          <a:p>
            <a:r>
              <a:rPr lang="pt-BR" dirty="0">
                <a:solidFill>
                  <a:srgbClr val="0070C0"/>
                </a:solidFill>
              </a:rPr>
              <a:t>Neste </a:t>
            </a:r>
            <a:r>
              <a:rPr lang="pt-BR" i="1" dirty="0" err="1">
                <a:solidFill>
                  <a:srgbClr val="0070C0"/>
                </a:solidFill>
              </a:rPr>
              <a:t>paper</a:t>
            </a:r>
            <a:r>
              <a:rPr lang="pt-BR" dirty="0">
                <a:solidFill>
                  <a:srgbClr val="0070C0"/>
                </a:solidFill>
              </a:rPr>
              <a:t>, foi considerado da mesma forma o conceito de TPI com componentes derivados de impactos na produtividade, ambientais e na sociedade, não sendo utilizado foco em KPI específicas.</a:t>
            </a: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a:t>
            </a:r>
            <a:r>
              <a:rPr lang="en-US" sz="1200" dirty="0"/>
              <a:t>[3] shin15 – Process-oriented Life Cycle Assessment framework for environmentally conscious manufacturing. </a:t>
            </a:r>
            <a:endParaRPr lang="pt-BR" sz="1200" dirty="0"/>
          </a:p>
        </p:txBody>
      </p:sp>
    </p:spTree>
    <p:extLst>
      <p:ext uri="{BB962C8B-B14F-4D97-AF65-F5344CB8AC3E}">
        <p14:creationId xmlns:p14="http://schemas.microsoft.com/office/powerpoint/2010/main" val="192603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Problemas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dirty="0">
                <a:solidFill>
                  <a:srgbClr val="0070C0"/>
                </a:solidFill>
              </a:rPr>
              <a:t>Com o objetivo de se desenvolver um modelo realístico, é necessário que sejam considerados:</a:t>
            </a:r>
          </a:p>
          <a:p>
            <a:pPr marL="0" indent="0">
              <a:buNone/>
            </a:pPr>
            <a:endParaRPr lang="pt-BR" dirty="0">
              <a:solidFill>
                <a:srgbClr val="0070C0"/>
              </a:solidFill>
            </a:endParaRPr>
          </a:p>
          <a:p>
            <a:r>
              <a:rPr lang="pt-BR" dirty="0">
                <a:solidFill>
                  <a:srgbClr val="0070C0"/>
                </a:solidFill>
              </a:rPr>
              <a:t>serviços disponíveis em sistemas reais de manufatura,</a:t>
            </a:r>
          </a:p>
          <a:p>
            <a:r>
              <a:rPr lang="pt-BR" dirty="0">
                <a:solidFill>
                  <a:srgbClr val="0070C0"/>
                </a:solidFill>
              </a:rPr>
              <a:t>problemas reais a serem endereçados e</a:t>
            </a:r>
          </a:p>
          <a:p>
            <a:r>
              <a:rPr lang="pt-BR" dirty="0" err="1">
                <a:solidFill>
                  <a:srgbClr val="0070C0"/>
                </a:solidFill>
              </a:rPr>
              <a:t>TPIs</a:t>
            </a:r>
            <a:r>
              <a:rPr lang="pt-BR" dirty="0">
                <a:solidFill>
                  <a:srgbClr val="0070C0"/>
                </a:solidFill>
              </a:rPr>
              <a:t> reais a serem avaliadas.</a:t>
            </a:r>
          </a:p>
          <a:p>
            <a:endParaRPr lang="pt-BR" dirty="0">
              <a:solidFill>
                <a:srgbClr val="0070C0"/>
              </a:solidFill>
            </a:endParaRPr>
          </a:p>
          <a:p>
            <a:r>
              <a:rPr lang="pt-BR" dirty="0">
                <a:solidFill>
                  <a:srgbClr val="0070C0"/>
                </a:solidFill>
              </a:rPr>
              <a:t>Os problemas foram levantados com base em projetos desenvolvidos na </a:t>
            </a:r>
            <a:r>
              <a:rPr lang="pt-BR" dirty="0" err="1">
                <a:solidFill>
                  <a:srgbClr val="0070C0"/>
                </a:solidFill>
              </a:rPr>
              <a:t>Korea</a:t>
            </a:r>
            <a:r>
              <a:rPr lang="pt-BR" dirty="0">
                <a:solidFill>
                  <a:srgbClr val="0070C0"/>
                </a:solidFill>
              </a:rPr>
              <a:t> e União Europeia entre 2010 e 2014.</a:t>
            </a:r>
          </a:p>
          <a:p>
            <a:endParaRPr lang="pt-BR" dirty="0">
              <a:solidFill>
                <a:srgbClr val="0070C0"/>
              </a:solidFill>
            </a:endParaRPr>
          </a:p>
          <a:p>
            <a:r>
              <a:rPr lang="pt-BR" dirty="0">
                <a:solidFill>
                  <a:srgbClr val="0070C0"/>
                </a:solidFill>
              </a:rPr>
              <a:t>Os problemas considerados são mais comuns em </a:t>
            </a:r>
            <a:r>
              <a:rPr lang="pt-BR" dirty="0" err="1">
                <a:solidFill>
                  <a:srgbClr val="0070C0"/>
                </a:solidFill>
              </a:rPr>
              <a:t>SMEs</a:t>
            </a:r>
            <a:r>
              <a:rPr lang="pt-BR" dirty="0">
                <a:solidFill>
                  <a:srgbClr val="0070C0"/>
                </a:solidFill>
              </a:rPr>
              <a:t> e podem não existir em grandes corporações.</a:t>
            </a:r>
          </a:p>
          <a:p>
            <a:pPr marL="0" indent="0">
              <a:buNone/>
            </a:pPr>
            <a:endParaRPr lang="pt-BR" dirty="0">
              <a:solidFill>
                <a:srgbClr val="0070C0"/>
              </a:solidFill>
            </a:endParaRPr>
          </a:p>
          <a:p>
            <a:pPr marL="0" indent="0">
              <a:buNone/>
            </a:pPr>
            <a:endParaRPr lang="pt-BR" dirty="0">
              <a:solidFill>
                <a:srgbClr val="0070C0"/>
              </a:solidFill>
            </a:endParaRPr>
          </a:p>
          <a:p>
            <a:pPr marL="0" indent="0">
              <a:buNone/>
            </a:pPr>
            <a:endParaRPr lang="pt-BR" dirty="0">
              <a:solidFill>
                <a:srgbClr val="0070C0"/>
              </a:solidFill>
            </a:endParaRPr>
          </a:p>
        </p:txBody>
      </p:sp>
    </p:spTree>
    <p:extLst>
      <p:ext uri="{BB962C8B-B14F-4D97-AF65-F5344CB8AC3E}">
        <p14:creationId xmlns:p14="http://schemas.microsoft.com/office/powerpoint/2010/main" val="329967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Problemas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endParaRPr lang="pt-BR" dirty="0">
              <a:solidFill>
                <a:srgbClr val="0070C0"/>
              </a:solidFill>
            </a:endParaRPr>
          </a:p>
          <a:p>
            <a:pPr marL="0" indent="0">
              <a:buNone/>
            </a:pPr>
            <a:endParaRPr lang="pt-BR" dirty="0">
              <a:solidFill>
                <a:srgbClr val="0070C0"/>
              </a:solidFill>
            </a:endParaRPr>
          </a:p>
          <a:p>
            <a:pPr marL="0" indent="0">
              <a:buNone/>
            </a:pPr>
            <a:endParaRPr lang="pt-BR" dirty="0">
              <a:solidFill>
                <a:srgbClr val="0070C0"/>
              </a:solidFill>
            </a:endParaRPr>
          </a:p>
        </p:txBody>
      </p:sp>
      <p:pic>
        <p:nvPicPr>
          <p:cNvPr id="4" name="Imagem 3"/>
          <p:cNvPicPr>
            <a:picLocks noChangeAspect="1"/>
          </p:cNvPicPr>
          <p:nvPr/>
        </p:nvPicPr>
        <p:blipFill>
          <a:blip r:embed="rId2"/>
          <a:stretch>
            <a:fillRect/>
          </a:stretch>
        </p:blipFill>
        <p:spPr>
          <a:xfrm>
            <a:off x="3601836" y="1404730"/>
            <a:ext cx="5288945" cy="5237532"/>
          </a:xfrm>
          <a:prstGeom prst="rect">
            <a:avLst/>
          </a:prstGeom>
        </p:spPr>
      </p:pic>
    </p:spTree>
    <p:extLst>
      <p:ext uri="{BB962C8B-B14F-4D97-AF65-F5344CB8AC3E}">
        <p14:creationId xmlns:p14="http://schemas.microsoft.com/office/powerpoint/2010/main" val="286475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Problemas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r>
              <a:rPr lang="en-US" dirty="0">
                <a:solidFill>
                  <a:srgbClr val="0070C0"/>
                </a:solidFill>
              </a:rPr>
              <a:t> [Problem (PR)#1] Collecting current-status data from the shop floor in real time is difficult. As a result, it takes time to identify problems.</a:t>
            </a:r>
          </a:p>
          <a:p>
            <a:r>
              <a:rPr lang="en-US" dirty="0">
                <a:solidFill>
                  <a:srgbClr val="0070C0"/>
                </a:solidFill>
              </a:rPr>
              <a:t> [PR#2] Analysis of material consumption is conducted at factory level rather than machine level. This makes it difficult to know which machines or strategies are more efficient, and machine efficiency cannot be reflected in process planning and scheduling.</a:t>
            </a:r>
          </a:p>
          <a:p>
            <a:r>
              <a:rPr lang="en-US" dirty="0">
                <a:solidFill>
                  <a:srgbClr val="0070C0"/>
                </a:solidFill>
              </a:rPr>
              <a:t>[PR#3] Performance evaluation is focused on only one or a few criteria (e.g., material removal rate and machining time). This can result in biased analysis from CTO defined policy.</a:t>
            </a:r>
          </a:p>
          <a:p>
            <a:r>
              <a:rPr lang="en-US" dirty="0">
                <a:solidFill>
                  <a:srgbClr val="0070C0"/>
                </a:solidFill>
              </a:rPr>
              <a:t>[PR#4] Products and resources </a:t>
            </a:r>
            <a:r>
              <a:rPr lang="en-US" dirty="0" err="1">
                <a:solidFill>
                  <a:srgbClr val="0070C0"/>
                </a:solidFill>
              </a:rPr>
              <a:t>aremanually</a:t>
            </a:r>
            <a:r>
              <a:rPr lang="en-US" dirty="0">
                <a:solidFill>
                  <a:srgbClr val="0070C0"/>
                </a:solidFill>
              </a:rPr>
              <a:t> identified by workers. Manual identification can increase processing times with less reliability, and there remains the risk of errors due to human overload.</a:t>
            </a:r>
          </a:p>
        </p:txBody>
      </p:sp>
    </p:spTree>
    <p:extLst>
      <p:ext uri="{BB962C8B-B14F-4D97-AF65-F5344CB8AC3E}">
        <p14:creationId xmlns:p14="http://schemas.microsoft.com/office/powerpoint/2010/main" val="3857230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Problemas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dirty="0">
                <a:solidFill>
                  <a:srgbClr val="0070C0"/>
                </a:solidFill>
              </a:rPr>
              <a:t>[PR#5] Information systems work individually and are not networked to each other. There can be information gaps in processing operations with the potential for problems such as low quality, reworking, and overworking.</a:t>
            </a:r>
          </a:p>
          <a:p>
            <a:r>
              <a:rPr lang="en-US" dirty="0">
                <a:solidFill>
                  <a:srgbClr val="0070C0"/>
                </a:solidFill>
              </a:rPr>
              <a:t>[PR#6] The production plan is scheduled without considering the current </a:t>
            </a:r>
            <a:r>
              <a:rPr lang="en-US" dirty="0" err="1">
                <a:solidFill>
                  <a:srgbClr val="0070C0"/>
                </a:solidFill>
              </a:rPr>
              <a:t>shopfloor</a:t>
            </a:r>
            <a:r>
              <a:rPr lang="en-US" dirty="0">
                <a:solidFill>
                  <a:srgbClr val="0070C0"/>
                </a:solidFill>
              </a:rPr>
              <a:t> environmental conditions. Temperature, humidity, or other environmental conditions can affect product quality. Without such considerations, quality cannot be guaranteed.</a:t>
            </a:r>
          </a:p>
          <a:p>
            <a:r>
              <a:rPr lang="en-US" dirty="0">
                <a:solidFill>
                  <a:srgbClr val="0070C0"/>
                </a:solidFill>
              </a:rPr>
              <a:t>[PR#7]. It is difficult to predict the outcome of a manufacturing operation. There are gaps between the process plan and results in terms of product quality and production time, which eventually leads to </a:t>
            </a:r>
            <a:r>
              <a:rPr lang="en-US" dirty="0" err="1">
                <a:solidFill>
                  <a:srgbClr val="0070C0"/>
                </a:solidFill>
              </a:rPr>
              <a:t>lowermanufacturing</a:t>
            </a:r>
            <a:r>
              <a:rPr lang="en-US" dirty="0">
                <a:solidFill>
                  <a:srgbClr val="0070C0"/>
                </a:solidFill>
              </a:rPr>
              <a:t> efficiency.</a:t>
            </a:r>
          </a:p>
        </p:txBody>
      </p:sp>
    </p:spTree>
    <p:extLst>
      <p:ext uri="{BB962C8B-B14F-4D97-AF65-F5344CB8AC3E}">
        <p14:creationId xmlns:p14="http://schemas.microsoft.com/office/powerpoint/2010/main" val="2220151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Problemas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dirty="0">
                <a:solidFill>
                  <a:srgbClr val="0070C0"/>
                </a:solidFill>
              </a:rPr>
              <a:t>[PR#8] </a:t>
            </a:r>
            <a:r>
              <a:rPr lang="en-US" dirty="0" err="1">
                <a:solidFill>
                  <a:srgbClr val="0070C0"/>
                </a:solidFill>
              </a:rPr>
              <a:t>Shopfloor</a:t>
            </a:r>
            <a:r>
              <a:rPr lang="en-US" dirty="0">
                <a:solidFill>
                  <a:srgbClr val="0070C0"/>
                </a:solidFill>
              </a:rPr>
              <a:t> Information is mainly used for enterprise purposes rather than production purposes. There is no feedback to production planning and scheduling from such information, so manufacturing operations do not improve.</a:t>
            </a:r>
          </a:p>
          <a:p>
            <a:r>
              <a:rPr lang="en-US" dirty="0">
                <a:solidFill>
                  <a:srgbClr val="0070C0"/>
                </a:solidFill>
              </a:rPr>
              <a:t>[PR#9] Manufacturing strategy is oriented more toward regular operations than exceptional cases. Machines or production lines cannot easily respond to varying conditions, delaying maintenance and operation times.</a:t>
            </a:r>
          </a:p>
          <a:p>
            <a:r>
              <a:rPr lang="en-US" dirty="0">
                <a:solidFill>
                  <a:srgbClr val="0070C0"/>
                </a:solidFill>
              </a:rPr>
              <a:t>[PR#10] Decision making in </a:t>
            </a:r>
            <a:r>
              <a:rPr lang="en-US" dirty="0" err="1">
                <a:solidFill>
                  <a:srgbClr val="0070C0"/>
                </a:solidFill>
              </a:rPr>
              <a:t>shopfloor</a:t>
            </a:r>
            <a:r>
              <a:rPr lang="en-US" dirty="0">
                <a:solidFill>
                  <a:srgbClr val="0070C0"/>
                </a:solidFill>
              </a:rPr>
              <a:t> is dependent on worker’s knowledge. Knowledge differentials lead to unbalanced work assignment between workers, and novices have fewer opportunities to develop their skills.</a:t>
            </a:r>
            <a:endParaRPr lang="pt-BR" dirty="0">
              <a:solidFill>
                <a:srgbClr val="0070C0"/>
              </a:solidFill>
            </a:endParaRPr>
          </a:p>
        </p:txBody>
      </p:sp>
    </p:spTree>
    <p:extLst>
      <p:ext uri="{BB962C8B-B14F-4D97-AF65-F5344CB8AC3E}">
        <p14:creationId xmlns:p14="http://schemas.microsoft.com/office/powerpoint/2010/main" val="139472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Sumário	</a:t>
            </a:r>
          </a:p>
        </p:txBody>
      </p:sp>
      <p:sp>
        <p:nvSpPr>
          <p:cNvPr id="3" name="Espaço Reservado para Conteúdo 2"/>
          <p:cNvSpPr>
            <a:spLocks noGrp="1"/>
          </p:cNvSpPr>
          <p:nvPr>
            <p:ph idx="1"/>
          </p:nvPr>
        </p:nvSpPr>
        <p:spPr>
          <a:solidFill>
            <a:schemeClr val="bg1">
              <a:lumMod val="95000"/>
            </a:schemeClr>
          </a:solidFill>
        </p:spPr>
        <p:txBody>
          <a:bodyPr>
            <a:normAutofit fontScale="92500" lnSpcReduction="10000"/>
          </a:bodyPr>
          <a:lstStyle/>
          <a:p>
            <a:pPr marL="0" indent="0">
              <a:buNone/>
            </a:pPr>
            <a:r>
              <a:rPr lang="pt-BR" dirty="0">
                <a:solidFill>
                  <a:srgbClr val="0070C0"/>
                </a:solidFill>
              </a:rPr>
              <a:t>PART I – Especificação do SIBUS</a:t>
            </a:r>
          </a:p>
          <a:p>
            <a:pPr marL="971550" lvl="1" indent="-514350">
              <a:buFont typeface="+mj-lt"/>
              <a:buAutoNum type="arabicPeriod"/>
            </a:pPr>
            <a:r>
              <a:rPr lang="pt-BR" dirty="0">
                <a:solidFill>
                  <a:srgbClr val="0070C0"/>
                </a:solidFill>
              </a:rPr>
              <a:t>Introdução</a:t>
            </a:r>
          </a:p>
          <a:p>
            <a:pPr marL="971550" lvl="1" indent="-514350">
              <a:buFont typeface="+mj-lt"/>
              <a:buAutoNum type="arabicPeriod"/>
            </a:pPr>
            <a:r>
              <a:rPr lang="pt-BR" dirty="0">
                <a:solidFill>
                  <a:srgbClr val="0070C0"/>
                </a:solidFill>
              </a:rPr>
              <a:t>Problemas</a:t>
            </a:r>
          </a:p>
          <a:p>
            <a:pPr marL="971550" lvl="1" indent="-514350">
              <a:buFont typeface="+mj-lt"/>
              <a:buAutoNum type="arabicPeriod"/>
            </a:pPr>
            <a:r>
              <a:rPr lang="pt-BR" dirty="0">
                <a:solidFill>
                  <a:srgbClr val="0070C0"/>
                </a:solidFill>
              </a:rPr>
              <a:t>Requisitos</a:t>
            </a:r>
          </a:p>
          <a:p>
            <a:pPr marL="971550" lvl="1" indent="-514350">
              <a:buFont typeface="+mj-lt"/>
              <a:buAutoNum type="arabicPeriod"/>
            </a:pPr>
            <a:r>
              <a:rPr lang="pt-BR" dirty="0">
                <a:solidFill>
                  <a:srgbClr val="0070C0"/>
                </a:solidFill>
              </a:rPr>
              <a:t>Arquitetura</a:t>
            </a:r>
          </a:p>
          <a:p>
            <a:pPr marL="971550" lvl="1" indent="-514350">
              <a:buFont typeface="+mj-lt"/>
              <a:buAutoNum type="arabicPeriod"/>
            </a:pPr>
            <a:r>
              <a:rPr lang="pt-BR" dirty="0">
                <a:solidFill>
                  <a:srgbClr val="0070C0"/>
                </a:solidFill>
              </a:rPr>
              <a:t>Processo de Implementação</a:t>
            </a:r>
          </a:p>
          <a:p>
            <a:pPr marL="0" indent="0">
              <a:buNone/>
            </a:pPr>
            <a:r>
              <a:rPr lang="pt-BR" dirty="0">
                <a:solidFill>
                  <a:srgbClr val="0070C0"/>
                </a:solidFill>
              </a:rPr>
              <a:t>PART II – Caso de Estudo</a:t>
            </a:r>
          </a:p>
          <a:p>
            <a:pPr marL="971550" lvl="1" indent="-514350">
              <a:buFont typeface="+mj-lt"/>
              <a:buAutoNum type="arabicPeriod" startAt="6"/>
            </a:pPr>
            <a:r>
              <a:rPr lang="pt-BR" dirty="0">
                <a:solidFill>
                  <a:srgbClr val="0070C0"/>
                </a:solidFill>
              </a:rPr>
              <a:t>Descrição</a:t>
            </a:r>
          </a:p>
          <a:p>
            <a:pPr marL="971550" lvl="1" indent="-514350">
              <a:buFont typeface="+mj-lt"/>
              <a:buAutoNum type="arabicPeriod" startAt="6"/>
            </a:pPr>
            <a:r>
              <a:rPr lang="pt-BR" dirty="0">
                <a:solidFill>
                  <a:srgbClr val="0070C0"/>
                </a:solidFill>
              </a:rPr>
              <a:t>Implementação</a:t>
            </a:r>
          </a:p>
          <a:p>
            <a:pPr marL="971550" lvl="1" indent="-514350">
              <a:buFont typeface="+mj-lt"/>
              <a:buAutoNum type="arabicPeriod" startAt="6"/>
            </a:pPr>
            <a:r>
              <a:rPr lang="pt-BR" dirty="0">
                <a:solidFill>
                  <a:srgbClr val="0070C0"/>
                </a:solidFill>
              </a:rPr>
              <a:t>Cenário de Uso</a:t>
            </a:r>
          </a:p>
          <a:p>
            <a:pPr marL="971550" lvl="1" indent="-514350">
              <a:buFont typeface="+mj-lt"/>
              <a:buAutoNum type="arabicPeriod" startAt="6"/>
            </a:pPr>
            <a:r>
              <a:rPr lang="pt-BR" dirty="0">
                <a:solidFill>
                  <a:srgbClr val="0070C0"/>
                </a:solidFill>
              </a:rPr>
              <a:t>Comparação com outros </a:t>
            </a:r>
            <a:r>
              <a:rPr lang="pt-BR" i="1" dirty="0">
                <a:solidFill>
                  <a:srgbClr val="0070C0"/>
                </a:solidFill>
              </a:rPr>
              <a:t>middlewares</a:t>
            </a:r>
          </a:p>
          <a:p>
            <a:pPr marL="971550" lvl="1" indent="-514350">
              <a:buFont typeface="+mj-lt"/>
              <a:buAutoNum type="arabicPeriod" startAt="6"/>
            </a:pPr>
            <a:r>
              <a:rPr lang="pt-BR" dirty="0">
                <a:solidFill>
                  <a:srgbClr val="0070C0"/>
                </a:solidFill>
              </a:rPr>
              <a:t>Referências</a:t>
            </a:r>
          </a:p>
          <a:p>
            <a:pPr marL="457200" lvl="1" indent="0">
              <a:buNone/>
            </a:pPr>
            <a:endParaRPr lang="pt-BR" dirty="0">
              <a:solidFill>
                <a:srgbClr val="0070C0"/>
              </a:solidFill>
            </a:endParaRPr>
          </a:p>
          <a:p>
            <a:pPr marL="0" indent="0">
              <a:buNone/>
            </a:pPr>
            <a:endParaRPr lang="pt-BR" dirty="0">
              <a:solidFill>
                <a:srgbClr val="0070C0"/>
              </a:solidFill>
            </a:endParaRPr>
          </a:p>
          <a:p>
            <a:pPr marL="514350" indent="-514350">
              <a:buFont typeface="+mj-lt"/>
              <a:buAutoNum type="arabicPeriod"/>
            </a:pPr>
            <a:endParaRPr lang="pt-BR" dirty="0">
              <a:solidFill>
                <a:srgbClr val="0070C0"/>
              </a:solidFill>
            </a:endParaRPr>
          </a:p>
          <a:p>
            <a:pPr marL="0" indent="0">
              <a:buNone/>
            </a:pPr>
            <a:endParaRPr lang="pt-BR" dirty="0">
              <a:solidFill>
                <a:srgbClr val="0070C0"/>
              </a:solidFill>
            </a:endParaRPr>
          </a:p>
        </p:txBody>
      </p:sp>
    </p:spTree>
    <p:extLst>
      <p:ext uri="{BB962C8B-B14F-4D97-AF65-F5344CB8AC3E}">
        <p14:creationId xmlns:p14="http://schemas.microsoft.com/office/powerpoint/2010/main" val="165166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Foram derivados 16 requisitos dos</a:t>
            </a:r>
          </a:p>
          <a:p>
            <a:pPr marL="0" indent="0">
              <a:buNone/>
            </a:pPr>
            <a:r>
              <a:rPr lang="pt-BR" dirty="0">
                <a:solidFill>
                  <a:srgbClr val="0070C0"/>
                </a:solidFill>
              </a:rPr>
              <a:t>problemas reais identificados:</a:t>
            </a:r>
          </a:p>
          <a:p>
            <a:pPr marL="0" indent="0">
              <a:buNone/>
            </a:pPr>
            <a:endParaRPr lang="pt-BR" dirty="0">
              <a:solidFill>
                <a:srgbClr val="0070C0"/>
              </a:solidFill>
            </a:endParaRPr>
          </a:p>
          <a:p>
            <a:pPr marL="0" indent="0">
              <a:buNone/>
            </a:pPr>
            <a:r>
              <a:rPr lang="pt-BR" dirty="0">
                <a:solidFill>
                  <a:srgbClr val="0070C0"/>
                </a:solidFill>
              </a:rPr>
              <a:t>5 for Data </a:t>
            </a:r>
            <a:r>
              <a:rPr lang="pt-BR" dirty="0" err="1">
                <a:solidFill>
                  <a:srgbClr val="0070C0"/>
                </a:solidFill>
              </a:rPr>
              <a:t>Aquisition</a:t>
            </a:r>
            <a:endParaRPr lang="pt-BR" dirty="0">
              <a:solidFill>
                <a:srgbClr val="0070C0"/>
              </a:solidFill>
            </a:endParaRPr>
          </a:p>
          <a:p>
            <a:pPr marL="0" indent="0">
              <a:buNone/>
            </a:pPr>
            <a:endParaRPr lang="pt-BR" dirty="0">
              <a:solidFill>
                <a:srgbClr val="0070C0"/>
              </a:solidFill>
            </a:endParaRPr>
          </a:p>
          <a:p>
            <a:pPr marL="0" indent="0">
              <a:buNone/>
            </a:pPr>
            <a:r>
              <a:rPr lang="pt-BR" dirty="0">
                <a:solidFill>
                  <a:srgbClr val="0070C0"/>
                </a:solidFill>
              </a:rPr>
              <a:t>4 for Data </a:t>
            </a:r>
            <a:r>
              <a:rPr lang="pt-BR" dirty="0" err="1">
                <a:solidFill>
                  <a:srgbClr val="0070C0"/>
                </a:solidFill>
              </a:rPr>
              <a:t>Analysis</a:t>
            </a:r>
            <a:endParaRPr lang="pt-BR" dirty="0">
              <a:solidFill>
                <a:srgbClr val="0070C0"/>
              </a:solidFill>
            </a:endParaRPr>
          </a:p>
          <a:p>
            <a:pPr marL="0" indent="0">
              <a:buNone/>
            </a:pPr>
            <a:endParaRPr lang="pt-BR" dirty="0">
              <a:solidFill>
                <a:srgbClr val="0070C0"/>
              </a:solidFill>
            </a:endParaRPr>
          </a:p>
          <a:p>
            <a:pPr marL="0" indent="0">
              <a:buNone/>
            </a:pPr>
            <a:r>
              <a:rPr lang="pt-BR" dirty="0">
                <a:solidFill>
                  <a:srgbClr val="0070C0"/>
                </a:solidFill>
              </a:rPr>
              <a:t>7 </a:t>
            </a:r>
            <a:r>
              <a:rPr lang="pt-BR" dirty="0" err="1">
                <a:solidFill>
                  <a:srgbClr val="0070C0"/>
                </a:solidFill>
              </a:rPr>
              <a:t>on</a:t>
            </a:r>
            <a:r>
              <a:rPr lang="pt-BR" dirty="0">
                <a:solidFill>
                  <a:srgbClr val="0070C0"/>
                </a:solidFill>
              </a:rPr>
              <a:t> </a:t>
            </a:r>
            <a:r>
              <a:rPr lang="pt-BR" dirty="0" err="1">
                <a:solidFill>
                  <a:srgbClr val="0070C0"/>
                </a:solidFill>
              </a:rPr>
              <a:t>Application</a:t>
            </a:r>
            <a:r>
              <a:rPr lang="pt-BR" dirty="0">
                <a:solidFill>
                  <a:srgbClr val="0070C0"/>
                </a:solidFill>
              </a:rPr>
              <a:t> </a:t>
            </a:r>
            <a:r>
              <a:rPr lang="pt-BR" dirty="0" err="1">
                <a:solidFill>
                  <a:srgbClr val="0070C0"/>
                </a:solidFill>
              </a:rPr>
              <a:t>Provide</a:t>
            </a:r>
            <a:endParaRPr lang="pt-BR" dirty="0">
              <a:solidFill>
                <a:srgbClr val="0070C0"/>
              </a:solidFill>
            </a:endParaRPr>
          </a:p>
        </p:txBody>
      </p:sp>
      <p:pic>
        <p:nvPicPr>
          <p:cNvPr id="4" name="Imagem 3"/>
          <p:cNvPicPr>
            <a:picLocks noChangeAspect="1"/>
          </p:cNvPicPr>
          <p:nvPr/>
        </p:nvPicPr>
        <p:blipFill>
          <a:blip r:embed="rId2"/>
          <a:stretch>
            <a:fillRect/>
          </a:stretch>
        </p:blipFill>
        <p:spPr>
          <a:xfrm>
            <a:off x="6268055" y="1404730"/>
            <a:ext cx="4299842" cy="5250877"/>
          </a:xfrm>
          <a:prstGeom prst="rect">
            <a:avLst/>
          </a:prstGeom>
        </p:spPr>
      </p:pic>
    </p:spTree>
    <p:extLst>
      <p:ext uri="{BB962C8B-B14F-4D97-AF65-F5344CB8AC3E}">
        <p14:creationId xmlns:p14="http://schemas.microsoft.com/office/powerpoint/2010/main" val="1462851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pic>
        <p:nvPicPr>
          <p:cNvPr id="5" name="Espaço Reservado para Conteúdo 4"/>
          <p:cNvPicPr>
            <a:picLocks noGrp="1" noChangeAspect="1"/>
          </p:cNvPicPr>
          <p:nvPr>
            <p:ph idx="1"/>
          </p:nvPr>
        </p:nvPicPr>
        <p:blipFill>
          <a:blip r:embed="rId2"/>
          <a:stretch>
            <a:fillRect/>
          </a:stretch>
        </p:blipFill>
        <p:spPr>
          <a:xfrm>
            <a:off x="838200" y="1404730"/>
            <a:ext cx="4822510" cy="5250877"/>
          </a:xfrm>
          <a:prstGeom prst="rect">
            <a:avLst/>
          </a:prstGeom>
        </p:spPr>
      </p:pic>
      <p:pic>
        <p:nvPicPr>
          <p:cNvPr id="4" name="Imagem 3"/>
          <p:cNvPicPr>
            <a:picLocks noChangeAspect="1"/>
          </p:cNvPicPr>
          <p:nvPr/>
        </p:nvPicPr>
        <p:blipFill>
          <a:blip r:embed="rId3"/>
          <a:stretch>
            <a:fillRect/>
          </a:stretch>
        </p:blipFill>
        <p:spPr>
          <a:xfrm>
            <a:off x="6374071" y="1404730"/>
            <a:ext cx="4299842" cy="5250877"/>
          </a:xfrm>
          <a:prstGeom prst="rect">
            <a:avLst/>
          </a:prstGeom>
        </p:spPr>
      </p:pic>
      <p:sp>
        <p:nvSpPr>
          <p:cNvPr id="7" name="Retângulo 6"/>
          <p:cNvSpPr/>
          <p:nvPr/>
        </p:nvSpPr>
        <p:spPr>
          <a:xfrm>
            <a:off x="3776870" y="1311966"/>
            <a:ext cx="1883840" cy="1669774"/>
          </a:xfrm>
          <a:prstGeom prst="rect">
            <a:avLst/>
          </a:prstGeom>
          <a:noFill/>
          <a:ln w="28575">
            <a:solidFill>
              <a:srgbClr val="FF000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8" name="Retângulo 7"/>
          <p:cNvSpPr/>
          <p:nvPr/>
        </p:nvSpPr>
        <p:spPr>
          <a:xfrm>
            <a:off x="3776870" y="3074504"/>
            <a:ext cx="1883840" cy="1232453"/>
          </a:xfrm>
          <a:prstGeom prst="rect">
            <a:avLst/>
          </a:prstGeom>
          <a:noFill/>
          <a:ln w="28575">
            <a:solidFill>
              <a:srgbClr val="FF000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9" name="Retângulo 8"/>
          <p:cNvSpPr/>
          <p:nvPr/>
        </p:nvSpPr>
        <p:spPr>
          <a:xfrm>
            <a:off x="3776870" y="4353339"/>
            <a:ext cx="1883840" cy="2302268"/>
          </a:xfrm>
          <a:prstGeom prst="rect">
            <a:avLst/>
          </a:prstGeom>
          <a:noFill/>
          <a:ln w="28575">
            <a:solidFill>
              <a:srgbClr val="FF000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11" name="CaixaDeTexto 10"/>
          <p:cNvSpPr txBox="1"/>
          <p:nvPr/>
        </p:nvSpPr>
        <p:spPr>
          <a:xfrm rot="16200000">
            <a:off x="4999175" y="1880741"/>
            <a:ext cx="1745863" cy="369332"/>
          </a:xfrm>
          <a:prstGeom prst="rect">
            <a:avLst/>
          </a:prstGeom>
          <a:noFill/>
        </p:spPr>
        <p:txBody>
          <a:bodyPr wrap="none" rtlCol="0">
            <a:spAutoFit/>
          </a:bodyPr>
          <a:lstStyle/>
          <a:p>
            <a:r>
              <a:rPr lang="pt-BR" dirty="0">
                <a:solidFill>
                  <a:srgbClr val="FF0000"/>
                </a:solidFill>
              </a:rPr>
              <a:t>5 data </a:t>
            </a:r>
            <a:r>
              <a:rPr lang="pt-BR" dirty="0" err="1">
                <a:solidFill>
                  <a:srgbClr val="FF0000"/>
                </a:solidFill>
              </a:rPr>
              <a:t>aquisition</a:t>
            </a:r>
            <a:endParaRPr lang="pt-BR" dirty="0">
              <a:solidFill>
                <a:srgbClr val="FF0000"/>
              </a:solidFill>
            </a:endParaRPr>
          </a:p>
        </p:txBody>
      </p:sp>
      <p:sp>
        <p:nvSpPr>
          <p:cNvPr id="12" name="CaixaDeTexto 11"/>
          <p:cNvSpPr txBox="1"/>
          <p:nvPr/>
        </p:nvSpPr>
        <p:spPr>
          <a:xfrm rot="16200000">
            <a:off x="5092501" y="3546372"/>
            <a:ext cx="1552989" cy="369332"/>
          </a:xfrm>
          <a:prstGeom prst="rect">
            <a:avLst/>
          </a:prstGeom>
          <a:noFill/>
        </p:spPr>
        <p:txBody>
          <a:bodyPr wrap="none" rtlCol="0">
            <a:spAutoFit/>
          </a:bodyPr>
          <a:lstStyle/>
          <a:p>
            <a:r>
              <a:rPr lang="pt-BR" dirty="0">
                <a:solidFill>
                  <a:srgbClr val="FF0000"/>
                </a:solidFill>
              </a:rPr>
              <a:t>4 data </a:t>
            </a:r>
            <a:r>
              <a:rPr lang="pt-BR" dirty="0" err="1">
                <a:solidFill>
                  <a:srgbClr val="FF0000"/>
                </a:solidFill>
              </a:rPr>
              <a:t>analysis</a:t>
            </a:r>
            <a:endParaRPr lang="pt-BR" dirty="0">
              <a:solidFill>
                <a:srgbClr val="FF0000"/>
              </a:solidFill>
            </a:endParaRPr>
          </a:p>
        </p:txBody>
      </p:sp>
      <p:sp>
        <p:nvSpPr>
          <p:cNvPr id="13" name="CaixaDeTexto 12"/>
          <p:cNvSpPr txBox="1"/>
          <p:nvPr/>
        </p:nvSpPr>
        <p:spPr>
          <a:xfrm rot="16200000">
            <a:off x="4789599" y="5440949"/>
            <a:ext cx="2158796" cy="369332"/>
          </a:xfrm>
          <a:prstGeom prst="rect">
            <a:avLst/>
          </a:prstGeom>
          <a:noFill/>
        </p:spPr>
        <p:txBody>
          <a:bodyPr wrap="none" rtlCol="0">
            <a:spAutoFit/>
          </a:bodyPr>
          <a:lstStyle/>
          <a:p>
            <a:r>
              <a:rPr lang="pt-BR" dirty="0">
                <a:solidFill>
                  <a:srgbClr val="FF0000"/>
                </a:solidFill>
              </a:rPr>
              <a:t>7 </a:t>
            </a:r>
            <a:r>
              <a:rPr lang="pt-BR" dirty="0" err="1">
                <a:solidFill>
                  <a:srgbClr val="FF0000"/>
                </a:solidFill>
              </a:rPr>
              <a:t>application</a:t>
            </a:r>
            <a:r>
              <a:rPr lang="pt-BR" dirty="0">
                <a:solidFill>
                  <a:srgbClr val="FF0000"/>
                </a:solidFill>
              </a:rPr>
              <a:t> </a:t>
            </a:r>
            <a:r>
              <a:rPr lang="pt-BR" dirty="0" err="1">
                <a:solidFill>
                  <a:srgbClr val="FF0000"/>
                </a:solidFill>
              </a:rPr>
              <a:t>provide</a:t>
            </a:r>
            <a:endParaRPr lang="pt-BR" dirty="0">
              <a:solidFill>
                <a:srgbClr val="FF0000"/>
              </a:solidFill>
            </a:endParaRPr>
          </a:p>
        </p:txBody>
      </p:sp>
      <p:sp>
        <p:nvSpPr>
          <p:cNvPr id="14" name="Balão de Fala: Retângulo com Cantos Arredondados 13"/>
          <p:cNvSpPr/>
          <p:nvPr/>
        </p:nvSpPr>
        <p:spPr>
          <a:xfrm>
            <a:off x="230855" y="1311966"/>
            <a:ext cx="1577008" cy="490331"/>
          </a:xfrm>
          <a:prstGeom prst="wedgeRoundRectCallout">
            <a:avLst>
              <a:gd name="adj1" fmla="val -4867"/>
              <a:gd name="adj2" fmla="val 527364"/>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pt-BR" dirty="0">
                <a:solidFill>
                  <a:srgbClr val="FF0000"/>
                </a:solidFill>
              </a:rPr>
              <a:t>10 problemas</a:t>
            </a:r>
          </a:p>
        </p:txBody>
      </p:sp>
      <p:sp>
        <p:nvSpPr>
          <p:cNvPr id="15" name="Balão de Fala: Retângulo com Cantos Arredondados 14"/>
          <p:cNvSpPr/>
          <p:nvPr/>
        </p:nvSpPr>
        <p:spPr>
          <a:xfrm>
            <a:off x="5647419" y="590535"/>
            <a:ext cx="1829995" cy="490331"/>
          </a:xfrm>
          <a:prstGeom prst="wedgeRoundRectCallout">
            <a:avLst>
              <a:gd name="adj1" fmla="val -25214"/>
              <a:gd name="adj2" fmla="val 692229"/>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pt-BR" dirty="0">
                <a:solidFill>
                  <a:srgbClr val="FF0000"/>
                </a:solidFill>
              </a:rPr>
              <a:t>16 </a:t>
            </a:r>
            <a:r>
              <a:rPr lang="pt-BR" dirty="0" err="1">
                <a:solidFill>
                  <a:srgbClr val="FF0000"/>
                </a:solidFill>
              </a:rPr>
              <a:t>requirements</a:t>
            </a:r>
            <a:endParaRPr lang="pt-BR" dirty="0">
              <a:solidFill>
                <a:srgbClr val="FF0000"/>
              </a:solidFill>
            </a:endParaRPr>
          </a:p>
        </p:txBody>
      </p:sp>
    </p:spTree>
    <p:extLst>
      <p:ext uri="{BB962C8B-B14F-4D97-AF65-F5344CB8AC3E}">
        <p14:creationId xmlns:p14="http://schemas.microsoft.com/office/powerpoint/2010/main" val="3505771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10000"/>
          </a:bodyPr>
          <a:lstStyle/>
          <a:p>
            <a:pPr marL="0" indent="0">
              <a:buNone/>
            </a:pPr>
            <a:r>
              <a:rPr lang="pt-BR" i="1" dirty="0" err="1">
                <a:solidFill>
                  <a:srgbClr val="0070C0"/>
                </a:solidFill>
              </a:rPr>
              <a:t>Requirements</a:t>
            </a:r>
            <a:r>
              <a:rPr lang="pt-BR" i="1" dirty="0">
                <a:solidFill>
                  <a:srgbClr val="0070C0"/>
                </a:solidFill>
              </a:rPr>
              <a:t> for data </a:t>
            </a:r>
            <a:r>
              <a:rPr lang="pt-BR" i="1" dirty="0" err="1">
                <a:solidFill>
                  <a:srgbClr val="0070C0"/>
                </a:solidFill>
              </a:rPr>
              <a:t>acquisition</a:t>
            </a:r>
            <a:endParaRPr lang="pt-BR" i="1" dirty="0">
              <a:solidFill>
                <a:srgbClr val="0070C0"/>
              </a:solidFill>
            </a:endParaRPr>
          </a:p>
          <a:p>
            <a:r>
              <a:rPr lang="en-US" i="1" dirty="0">
                <a:solidFill>
                  <a:srgbClr val="0070C0"/>
                </a:solidFill>
              </a:rPr>
              <a:t>[RAq#1] Current factory status monitoring: it is necessary to monitor the current status of factories including man, machine, material and method which are known as the 4Ms of the factory. This consideration is essential for proactive and preventive activities in operations, as well as for process planning and scheduling. For this, it is necessary to have data acquisition and monitoring for workers, machines, products, and process data. (To Solve PR#1, #4, #6, #9, #10)</a:t>
            </a:r>
          </a:p>
          <a:p>
            <a:r>
              <a:rPr lang="en-US" i="1" dirty="0">
                <a:solidFill>
                  <a:srgbClr val="0070C0"/>
                </a:solidFill>
              </a:rPr>
              <a:t>[RAq#2] Machine level material management: it is necessary to manage the material consumption of each machine. This capability is critical in process planning for improving environmental KPIs. It is necessary to measure the consumption of each material (e.g., electrical energy and coolant), and it should be possible to distinguish between states of the machine (i.e., idle, turning-on, ready, processing, and turning-off). (To solve PR#2, #3)</a:t>
            </a:r>
            <a:endParaRPr lang="pt-BR" i="1" dirty="0">
              <a:solidFill>
                <a:srgbClr val="0070C0"/>
              </a:solidFill>
            </a:endParaRPr>
          </a:p>
        </p:txBody>
      </p:sp>
    </p:spTree>
    <p:extLst>
      <p:ext uri="{BB962C8B-B14F-4D97-AF65-F5344CB8AC3E}">
        <p14:creationId xmlns:p14="http://schemas.microsoft.com/office/powerpoint/2010/main" val="1908279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i="1" dirty="0" err="1">
                <a:solidFill>
                  <a:srgbClr val="0070C0"/>
                </a:solidFill>
              </a:rPr>
              <a:t>Requirements</a:t>
            </a:r>
            <a:r>
              <a:rPr lang="pt-BR" i="1" dirty="0">
                <a:solidFill>
                  <a:srgbClr val="0070C0"/>
                </a:solidFill>
              </a:rPr>
              <a:t> for data </a:t>
            </a:r>
            <a:r>
              <a:rPr lang="pt-BR" i="1" dirty="0" err="1">
                <a:solidFill>
                  <a:srgbClr val="0070C0"/>
                </a:solidFill>
              </a:rPr>
              <a:t>acquisition</a:t>
            </a:r>
            <a:endParaRPr lang="pt-BR" i="1" dirty="0">
              <a:solidFill>
                <a:srgbClr val="0070C0"/>
              </a:solidFill>
            </a:endParaRPr>
          </a:p>
          <a:p>
            <a:r>
              <a:rPr lang="en-US" i="1" dirty="0">
                <a:solidFill>
                  <a:srgbClr val="0070C0"/>
                </a:solidFill>
              </a:rPr>
              <a:t>[RAq#3] Independent and identical elements: it is necessary to manage the 4Ms in a smart factory identically, and they should be independent from certain processes or systems. With this consideration, context based services can be provided. For this, 4M element identification in various </a:t>
            </a:r>
            <a:r>
              <a:rPr lang="en-US" i="1" dirty="0" err="1">
                <a:solidFill>
                  <a:srgbClr val="0070C0"/>
                </a:solidFill>
              </a:rPr>
              <a:t>shopfloor</a:t>
            </a:r>
            <a:r>
              <a:rPr lang="en-US" i="1" dirty="0">
                <a:solidFill>
                  <a:srgbClr val="0070C0"/>
                </a:solidFill>
              </a:rPr>
              <a:t> situations is required (To solve PR #1, #4, #10)</a:t>
            </a:r>
          </a:p>
          <a:p>
            <a:r>
              <a:rPr lang="en-US" i="1" dirty="0">
                <a:solidFill>
                  <a:srgbClr val="0070C0"/>
                </a:solidFill>
              </a:rPr>
              <a:t>[RAq#4] System interoperability: it is necessary to communicate with internal information systems including ERP, MES, CAD/CAM, product lifecycle management (PLM) and databases, as well as with external systems. Factory operations can be speeded up through interoperability. For this, it is necessary to have a unified 4M data model, database network, and common communication protocol. (To solve PR #3, #5, #8, #10)</a:t>
            </a:r>
          </a:p>
        </p:txBody>
      </p:sp>
    </p:spTree>
    <p:extLst>
      <p:ext uri="{BB962C8B-B14F-4D97-AF65-F5344CB8AC3E}">
        <p14:creationId xmlns:p14="http://schemas.microsoft.com/office/powerpoint/2010/main" val="424399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err="1">
                <a:solidFill>
                  <a:srgbClr val="0070C0"/>
                </a:solidFill>
              </a:rPr>
              <a:t>Requirements</a:t>
            </a:r>
            <a:r>
              <a:rPr lang="pt-BR" i="1" dirty="0">
                <a:solidFill>
                  <a:srgbClr val="0070C0"/>
                </a:solidFill>
              </a:rPr>
              <a:t> for data </a:t>
            </a:r>
            <a:r>
              <a:rPr lang="pt-BR" i="1" dirty="0" err="1">
                <a:solidFill>
                  <a:srgbClr val="0070C0"/>
                </a:solidFill>
              </a:rPr>
              <a:t>acquisition</a:t>
            </a:r>
            <a:endParaRPr lang="pt-BR" i="1" dirty="0">
              <a:solidFill>
                <a:srgbClr val="0070C0"/>
              </a:solidFill>
            </a:endParaRPr>
          </a:p>
          <a:p>
            <a:r>
              <a:rPr lang="en-US" i="1" dirty="0">
                <a:solidFill>
                  <a:srgbClr val="0070C0"/>
                </a:solidFill>
              </a:rPr>
              <a:t>[RAq#5] </a:t>
            </a:r>
            <a:r>
              <a:rPr lang="en-US" i="1" dirty="0" err="1">
                <a:solidFill>
                  <a:srgbClr val="0070C0"/>
                </a:solidFill>
              </a:rPr>
              <a:t>IoT</a:t>
            </a:r>
            <a:r>
              <a:rPr lang="en-US" i="1" dirty="0">
                <a:solidFill>
                  <a:srgbClr val="0070C0"/>
                </a:solidFill>
              </a:rPr>
              <a:t> in factory: it is necessary to network all 4M elements in the factory. They should communicate with each other and with information systems so that the </a:t>
            </a:r>
            <a:r>
              <a:rPr lang="en-US" i="1" dirty="0" err="1">
                <a:solidFill>
                  <a:srgbClr val="0070C0"/>
                </a:solidFill>
              </a:rPr>
              <a:t>shopfloor</a:t>
            </a:r>
            <a:r>
              <a:rPr lang="en-US" i="1" dirty="0">
                <a:solidFill>
                  <a:srgbClr val="0070C0"/>
                </a:solidFill>
              </a:rPr>
              <a:t> and its information are synchronized in real time. For this, it is necessary to have agent and sensor technologies. (To solve PR #1, #5)</a:t>
            </a:r>
          </a:p>
        </p:txBody>
      </p:sp>
    </p:spTree>
    <p:extLst>
      <p:ext uri="{BB962C8B-B14F-4D97-AF65-F5344CB8AC3E}">
        <p14:creationId xmlns:p14="http://schemas.microsoft.com/office/powerpoint/2010/main" val="2613008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10000"/>
          </a:bodyPr>
          <a:lstStyle/>
          <a:p>
            <a:pPr marL="0" indent="0">
              <a:buNone/>
            </a:pPr>
            <a:r>
              <a:rPr lang="pt-BR" i="1" dirty="0" err="1">
                <a:solidFill>
                  <a:srgbClr val="0070C0"/>
                </a:solidFill>
              </a:rPr>
              <a:t>Requirements</a:t>
            </a:r>
            <a:r>
              <a:rPr lang="pt-BR" i="1" dirty="0">
                <a:solidFill>
                  <a:srgbClr val="0070C0"/>
                </a:solidFill>
              </a:rPr>
              <a:t> </a:t>
            </a:r>
            <a:r>
              <a:rPr lang="pt-BR" i="1" dirty="0" err="1">
                <a:solidFill>
                  <a:srgbClr val="0070C0"/>
                </a:solidFill>
              </a:rPr>
              <a:t>on</a:t>
            </a:r>
            <a:r>
              <a:rPr lang="pt-BR" i="1" dirty="0">
                <a:solidFill>
                  <a:srgbClr val="0070C0"/>
                </a:solidFill>
              </a:rPr>
              <a:t> data </a:t>
            </a:r>
            <a:r>
              <a:rPr lang="pt-BR" i="1" dirty="0" err="1">
                <a:solidFill>
                  <a:srgbClr val="0070C0"/>
                </a:solidFill>
              </a:rPr>
              <a:t>analysis</a:t>
            </a:r>
            <a:endParaRPr lang="pt-BR" i="1" dirty="0">
              <a:solidFill>
                <a:srgbClr val="0070C0"/>
              </a:solidFill>
            </a:endParaRPr>
          </a:p>
          <a:p>
            <a:r>
              <a:rPr lang="en-US" i="1" dirty="0">
                <a:solidFill>
                  <a:srgbClr val="0070C0"/>
                </a:solidFill>
              </a:rPr>
              <a:t>[RAn#1] Intelligent consumption analysis: it is necessary to analyze material consumption according to the information usage context. It should be analyzed under various conditions for evaluating and managing environmental performance, especially for energy consumption. For example, it should be possible to analyze the energy consumption of a single work center in producing a product or to compare the consumption of different machines. (To solve PR #2, #3)</a:t>
            </a:r>
          </a:p>
          <a:p>
            <a:r>
              <a:rPr lang="en-US" i="1" dirty="0">
                <a:solidFill>
                  <a:srgbClr val="0070C0"/>
                </a:solidFill>
              </a:rPr>
              <a:t>[RAn#2] Verified process plan: it is necessary to verify the feasibility of a process plan at machine, factory, and enterprise levels. A verified process plan reduces the probability of operational risks such as failure, malfunction, or poor quality. For this, it is necessary to derive requirements and constraints of materials, machines, production line, workers, and existing plans and schedules from the process plan, as well as to check their availabilities. (To solve PR #6, #9)</a:t>
            </a:r>
          </a:p>
        </p:txBody>
      </p:sp>
    </p:spTree>
    <p:extLst>
      <p:ext uri="{BB962C8B-B14F-4D97-AF65-F5344CB8AC3E}">
        <p14:creationId xmlns:p14="http://schemas.microsoft.com/office/powerpoint/2010/main" val="2433221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i="1" dirty="0" err="1">
                <a:solidFill>
                  <a:srgbClr val="0070C0"/>
                </a:solidFill>
              </a:rPr>
              <a:t>Requirements</a:t>
            </a:r>
            <a:r>
              <a:rPr lang="pt-BR" i="1" dirty="0">
                <a:solidFill>
                  <a:srgbClr val="0070C0"/>
                </a:solidFill>
              </a:rPr>
              <a:t> </a:t>
            </a:r>
            <a:r>
              <a:rPr lang="pt-BR" i="1" dirty="0" err="1">
                <a:solidFill>
                  <a:srgbClr val="0070C0"/>
                </a:solidFill>
              </a:rPr>
              <a:t>on</a:t>
            </a:r>
            <a:r>
              <a:rPr lang="pt-BR" i="1" dirty="0">
                <a:solidFill>
                  <a:srgbClr val="0070C0"/>
                </a:solidFill>
              </a:rPr>
              <a:t> data </a:t>
            </a:r>
            <a:r>
              <a:rPr lang="pt-BR" i="1" dirty="0" err="1">
                <a:solidFill>
                  <a:srgbClr val="0070C0"/>
                </a:solidFill>
              </a:rPr>
              <a:t>analysis</a:t>
            </a:r>
            <a:endParaRPr lang="pt-BR" i="1" dirty="0">
              <a:solidFill>
                <a:srgbClr val="0070C0"/>
              </a:solidFill>
            </a:endParaRPr>
          </a:p>
          <a:p>
            <a:r>
              <a:rPr lang="en-US" i="1" dirty="0">
                <a:solidFill>
                  <a:srgbClr val="0070C0"/>
                </a:solidFill>
              </a:rPr>
              <a:t>[RAn#3] Intelligent performance evaluation: it is necessary to evaluate manufacturing performance from the perspective of productivity, environment and social impact. It should also be possible to predict the performance from the process plan and schedule. The current factory level can be determined and further goals defined through this capability. (To solve PR #3, #6, #7, #10)</a:t>
            </a:r>
          </a:p>
          <a:p>
            <a:r>
              <a:rPr lang="en-US" i="1" dirty="0">
                <a:solidFill>
                  <a:srgbClr val="0070C0"/>
                </a:solidFill>
              </a:rPr>
              <a:t>[RAn#4] Traceable factory elements: it is necessary to trace the 4M factory elements. Here, traceability covers holistic characteristics of each element, not only physical location. With traceability, it is possible to make on-site decisions quickly. For this, it is necessary to ascertain the current status of each element (e.g., location, mode, failure, history, and further schedule). (To solve PR #1, #4, #6, #10)</a:t>
            </a:r>
          </a:p>
        </p:txBody>
      </p:sp>
    </p:spTree>
    <p:extLst>
      <p:ext uri="{BB962C8B-B14F-4D97-AF65-F5344CB8AC3E}">
        <p14:creationId xmlns:p14="http://schemas.microsoft.com/office/powerpoint/2010/main" val="786733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i="1" dirty="0" err="1">
                <a:solidFill>
                  <a:srgbClr val="0070C0"/>
                </a:solidFill>
              </a:rPr>
              <a:t>Requirements</a:t>
            </a:r>
            <a:r>
              <a:rPr lang="pt-BR" i="1" dirty="0">
                <a:solidFill>
                  <a:srgbClr val="0070C0"/>
                </a:solidFill>
              </a:rPr>
              <a:t> </a:t>
            </a:r>
            <a:r>
              <a:rPr lang="pt-BR" i="1" dirty="0" err="1">
                <a:solidFill>
                  <a:srgbClr val="0070C0"/>
                </a:solidFill>
              </a:rPr>
              <a:t>on</a:t>
            </a:r>
            <a:r>
              <a:rPr lang="pt-BR" i="1" dirty="0">
                <a:solidFill>
                  <a:srgbClr val="0070C0"/>
                </a:solidFill>
              </a:rPr>
              <a:t> </a:t>
            </a:r>
            <a:r>
              <a:rPr lang="pt-BR" i="1" dirty="0" err="1">
                <a:solidFill>
                  <a:srgbClr val="0070C0"/>
                </a:solidFill>
              </a:rPr>
              <a:t>application</a:t>
            </a:r>
            <a:r>
              <a:rPr lang="pt-BR" i="1" dirty="0">
                <a:solidFill>
                  <a:srgbClr val="0070C0"/>
                </a:solidFill>
              </a:rPr>
              <a:t> </a:t>
            </a:r>
            <a:r>
              <a:rPr lang="pt-BR" i="1" dirty="0" err="1">
                <a:solidFill>
                  <a:srgbClr val="0070C0"/>
                </a:solidFill>
              </a:rPr>
              <a:t>provide</a:t>
            </a:r>
            <a:endParaRPr lang="pt-BR" i="1" dirty="0">
              <a:solidFill>
                <a:srgbClr val="0070C0"/>
              </a:solidFill>
            </a:endParaRPr>
          </a:p>
          <a:p>
            <a:r>
              <a:rPr lang="en-US" i="1" dirty="0">
                <a:solidFill>
                  <a:srgbClr val="0070C0"/>
                </a:solidFill>
              </a:rPr>
              <a:t>[RAp#1] Autonomous control: it is necessary to control manufacturing operations autonomously by the system itself. Since the manufacturing plan does not usually describe how to react to events, it is necessary to determine this for each of the 4M elements for better efficiency. For this, it is necessary to have ontologies and context reasoning technologies. (To solve PR #6, #8, #9)</a:t>
            </a:r>
          </a:p>
          <a:p>
            <a:r>
              <a:rPr lang="en-US" i="1" dirty="0">
                <a:solidFill>
                  <a:srgbClr val="0070C0"/>
                </a:solidFill>
              </a:rPr>
              <a:t>[RAp#2] Field-based process plan: it is necessary to generate process plans and schedules considering actual </a:t>
            </a:r>
            <a:r>
              <a:rPr lang="en-US" i="1" dirty="0" err="1">
                <a:solidFill>
                  <a:srgbClr val="0070C0"/>
                </a:solidFill>
              </a:rPr>
              <a:t>shopfloor</a:t>
            </a:r>
            <a:r>
              <a:rPr lang="en-US" i="1" dirty="0">
                <a:solidFill>
                  <a:srgbClr val="0070C0"/>
                </a:solidFill>
              </a:rPr>
              <a:t> conditions. Process plans that assume ideal conditions can cause a series of operational problems. In order to avoid this, it is necessary for process planning to reflect realistic information such as availability, capacity, or constraints of manufacturing resources. (To solve PR #6)</a:t>
            </a:r>
          </a:p>
        </p:txBody>
      </p:sp>
    </p:spTree>
    <p:extLst>
      <p:ext uri="{BB962C8B-B14F-4D97-AF65-F5344CB8AC3E}">
        <p14:creationId xmlns:p14="http://schemas.microsoft.com/office/powerpoint/2010/main" val="2068833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i="1" dirty="0" err="1">
                <a:solidFill>
                  <a:srgbClr val="0070C0"/>
                </a:solidFill>
              </a:rPr>
              <a:t>Requirements</a:t>
            </a:r>
            <a:r>
              <a:rPr lang="pt-BR" i="1" dirty="0">
                <a:solidFill>
                  <a:srgbClr val="0070C0"/>
                </a:solidFill>
              </a:rPr>
              <a:t> </a:t>
            </a:r>
            <a:r>
              <a:rPr lang="pt-BR" i="1" dirty="0" err="1">
                <a:solidFill>
                  <a:srgbClr val="0070C0"/>
                </a:solidFill>
              </a:rPr>
              <a:t>on</a:t>
            </a:r>
            <a:r>
              <a:rPr lang="pt-BR" i="1" dirty="0">
                <a:solidFill>
                  <a:srgbClr val="0070C0"/>
                </a:solidFill>
              </a:rPr>
              <a:t> </a:t>
            </a:r>
            <a:r>
              <a:rPr lang="pt-BR" i="1" dirty="0" err="1">
                <a:solidFill>
                  <a:srgbClr val="0070C0"/>
                </a:solidFill>
              </a:rPr>
              <a:t>application</a:t>
            </a:r>
            <a:r>
              <a:rPr lang="pt-BR" i="1" dirty="0">
                <a:solidFill>
                  <a:srgbClr val="0070C0"/>
                </a:solidFill>
              </a:rPr>
              <a:t> </a:t>
            </a:r>
            <a:r>
              <a:rPr lang="pt-BR" i="1" dirty="0" err="1">
                <a:solidFill>
                  <a:srgbClr val="0070C0"/>
                </a:solidFill>
              </a:rPr>
              <a:t>provide</a:t>
            </a:r>
            <a:endParaRPr lang="pt-BR" i="1" dirty="0">
              <a:solidFill>
                <a:srgbClr val="0070C0"/>
              </a:solidFill>
            </a:endParaRPr>
          </a:p>
          <a:p>
            <a:r>
              <a:rPr lang="en-US" i="1" dirty="0">
                <a:solidFill>
                  <a:srgbClr val="0070C0"/>
                </a:solidFill>
              </a:rPr>
              <a:t>[RAp#3] Holistic performance management: It is necessary to build, evaluate, and manage performance of manufacturing processes from a holistic viewpoint. Holistic performance management clearly describes which points have to be improved, and it is possible to detect changes in performance quickly. For this, a performance model must be built and it should be possible to instance the model for evaluation and prediction. (To solve PR #6, #7, #8, #10)</a:t>
            </a:r>
          </a:p>
          <a:p>
            <a:r>
              <a:rPr lang="en-US" i="1" dirty="0">
                <a:solidFill>
                  <a:srgbClr val="0070C0"/>
                </a:solidFill>
              </a:rPr>
              <a:t>[RAq#4] Networked information system: it is necessary to exchange information between various information systems. Data and information generated on the </a:t>
            </a:r>
            <a:r>
              <a:rPr lang="en-US" i="1" dirty="0" err="1">
                <a:solidFill>
                  <a:srgbClr val="0070C0"/>
                </a:solidFill>
              </a:rPr>
              <a:t>shopfloor</a:t>
            </a:r>
            <a:r>
              <a:rPr lang="en-US" i="1" dirty="0">
                <a:solidFill>
                  <a:srgbClr val="0070C0"/>
                </a:solidFill>
              </a:rPr>
              <a:t> can be used beneficially in other systems in the company, and are also useful for external stakeholders. (To solve PR #5, #8)</a:t>
            </a:r>
          </a:p>
        </p:txBody>
      </p:sp>
    </p:spTree>
    <p:extLst>
      <p:ext uri="{BB962C8B-B14F-4D97-AF65-F5344CB8AC3E}">
        <p14:creationId xmlns:p14="http://schemas.microsoft.com/office/powerpoint/2010/main" val="3160679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err="1">
                <a:solidFill>
                  <a:srgbClr val="0070C0"/>
                </a:solidFill>
              </a:rPr>
              <a:t>Requirements</a:t>
            </a:r>
            <a:r>
              <a:rPr lang="pt-BR" i="1" dirty="0">
                <a:solidFill>
                  <a:srgbClr val="0070C0"/>
                </a:solidFill>
              </a:rPr>
              <a:t> </a:t>
            </a:r>
            <a:r>
              <a:rPr lang="pt-BR" i="1" dirty="0" err="1">
                <a:solidFill>
                  <a:srgbClr val="0070C0"/>
                </a:solidFill>
              </a:rPr>
              <a:t>on</a:t>
            </a:r>
            <a:r>
              <a:rPr lang="pt-BR" i="1" dirty="0">
                <a:solidFill>
                  <a:srgbClr val="0070C0"/>
                </a:solidFill>
              </a:rPr>
              <a:t> </a:t>
            </a:r>
            <a:r>
              <a:rPr lang="pt-BR" i="1" dirty="0" err="1">
                <a:solidFill>
                  <a:srgbClr val="0070C0"/>
                </a:solidFill>
              </a:rPr>
              <a:t>application</a:t>
            </a:r>
            <a:r>
              <a:rPr lang="pt-BR" i="1" dirty="0">
                <a:solidFill>
                  <a:srgbClr val="0070C0"/>
                </a:solidFill>
              </a:rPr>
              <a:t> </a:t>
            </a:r>
            <a:r>
              <a:rPr lang="pt-BR" i="1" dirty="0" err="1">
                <a:solidFill>
                  <a:srgbClr val="0070C0"/>
                </a:solidFill>
              </a:rPr>
              <a:t>provide</a:t>
            </a:r>
            <a:endParaRPr lang="pt-BR" i="1" dirty="0">
              <a:solidFill>
                <a:srgbClr val="0070C0"/>
              </a:solidFill>
            </a:endParaRPr>
          </a:p>
          <a:p>
            <a:r>
              <a:rPr lang="en-US" i="1" dirty="0">
                <a:solidFill>
                  <a:srgbClr val="0070C0"/>
                </a:solidFill>
              </a:rPr>
              <a:t>[RAp#5] Modeling and simulation: it is necessary to model and run simulations for process plans. Through simulation it is possible to discover process plan defects. The best alternatives for process parameters can then be chosen without compromising performance. (To solve PR #3, #6, #7, #10)</a:t>
            </a:r>
          </a:p>
          <a:p>
            <a:r>
              <a:rPr lang="en-US" i="1" dirty="0">
                <a:solidFill>
                  <a:srgbClr val="0070C0"/>
                </a:solidFill>
              </a:rPr>
              <a:t>[RAp#6] Real-time information treatment: it is necessary to treat the generated information in real-time. Manufacturing performance improves with faster response to events occurring during operation. This consideration is critical in rapid smart factory applications. (To solve PR #5, #8)</a:t>
            </a:r>
          </a:p>
        </p:txBody>
      </p:sp>
    </p:spTree>
    <p:extLst>
      <p:ext uri="{BB962C8B-B14F-4D97-AF65-F5344CB8AC3E}">
        <p14:creationId xmlns:p14="http://schemas.microsoft.com/office/powerpoint/2010/main" val="296740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err="1">
                <a:solidFill>
                  <a:srgbClr val="0070C0"/>
                </a:solidFill>
              </a:rPr>
              <a:t>Industry</a:t>
            </a:r>
            <a:r>
              <a:rPr lang="pt-BR" dirty="0">
                <a:solidFill>
                  <a:srgbClr val="0070C0"/>
                </a:solidFill>
              </a:rPr>
              <a:t> 4.0</a:t>
            </a:r>
          </a:p>
          <a:p>
            <a:pPr lvl="1"/>
            <a:r>
              <a:rPr lang="pt-BR" i="1" dirty="0" err="1">
                <a:solidFill>
                  <a:srgbClr val="0070C0"/>
                </a:solidFill>
              </a:rPr>
              <a:t>Smart</a:t>
            </a:r>
            <a:r>
              <a:rPr lang="pt-BR" i="1" dirty="0">
                <a:solidFill>
                  <a:srgbClr val="0070C0"/>
                </a:solidFill>
              </a:rPr>
              <a:t> </a:t>
            </a:r>
            <a:r>
              <a:rPr lang="pt-BR" i="1" dirty="0" err="1">
                <a:solidFill>
                  <a:srgbClr val="0070C0"/>
                </a:solidFill>
              </a:rPr>
              <a:t>Factory</a:t>
            </a:r>
            <a:r>
              <a:rPr lang="pt-BR" i="1" dirty="0">
                <a:solidFill>
                  <a:srgbClr val="0070C0"/>
                </a:solidFill>
              </a:rPr>
              <a:t> </a:t>
            </a:r>
            <a:r>
              <a:rPr lang="pt-BR" dirty="0">
                <a:solidFill>
                  <a:srgbClr val="0070C0"/>
                </a:solidFill>
              </a:rPr>
              <a:t>refere-se a um ambiente baseado em </a:t>
            </a:r>
            <a:r>
              <a:rPr lang="pt-BR" dirty="0" err="1">
                <a:solidFill>
                  <a:srgbClr val="0070C0"/>
                </a:solidFill>
              </a:rPr>
              <a:t>IoT</a:t>
            </a:r>
            <a:r>
              <a:rPr lang="pt-BR" dirty="0">
                <a:solidFill>
                  <a:srgbClr val="0070C0"/>
                </a:solidFill>
              </a:rPr>
              <a:t>.</a:t>
            </a:r>
          </a:p>
        </p:txBody>
      </p:sp>
      <p:sp>
        <p:nvSpPr>
          <p:cNvPr id="8" name="CaixaDeTexto 7"/>
          <p:cNvSpPr txBox="1"/>
          <p:nvPr/>
        </p:nvSpPr>
        <p:spPr>
          <a:xfrm>
            <a:off x="477080" y="6606855"/>
            <a:ext cx="10757451" cy="276999"/>
          </a:xfrm>
          <a:prstGeom prst="rect">
            <a:avLst/>
          </a:prstGeom>
          <a:noFill/>
        </p:spPr>
        <p:txBody>
          <a:bodyPr wrap="square" rtlCol="0">
            <a:spAutoFit/>
          </a:bodyPr>
          <a:lstStyle/>
          <a:p>
            <a:r>
              <a:rPr lang="pt-BR" sz="1200" dirty="0"/>
              <a:t>Fonte: [4] </a:t>
            </a:r>
            <a:r>
              <a:rPr lang="en-US" sz="1200" dirty="0"/>
              <a:t>schaepfer15 – Industry 4.0 challenges and solutions for the digital transformation and use of exponential technologies</a:t>
            </a:r>
            <a:endParaRPr lang="pt-BR" sz="1200" dirty="0"/>
          </a:p>
        </p:txBody>
      </p:sp>
      <p:pic>
        <p:nvPicPr>
          <p:cNvPr id="4" name="Imagem 3"/>
          <p:cNvPicPr>
            <a:picLocks noChangeAspect="1"/>
          </p:cNvPicPr>
          <p:nvPr/>
        </p:nvPicPr>
        <p:blipFill>
          <a:blip r:embed="rId2"/>
          <a:stretch>
            <a:fillRect/>
          </a:stretch>
        </p:blipFill>
        <p:spPr>
          <a:xfrm>
            <a:off x="755373" y="2210125"/>
            <a:ext cx="5740840" cy="4375942"/>
          </a:xfrm>
          <a:prstGeom prst="rect">
            <a:avLst/>
          </a:prstGeom>
        </p:spPr>
      </p:pic>
      <p:pic>
        <p:nvPicPr>
          <p:cNvPr id="5" name="Imagem 4"/>
          <p:cNvPicPr>
            <a:picLocks noChangeAspect="1"/>
          </p:cNvPicPr>
          <p:nvPr/>
        </p:nvPicPr>
        <p:blipFill>
          <a:blip r:embed="rId3"/>
          <a:stretch>
            <a:fillRect/>
          </a:stretch>
        </p:blipFill>
        <p:spPr>
          <a:xfrm>
            <a:off x="7226154" y="2730293"/>
            <a:ext cx="3816985" cy="3399828"/>
          </a:xfrm>
          <a:prstGeom prst="rect">
            <a:avLst/>
          </a:prstGeom>
        </p:spPr>
      </p:pic>
    </p:spTree>
    <p:extLst>
      <p:ext uri="{BB962C8B-B14F-4D97-AF65-F5344CB8AC3E}">
        <p14:creationId xmlns:p14="http://schemas.microsoft.com/office/powerpoint/2010/main" val="2573120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err="1">
                <a:solidFill>
                  <a:srgbClr val="0070C0"/>
                </a:solidFill>
              </a:rPr>
              <a:t>Requirements</a:t>
            </a:r>
            <a:r>
              <a:rPr lang="pt-BR" i="1" dirty="0">
                <a:solidFill>
                  <a:srgbClr val="0070C0"/>
                </a:solidFill>
              </a:rPr>
              <a:t> </a:t>
            </a:r>
            <a:r>
              <a:rPr lang="pt-BR" i="1" dirty="0" err="1">
                <a:solidFill>
                  <a:srgbClr val="0070C0"/>
                </a:solidFill>
              </a:rPr>
              <a:t>on</a:t>
            </a:r>
            <a:r>
              <a:rPr lang="pt-BR" i="1" dirty="0">
                <a:solidFill>
                  <a:srgbClr val="0070C0"/>
                </a:solidFill>
              </a:rPr>
              <a:t> </a:t>
            </a:r>
            <a:r>
              <a:rPr lang="pt-BR" i="1" dirty="0" err="1">
                <a:solidFill>
                  <a:srgbClr val="0070C0"/>
                </a:solidFill>
              </a:rPr>
              <a:t>application</a:t>
            </a:r>
            <a:r>
              <a:rPr lang="pt-BR" i="1" dirty="0">
                <a:solidFill>
                  <a:srgbClr val="0070C0"/>
                </a:solidFill>
              </a:rPr>
              <a:t> </a:t>
            </a:r>
            <a:r>
              <a:rPr lang="pt-BR" i="1" dirty="0" err="1">
                <a:solidFill>
                  <a:srgbClr val="0070C0"/>
                </a:solidFill>
              </a:rPr>
              <a:t>provide</a:t>
            </a:r>
            <a:endParaRPr lang="pt-BR" i="1" dirty="0">
              <a:solidFill>
                <a:srgbClr val="0070C0"/>
              </a:solidFill>
            </a:endParaRPr>
          </a:p>
          <a:p>
            <a:r>
              <a:rPr lang="en-US" i="1" dirty="0">
                <a:solidFill>
                  <a:srgbClr val="0070C0"/>
                </a:solidFill>
              </a:rPr>
              <a:t>[RAp#7] Manufacturing assistance: it is necessary to support workers in various situations. Expert knowledge is required in many manufacturing areas. However, not all workers are not equally skilled, so proper support is needed. Manufacturing assistance improves quality and reduces working time. For this, it is necessary to have knowledge libraries, cognitive, ontologies, and various support protocols. (To solve PR #8, #10)</a:t>
            </a:r>
          </a:p>
        </p:txBody>
      </p:sp>
    </p:spTree>
    <p:extLst>
      <p:ext uri="{BB962C8B-B14F-4D97-AF65-F5344CB8AC3E}">
        <p14:creationId xmlns:p14="http://schemas.microsoft.com/office/powerpoint/2010/main" val="1672898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Os requisitos refletem o objetivo da </a:t>
            </a:r>
            <a:r>
              <a:rPr lang="pt-BR" i="1" dirty="0" err="1">
                <a:solidFill>
                  <a:srgbClr val="0070C0"/>
                </a:solidFill>
              </a:rPr>
              <a:t>Smart</a:t>
            </a:r>
            <a:r>
              <a:rPr lang="pt-BR" i="1" dirty="0">
                <a:solidFill>
                  <a:srgbClr val="0070C0"/>
                </a:solidFill>
              </a:rPr>
              <a:t> </a:t>
            </a:r>
            <a:r>
              <a:rPr lang="pt-BR" i="1" dirty="0" err="1">
                <a:solidFill>
                  <a:srgbClr val="0070C0"/>
                </a:solidFill>
              </a:rPr>
              <a:t>Factory</a:t>
            </a:r>
            <a:r>
              <a:rPr lang="pt-BR" i="1" dirty="0">
                <a:solidFill>
                  <a:srgbClr val="0070C0"/>
                </a:solidFill>
              </a:rPr>
              <a:t> </a:t>
            </a:r>
            <a:r>
              <a:rPr lang="pt-BR" dirty="0">
                <a:solidFill>
                  <a:srgbClr val="0070C0"/>
                </a:solidFill>
              </a:rPr>
              <a:t>que é a melhoria dos </a:t>
            </a:r>
            <a:r>
              <a:rPr lang="pt-BR" dirty="0" err="1">
                <a:solidFill>
                  <a:srgbClr val="0070C0"/>
                </a:solidFill>
              </a:rPr>
              <a:t>TPIs</a:t>
            </a:r>
            <a:r>
              <a:rPr lang="pt-BR" dirty="0">
                <a:solidFill>
                  <a:srgbClr val="0070C0"/>
                </a:solidFill>
              </a:rPr>
              <a:t>.</a:t>
            </a:r>
          </a:p>
          <a:p>
            <a:pPr marL="0" indent="0">
              <a:buNone/>
            </a:pPr>
            <a:endParaRPr lang="pt-BR" dirty="0">
              <a:solidFill>
                <a:srgbClr val="0070C0"/>
              </a:solidFill>
            </a:endParaRPr>
          </a:p>
          <a:p>
            <a:pPr marL="0" indent="0">
              <a:buNone/>
            </a:pPr>
            <a:r>
              <a:rPr lang="pt-BR" dirty="0">
                <a:solidFill>
                  <a:srgbClr val="0070C0"/>
                </a:solidFill>
              </a:rPr>
              <a:t>Resumidamente, uma </a:t>
            </a:r>
            <a:r>
              <a:rPr lang="pt-BR" i="1" dirty="0" err="1">
                <a:solidFill>
                  <a:srgbClr val="0070C0"/>
                </a:solidFill>
              </a:rPr>
              <a:t>Smart</a:t>
            </a:r>
            <a:r>
              <a:rPr lang="pt-BR" i="1" dirty="0">
                <a:solidFill>
                  <a:srgbClr val="0070C0"/>
                </a:solidFill>
              </a:rPr>
              <a:t> </a:t>
            </a:r>
            <a:r>
              <a:rPr lang="pt-BR" i="1" dirty="0" err="1">
                <a:solidFill>
                  <a:srgbClr val="0070C0"/>
                </a:solidFill>
              </a:rPr>
              <a:t>Factory</a:t>
            </a:r>
            <a:r>
              <a:rPr lang="pt-BR" i="1" dirty="0">
                <a:solidFill>
                  <a:srgbClr val="0070C0"/>
                </a:solidFill>
              </a:rPr>
              <a:t> </a:t>
            </a:r>
            <a:r>
              <a:rPr lang="pt-BR" dirty="0">
                <a:solidFill>
                  <a:srgbClr val="0070C0"/>
                </a:solidFill>
              </a:rPr>
              <a:t>deveria possibilitar:</a:t>
            </a:r>
          </a:p>
          <a:p>
            <a:pPr marL="0" indent="0">
              <a:buNone/>
            </a:pPr>
            <a:endParaRPr lang="pt-BR" dirty="0">
              <a:solidFill>
                <a:srgbClr val="0070C0"/>
              </a:solidFill>
            </a:endParaRPr>
          </a:p>
          <a:p>
            <a:r>
              <a:rPr lang="en-US" dirty="0" err="1">
                <a:solidFill>
                  <a:srgbClr val="0070C0"/>
                </a:solidFill>
              </a:rPr>
              <a:t>Coleta</a:t>
            </a:r>
            <a:r>
              <a:rPr lang="en-US" dirty="0">
                <a:solidFill>
                  <a:srgbClr val="0070C0"/>
                </a:solidFill>
              </a:rPr>
              <a:t> de dados de </a:t>
            </a:r>
            <a:r>
              <a:rPr lang="en-US" dirty="0" err="1">
                <a:solidFill>
                  <a:srgbClr val="0070C0"/>
                </a:solidFill>
              </a:rPr>
              <a:t>fabricação</a:t>
            </a:r>
            <a:r>
              <a:rPr lang="en-US" dirty="0">
                <a:solidFill>
                  <a:srgbClr val="0070C0"/>
                </a:solidFill>
              </a:rPr>
              <a:t>,</a:t>
            </a:r>
          </a:p>
          <a:p>
            <a:r>
              <a:rPr lang="en-US" dirty="0" err="1">
                <a:solidFill>
                  <a:srgbClr val="0070C0"/>
                </a:solidFill>
              </a:rPr>
              <a:t>Análise</a:t>
            </a:r>
            <a:r>
              <a:rPr lang="en-US" dirty="0">
                <a:solidFill>
                  <a:srgbClr val="0070C0"/>
                </a:solidFill>
              </a:rPr>
              <a:t> de dados </a:t>
            </a:r>
            <a:r>
              <a:rPr lang="en-US" dirty="0" err="1">
                <a:solidFill>
                  <a:srgbClr val="0070C0"/>
                </a:solidFill>
              </a:rPr>
              <a:t>produzindo</a:t>
            </a:r>
            <a:r>
              <a:rPr lang="en-US" dirty="0">
                <a:solidFill>
                  <a:srgbClr val="0070C0"/>
                </a:solidFill>
              </a:rPr>
              <a:t> </a:t>
            </a:r>
            <a:r>
              <a:rPr lang="en-US" dirty="0" err="1">
                <a:solidFill>
                  <a:srgbClr val="0070C0"/>
                </a:solidFill>
              </a:rPr>
              <a:t>informações</a:t>
            </a:r>
            <a:r>
              <a:rPr lang="en-US" dirty="0">
                <a:solidFill>
                  <a:srgbClr val="0070C0"/>
                </a:solidFill>
              </a:rPr>
              <a:t> </a:t>
            </a:r>
            <a:r>
              <a:rPr lang="en-US" dirty="0" err="1">
                <a:solidFill>
                  <a:srgbClr val="0070C0"/>
                </a:solidFill>
              </a:rPr>
              <a:t>uteis</a:t>
            </a:r>
            <a:r>
              <a:rPr lang="en-US" dirty="0">
                <a:solidFill>
                  <a:srgbClr val="0070C0"/>
                </a:solidFill>
              </a:rPr>
              <a:t> </a:t>
            </a:r>
            <a:r>
              <a:rPr lang="en-US" dirty="0" err="1">
                <a:solidFill>
                  <a:srgbClr val="0070C0"/>
                </a:solidFill>
              </a:rPr>
              <a:t>sobre</a:t>
            </a:r>
            <a:r>
              <a:rPr lang="en-US" dirty="0">
                <a:solidFill>
                  <a:srgbClr val="0070C0"/>
                </a:solidFill>
              </a:rPr>
              <a:t> o </a:t>
            </a:r>
            <a:r>
              <a:rPr lang="en-US" dirty="0" err="1">
                <a:solidFill>
                  <a:srgbClr val="0070C0"/>
                </a:solidFill>
              </a:rPr>
              <a:t>processo</a:t>
            </a:r>
            <a:r>
              <a:rPr lang="en-US" dirty="0">
                <a:solidFill>
                  <a:srgbClr val="0070C0"/>
                </a:solidFill>
              </a:rPr>
              <a:t>, e</a:t>
            </a:r>
          </a:p>
          <a:p>
            <a:r>
              <a:rPr lang="en-US" dirty="0" err="1">
                <a:solidFill>
                  <a:srgbClr val="0070C0"/>
                </a:solidFill>
              </a:rPr>
              <a:t>Entrega</a:t>
            </a:r>
            <a:r>
              <a:rPr lang="en-US" dirty="0">
                <a:solidFill>
                  <a:srgbClr val="0070C0"/>
                </a:solidFill>
              </a:rPr>
              <a:t> e </a:t>
            </a:r>
            <a:r>
              <a:rPr lang="en-US" dirty="0" err="1">
                <a:solidFill>
                  <a:srgbClr val="0070C0"/>
                </a:solidFill>
              </a:rPr>
              <a:t>utilização</a:t>
            </a:r>
            <a:r>
              <a:rPr lang="en-US" dirty="0">
                <a:solidFill>
                  <a:srgbClr val="0070C0"/>
                </a:solidFill>
              </a:rPr>
              <a:t> </a:t>
            </a:r>
            <a:r>
              <a:rPr lang="en-US" dirty="0" err="1">
                <a:solidFill>
                  <a:srgbClr val="0070C0"/>
                </a:solidFill>
              </a:rPr>
              <a:t>destas</a:t>
            </a:r>
            <a:r>
              <a:rPr lang="en-US" dirty="0">
                <a:solidFill>
                  <a:srgbClr val="0070C0"/>
                </a:solidFill>
              </a:rPr>
              <a:t> </a:t>
            </a:r>
            <a:r>
              <a:rPr lang="en-US" dirty="0" err="1">
                <a:solidFill>
                  <a:srgbClr val="0070C0"/>
                </a:solidFill>
              </a:rPr>
              <a:t>informações</a:t>
            </a:r>
            <a:r>
              <a:rPr lang="en-US" dirty="0">
                <a:solidFill>
                  <a:srgbClr val="0070C0"/>
                </a:solidFill>
              </a:rPr>
              <a:t> </a:t>
            </a:r>
            <a:r>
              <a:rPr lang="en-US" dirty="0" err="1">
                <a:solidFill>
                  <a:srgbClr val="0070C0"/>
                </a:solidFill>
              </a:rPr>
              <a:t>pelas</a:t>
            </a:r>
            <a:r>
              <a:rPr lang="en-US" dirty="0">
                <a:solidFill>
                  <a:srgbClr val="0070C0"/>
                </a:solidFill>
              </a:rPr>
              <a:t> </a:t>
            </a:r>
            <a:r>
              <a:rPr lang="en-US" dirty="0" err="1">
                <a:solidFill>
                  <a:srgbClr val="0070C0"/>
                </a:solidFill>
              </a:rPr>
              <a:t>aplicações</a:t>
            </a:r>
            <a:r>
              <a:rPr lang="en-US" dirty="0">
                <a:solidFill>
                  <a:srgbClr val="0070C0"/>
                </a:solidFill>
              </a:rPr>
              <a:t> que </a:t>
            </a:r>
            <a:r>
              <a:rPr lang="en-US" dirty="0" err="1">
                <a:solidFill>
                  <a:srgbClr val="0070C0"/>
                </a:solidFill>
              </a:rPr>
              <a:t>serão</a:t>
            </a:r>
            <a:r>
              <a:rPr lang="en-US" dirty="0">
                <a:solidFill>
                  <a:srgbClr val="0070C0"/>
                </a:solidFill>
              </a:rPr>
              <a:t> </a:t>
            </a:r>
            <a:r>
              <a:rPr lang="en-US" dirty="0" err="1">
                <a:solidFill>
                  <a:srgbClr val="0070C0"/>
                </a:solidFill>
              </a:rPr>
              <a:t>monitoradas</a:t>
            </a:r>
            <a:r>
              <a:rPr lang="en-US" dirty="0">
                <a:solidFill>
                  <a:srgbClr val="0070C0"/>
                </a:solidFill>
              </a:rPr>
              <a:t> </a:t>
            </a:r>
            <a:r>
              <a:rPr lang="en-US" dirty="0" err="1">
                <a:solidFill>
                  <a:srgbClr val="0070C0"/>
                </a:solidFill>
              </a:rPr>
              <a:t>pelas</a:t>
            </a:r>
            <a:r>
              <a:rPr lang="en-US" dirty="0">
                <a:solidFill>
                  <a:srgbClr val="0070C0"/>
                </a:solidFill>
              </a:rPr>
              <a:t> TPIs.</a:t>
            </a:r>
          </a:p>
          <a:p>
            <a:endParaRPr lang="en-US" i="1" dirty="0">
              <a:solidFill>
                <a:srgbClr val="0070C0"/>
              </a:solidFill>
            </a:endParaRPr>
          </a:p>
        </p:txBody>
      </p:sp>
    </p:spTree>
    <p:extLst>
      <p:ext uri="{BB962C8B-B14F-4D97-AF65-F5344CB8AC3E}">
        <p14:creationId xmlns:p14="http://schemas.microsoft.com/office/powerpoint/2010/main" val="2143726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Smart factory service delivery elements</a:t>
            </a:r>
            <a:endParaRPr lang="pt-BR" i="1" dirty="0">
              <a:solidFill>
                <a:srgbClr val="0070C0"/>
              </a:solidFill>
            </a:endParaRPr>
          </a:p>
        </p:txBody>
      </p:sp>
      <p:pic>
        <p:nvPicPr>
          <p:cNvPr id="5" name="Imagem 4"/>
          <p:cNvPicPr>
            <a:picLocks noChangeAspect="1"/>
          </p:cNvPicPr>
          <p:nvPr/>
        </p:nvPicPr>
        <p:blipFill>
          <a:blip r:embed="rId2"/>
          <a:stretch>
            <a:fillRect/>
          </a:stretch>
        </p:blipFill>
        <p:spPr>
          <a:xfrm>
            <a:off x="1038697" y="2569164"/>
            <a:ext cx="10114605" cy="3218202"/>
          </a:xfrm>
          <a:prstGeom prst="rect">
            <a:avLst/>
          </a:prstGeom>
        </p:spPr>
      </p:pic>
    </p:spTree>
    <p:extLst>
      <p:ext uri="{BB962C8B-B14F-4D97-AF65-F5344CB8AC3E}">
        <p14:creationId xmlns:p14="http://schemas.microsoft.com/office/powerpoint/2010/main" val="3158956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Vision of SIBUS (Conceptual Model)</a:t>
            </a:r>
            <a:endParaRPr lang="pt-BR" i="1" dirty="0">
              <a:solidFill>
                <a:srgbClr val="0070C0"/>
              </a:solidFill>
            </a:endParaRPr>
          </a:p>
        </p:txBody>
      </p:sp>
      <p:sp>
        <p:nvSpPr>
          <p:cNvPr id="6" name="Elipse 5"/>
          <p:cNvSpPr/>
          <p:nvPr/>
        </p:nvSpPr>
        <p:spPr>
          <a:xfrm>
            <a:off x="4174435" y="2305878"/>
            <a:ext cx="6917635" cy="368410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pt-BR" dirty="0"/>
          </a:p>
        </p:txBody>
      </p:sp>
      <p:sp>
        <p:nvSpPr>
          <p:cNvPr id="2" name="Título 1"/>
          <p:cNvSpPr>
            <a:spLocks noGrp="1"/>
          </p:cNvSpPr>
          <p:nvPr>
            <p:ph type="title"/>
          </p:nvPr>
        </p:nvSpPr>
        <p:spPr/>
        <p:txBody>
          <a:bodyPr/>
          <a:lstStyle/>
          <a:p>
            <a:r>
              <a:rPr lang="pt-BR" b="1" dirty="0"/>
              <a:t>4. </a:t>
            </a:r>
            <a:r>
              <a:rPr lang="pt-BR" dirty="0"/>
              <a:t>Arquitetura</a:t>
            </a:r>
          </a:p>
        </p:txBody>
      </p:sp>
      <p:sp>
        <p:nvSpPr>
          <p:cNvPr id="5" name="Retângulo 4"/>
          <p:cNvSpPr/>
          <p:nvPr/>
        </p:nvSpPr>
        <p:spPr>
          <a:xfrm>
            <a:off x="6460434" y="3485321"/>
            <a:ext cx="2345634" cy="1325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Função</a:t>
            </a:r>
          </a:p>
        </p:txBody>
      </p:sp>
      <p:sp>
        <p:nvSpPr>
          <p:cNvPr id="7" name="Seta: para a Direita 6"/>
          <p:cNvSpPr/>
          <p:nvPr/>
        </p:nvSpPr>
        <p:spPr>
          <a:xfrm>
            <a:off x="4843669" y="3631094"/>
            <a:ext cx="1590261" cy="10336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dirty="0"/>
              <a:t>entradas</a:t>
            </a:r>
          </a:p>
        </p:txBody>
      </p:sp>
      <p:sp>
        <p:nvSpPr>
          <p:cNvPr id="8" name="Seta: para a Direita 7"/>
          <p:cNvSpPr/>
          <p:nvPr/>
        </p:nvSpPr>
        <p:spPr>
          <a:xfrm>
            <a:off x="8819320" y="3631094"/>
            <a:ext cx="1590261" cy="103367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pt-BR" dirty="0"/>
              <a:t>saídas</a:t>
            </a:r>
          </a:p>
        </p:txBody>
      </p:sp>
      <p:sp>
        <p:nvSpPr>
          <p:cNvPr id="9" name="CaixaDeTexto 8"/>
          <p:cNvSpPr txBox="1"/>
          <p:nvPr/>
        </p:nvSpPr>
        <p:spPr>
          <a:xfrm>
            <a:off x="6655067" y="2411521"/>
            <a:ext cx="1956369" cy="369332"/>
          </a:xfrm>
          <a:prstGeom prst="rect">
            <a:avLst/>
          </a:prstGeom>
          <a:noFill/>
        </p:spPr>
        <p:txBody>
          <a:bodyPr wrap="none" rtlCol="0">
            <a:spAutoFit/>
          </a:bodyPr>
          <a:lstStyle/>
          <a:p>
            <a:r>
              <a:rPr lang="pt-BR" dirty="0">
                <a:solidFill>
                  <a:schemeClr val="accent2">
                    <a:lumMod val="50000"/>
                  </a:schemeClr>
                </a:solidFill>
              </a:rPr>
              <a:t>Ambiente ao redor</a:t>
            </a:r>
          </a:p>
        </p:txBody>
      </p:sp>
      <p:sp>
        <p:nvSpPr>
          <p:cNvPr id="10" name="CaixaDeTexto 9"/>
          <p:cNvSpPr txBox="1"/>
          <p:nvPr/>
        </p:nvSpPr>
        <p:spPr>
          <a:xfrm>
            <a:off x="775252" y="2433291"/>
            <a:ext cx="3399180" cy="3046988"/>
          </a:xfrm>
          <a:prstGeom prst="rect">
            <a:avLst/>
          </a:prstGeom>
          <a:noFill/>
        </p:spPr>
        <p:txBody>
          <a:bodyPr wrap="square" rtlCol="0">
            <a:spAutoFit/>
          </a:bodyPr>
          <a:lstStyle/>
          <a:p>
            <a:r>
              <a:rPr lang="pt-BR" sz="2400" dirty="0">
                <a:solidFill>
                  <a:srgbClr val="0070C0"/>
                </a:solidFill>
              </a:rPr>
              <a:t>Para se desenvolver o modelo de referência é necessário saber o papel do sistema que esta sendo definido, de modo a conhecer suas entradas, suas saídas, sua função e elementos ao seu redor</a:t>
            </a:r>
          </a:p>
        </p:txBody>
      </p:sp>
    </p:spTree>
    <p:extLst>
      <p:ext uri="{BB962C8B-B14F-4D97-AF65-F5344CB8AC3E}">
        <p14:creationId xmlns:p14="http://schemas.microsoft.com/office/powerpoint/2010/main" val="212451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Vision of SIBUS (Conceptual Model)</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1445977" y="1827330"/>
            <a:ext cx="9034454" cy="4838513"/>
          </a:xfrm>
          <a:prstGeom prst="rect">
            <a:avLst/>
          </a:prstGeom>
        </p:spPr>
      </p:pic>
    </p:spTree>
    <p:extLst>
      <p:ext uri="{BB962C8B-B14F-4D97-AF65-F5344CB8AC3E}">
        <p14:creationId xmlns:p14="http://schemas.microsoft.com/office/powerpoint/2010/main" val="770324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Vision of SIBUS (Conceptual Model)</a:t>
            </a:r>
          </a:p>
          <a:p>
            <a:pPr marL="0" indent="0">
              <a:buNone/>
            </a:pPr>
            <a:r>
              <a:rPr lang="pt-BR" sz="2000" dirty="0">
                <a:solidFill>
                  <a:srgbClr val="0070C0"/>
                </a:solidFill>
              </a:rPr>
              <a:t>Modelo é dividido em 4 camadas dependendo do nível e conteúdo do serviço</a:t>
            </a:r>
            <a:endParaRPr lang="en-US" sz="2000" dirty="0">
              <a:solidFill>
                <a:srgbClr val="0070C0"/>
              </a:solidFill>
            </a:endParaRPr>
          </a:p>
        </p:txBody>
      </p:sp>
      <p:pic>
        <p:nvPicPr>
          <p:cNvPr id="4" name="Imagem 3"/>
          <p:cNvPicPr>
            <a:picLocks noChangeAspect="1"/>
          </p:cNvPicPr>
          <p:nvPr/>
        </p:nvPicPr>
        <p:blipFill>
          <a:blip r:embed="rId2"/>
          <a:stretch>
            <a:fillRect/>
          </a:stretch>
        </p:blipFill>
        <p:spPr>
          <a:xfrm>
            <a:off x="838200" y="2730293"/>
            <a:ext cx="4973625" cy="2663686"/>
          </a:xfrm>
          <a:prstGeom prst="rect">
            <a:avLst/>
          </a:prstGeom>
        </p:spPr>
      </p:pic>
      <p:sp>
        <p:nvSpPr>
          <p:cNvPr id="5" name="Retângulo: Cantos Arredondados 4"/>
          <p:cNvSpPr/>
          <p:nvPr/>
        </p:nvSpPr>
        <p:spPr>
          <a:xfrm>
            <a:off x="2676940" y="3200399"/>
            <a:ext cx="2358886" cy="435685"/>
          </a:xfrm>
          <a:prstGeom prst="round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6" name="Retângulo: Cantos Arredondados 5"/>
          <p:cNvSpPr/>
          <p:nvPr/>
        </p:nvSpPr>
        <p:spPr>
          <a:xfrm>
            <a:off x="2683568" y="3695252"/>
            <a:ext cx="2358886" cy="419548"/>
          </a:xfrm>
          <a:prstGeom prst="roundRect">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8" name="Retângulo: Cantos Arredondados 7"/>
          <p:cNvSpPr/>
          <p:nvPr/>
        </p:nvSpPr>
        <p:spPr>
          <a:xfrm>
            <a:off x="2683568" y="4170737"/>
            <a:ext cx="2358886" cy="419548"/>
          </a:xfrm>
          <a:prstGeom prst="roundRect">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9" name="Retângulo: Cantos Arredondados 8"/>
          <p:cNvSpPr/>
          <p:nvPr/>
        </p:nvSpPr>
        <p:spPr>
          <a:xfrm>
            <a:off x="2676940" y="4624706"/>
            <a:ext cx="2358886" cy="419548"/>
          </a:xfrm>
          <a:prstGeom prst="roundRect">
            <a:avLst/>
          </a:prstGeom>
          <a:noFill/>
          <a:ln w="28575">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10" name="Balão de Fala: Retângulo 9"/>
          <p:cNvSpPr/>
          <p:nvPr/>
        </p:nvSpPr>
        <p:spPr>
          <a:xfrm>
            <a:off x="6400800" y="5817704"/>
            <a:ext cx="4953000" cy="848139"/>
          </a:xfrm>
          <a:prstGeom prst="wedgeRectCallout">
            <a:avLst>
              <a:gd name="adj1" fmla="val -97889"/>
              <a:gd name="adj2" fmla="val -13319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b="1" dirty="0" err="1">
                <a:solidFill>
                  <a:schemeClr val="tx1"/>
                </a:solidFill>
              </a:rPr>
              <a:t>Smart</a:t>
            </a:r>
            <a:r>
              <a:rPr lang="pt-BR" b="1" dirty="0">
                <a:solidFill>
                  <a:schemeClr val="tx1"/>
                </a:solidFill>
              </a:rPr>
              <a:t> </a:t>
            </a:r>
            <a:r>
              <a:rPr lang="pt-BR" b="1" dirty="0" err="1">
                <a:solidFill>
                  <a:schemeClr val="tx1"/>
                </a:solidFill>
              </a:rPr>
              <a:t>Machine</a:t>
            </a:r>
            <a:r>
              <a:rPr lang="pt-BR" b="1" dirty="0">
                <a:solidFill>
                  <a:schemeClr val="tx1"/>
                </a:solidFill>
              </a:rPr>
              <a:t> </a:t>
            </a:r>
            <a:r>
              <a:rPr lang="pt-BR" b="1" dirty="0" err="1">
                <a:solidFill>
                  <a:schemeClr val="tx1"/>
                </a:solidFill>
              </a:rPr>
              <a:t>Controller</a:t>
            </a:r>
            <a:r>
              <a:rPr lang="pt-BR" b="1" dirty="0">
                <a:solidFill>
                  <a:schemeClr val="tx1"/>
                </a:solidFill>
              </a:rPr>
              <a:t> (SMC)</a:t>
            </a:r>
          </a:p>
          <a:p>
            <a:pPr algn="ctr"/>
            <a:r>
              <a:rPr lang="pt-BR" dirty="0"/>
              <a:t>Prove os serviços de provisionamento, controle e monitoração</a:t>
            </a:r>
          </a:p>
        </p:txBody>
      </p:sp>
      <p:sp>
        <p:nvSpPr>
          <p:cNvPr id="12" name="Balão de Fala: Retângulo 11"/>
          <p:cNvSpPr/>
          <p:nvPr/>
        </p:nvSpPr>
        <p:spPr>
          <a:xfrm>
            <a:off x="6400800" y="4624706"/>
            <a:ext cx="4953000" cy="1057913"/>
          </a:xfrm>
          <a:prstGeom prst="wedgeRectCallout">
            <a:avLst>
              <a:gd name="adj1" fmla="val -77125"/>
              <a:gd name="adj2" fmla="val -7533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b="1" dirty="0" err="1">
                <a:solidFill>
                  <a:schemeClr val="tx1"/>
                </a:solidFill>
              </a:rPr>
              <a:t>Smart</a:t>
            </a:r>
            <a:r>
              <a:rPr lang="pt-BR" b="1" dirty="0">
                <a:solidFill>
                  <a:schemeClr val="tx1"/>
                </a:solidFill>
              </a:rPr>
              <a:t> Manufacturing </a:t>
            </a:r>
            <a:r>
              <a:rPr lang="pt-BR" b="1" dirty="0" err="1">
                <a:solidFill>
                  <a:schemeClr val="tx1"/>
                </a:solidFill>
              </a:rPr>
              <a:t>Optimizer</a:t>
            </a:r>
            <a:r>
              <a:rPr lang="pt-BR" b="1" dirty="0">
                <a:solidFill>
                  <a:schemeClr val="tx1"/>
                </a:solidFill>
              </a:rPr>
              <a:t> (SMO)</a:t>
            </a:r>
          </a:p>
          <a:p>
            <a:pPr algn="ctr"/>
            <a:r>
              <a:rPr lang="pt-BR" dirty="0"/>
              <a:t>Prove os serviços de preparação do processo: planejamento, agendamento, modelagem e simulação</a:t>
            </a:r>
          </a:p>
        </p:txBody>
      </p:sp>
      <p:sp>
        <p:nvSpPr>
          <p:cNvPr id="13" name="Balão de Fala: Retângulo 12"/>
          <p:cNvSpPr/>
          <p:nvPr/>
        </p:nvSpPr>
        <p:spPr>
          <a:xfrm>
            <a:off x="6400800" y="3431708"/>
            <a:ext cx="4953000" cy="1057913"/>
          </a:xfrm>
          <a:prstGeom prst="wedgeRectCallout">
            <a:avLst>
              <a:gd name="adj1" fmla="val -76603"/>
              <a:gd name="adj2" fmla="val -894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b="1" dirty="0" err="1">
                <a:solidFill>
                  <a:schemeClr val="tx1"/>
                </a:solidFill>
              </a:rPr>
              <a:t>Smart</a:t>
            </a:r>
            <a:r>
              <a:rPr lang="pt-BR" b="1" dirty="0">
                <a:solidFill>
                  <a:schemeClr val="tx1"/>
                </a:solidFill>
              </a:rPr>
              <a:t> Manufacturing </a:t>
            </a:r>
            <a:r>
              <a:rPr lang="pt-BR" b="1" dirty="0" err="1">
                <a:solidFill>
                  <a:schemeClr val="tx1"/>
                </a:solidFill>
              </a:rPr>
              <a:t>Execution</a:t>
            </a:r>
            <a:r>
              <a:rPr lang="pt-BR" b="1" dirty="0">
                <a:solidFill>
                  <a:schemeClr val="tx1"/>
                </a:solidFill>
              </a:rPr>
              <a:t> System (SMES)</a:t>
            </a:r>
          </a:p>
          <a:p>
            <a:pPr algn="ctr"/>
            <a:r>
              <a:rPr lang="pt-BR" dirty="0"/>
              <a:t>Prove os serviços de execução de processo: Controle Operacional, Avaliação de Performance e Suporte à Manutenção</a:t>
            </a:r>
          </a:p>
        </p:txBody>
      </p:sp>
      <p:sp>
        <p:nvSpPr>
          <p:cNvPr id="14" name="Balão de Fala: Retângulo 13"/>
          <p:cNvSpPr/>
          <p:nvPr/>
        </p:nvSpPr>
        <p:spPr>
          <a:xfrm>
            <a:off x="6400800" y="2238710"/>
            <a:ext cx="4953000" cy="1057913"/>
          </a:xfrm>
          <a:prstGeom prst="wedgeRectCallout">
            <a:avLst>
              <a:gd name="adj1" fmla="val -77667"/>
              <a:gd name="adj2" fmla="val 5745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b="1" dirty="0" err="1">
                <a:solidFill>
                  <a:schemeClr val="tx1"/>
                </a:solidFill>
              </a:rPr>
              <a:t>Smart</a:t>
            </a:r>
            <a:r>
              <a:rPr lang="pt-BR" b="1" dirty="0">
                <a:solidFill>
                  <a:schemeClr val="tx1"/>
                </a:solidFill>
              </a:rPr>
              <a:t> Enterprise </a:t>
            </a:r>
            <a:r>
              <a:rPr lang="pt-BR" b="1" dirty="0" err="1">
                <a:solidFill>
                  <a:schemeClr val="tx1"/>
                </a:solidFill>
              </a:rPr>
              <a:t>Content</a:t>
            </a:r>
            <a:r>
              <a:rPr lang="pt-BR" b="1" dirty="0">
                <a:solidFill>
                  <a:schemeClr val="tx1"/>
                </a:solidFill>
              </a:rPr>
              <a:t> Management System (SECM)</a:t>
            </a:r>
          </a:p>
          <a:p>
            <a:pPr algn="ctr"/>
            <a:r>
              <a:rPr lang="pt-BR" dirty="0"/>
              <a:t>Prove serviços empresariais como histórico, gestão do conhecimento e gestão de performance.</a:t>
            </a:r>
          </a:p>
        </p:txBody>
      </p:sp>
    </p:spTree>
    <p:extLst>
      <p:ext uri="{BB962C8B-B14F-4D97-AF65-F5344CB8AC3E}">
        <p14:creationId xmlns:p14="http://schemas.microsoft.com/office/powerpoint/2010/main" val="3152264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Conceptual Aspects of SIBUS</a:t>
            </a:r>
          </a:p>
          <a:p>
            <a:pPr marL="0" indent="0">
              <a:buNone/>
            </a:pPr>
            <a:endParaRPr lang="en-US" i="1" dirty="0">
              <a:solidFill>
                <a:srgbClr val="0070C0"/>
              </a:solidFill>
            </a:endParaRPr>
          </a:p>
          <a:p>
            <a:pPr marL="0" indent="0">
              <a:buNone/>
            </a:pPr>
            <a:r>
              <a:rPr lang="en-US" dirty="0">
                <a:solidFill>
                  <a:srgbClr val="0070C0"/>
                </a:solidFill>
              </a:rPr>
              <a:t>Para se </a:t>
            </a:r>
            <a:r>
              <a:rPr lang="en-US" dirty="0" err="1">
                <a:solidFill>
                  <a:srgbClr val="0070C0"/>
                </a:solidFill>
              </a:rPr>
              <a:t>estruturar</a:t>
            </a:r>
            <a:r>
              <a:rPr lang="en-US" dirty="0">
                <a:solidFill>
                  <a:srgbClr val="0070C0"/>
                </a:solidFill>
              </a:rPr>
              <a:t> o </a:t>
            </a:r>
            <a:r>
              <a:rPr lang="en-US" dirty="0" err="1">
                <a:solidFill>
                  <a:srgbClr val="0070C0"/>
                </a:solidFill>
              </a:rPr>
              <a:t>modelo</a:t>
            </a:r>
            <a:r>
              <a:rPr lang="en-US" dirty="0">
                <a:solidFill>
                  <a:srgbClr val="0070C0"/>
                </a:solidFill>
              </a:rPr>
              <a:t> de </a:t>
            </a:r>
            <a:r>
              <a:rPr lang="en-US" dirty="0" err="1">
                <a:solidFill>
                  <a:srgbClr val="0070C0"/>
                </a:solidFill>
              </a:rPr>
              <a:t>referência</a:t>
            </a:r>
            <a:r>
              <a:rPr lang="en-US" dirty="0">
                <a:solidFill>
                  <a:srgbClr val="0070C0"/>
                </a:solidFill>
              </a:rPr>
              <a:t> é </a:t>
            </a:r>
            <a:r>
              <a:rPr lang="en-US" dirty="0" err="1">
                <a:solidFill>
                  <a:srgbClr val="0070C0"/>
                </a:solidFill>
              </a:rPr>
              <a:t>necessário</a:t>
            </a:r>
            <a:r>
              <a:rPr lang="en-US" dirty="0">
                <a:solidFill>
                  <a:srgbClr val="0070C0"/>
                </a:solidFill>
              </a:rPr>
              <a:t>:</a:t>
            </a:r>
          </a:p>
          <a:p>
            <a:pPr marL="0" indent="0">
              <a:buNone/>
            </a:pPr>
            <a:endParaRPr lang="en-US" dirty="0">
              <a:solidFill>
                <a:srgbClr val="0070C0"/>
              </a:solidFill>
            </a:endParaRPr>
          </a:p>
          <a:p>
            <a:pPr lvl="1"/>
            <a:r>
              <a:rPr lang="en-US" dirty="0" err="1">
                <a:solidFill>
                  <a:srgbClr val="0070C0"/>
                </a:solidFill>
              </a:rPr>
              <a:t>Conectar</a:t>
            </a:r>
            <a:r>
              <a:rPr lang="en-US" dirty="0">
                <a:solidFill>
                  <a:srgbClr val="0070C0"/>
                </a:solidFill>
              </a:rPr>
              <a:t>-se </a:t>
            </a:r>
            <a:r>
              <a:rPr lang="en-US" dirty="0" err="1">
                <a:solidFill>
                  <a:srgbClr val="0070C0"/>
                </a:solidFill>
              </a:rPr>
              <a:t>aos</a:t>
            </a:r>
            <a:r>
              <a:rPr lang="en-US" dirty="0">
                <a:solidFill>
                  <a:srgbClr val="0070C0"/>
                </a:solidFill>
              </a:rPr>
              <a:t> </a:t>
            </a:r>
            <a:r>
              <a:rPr lang="en-US" dirty="0" err="1">
                <a:solidFill>
                  <a:srgbClr val="0070C0"/>
                </a:solidFill>
              </a:rPr>
              <a:t>serviços</a:t>
            </a:r>
            <a:r>
              <a:rPr lang="en-US" dirty="0">
                <a:solidFill>
                  <a:srgbClr val="0070C0"/>
                </a:solidFill>
              </a:rPr>
              <a:t> da </a:t>
            </a:r>
            <a:r>
              <a:rPr lang="en-US" dirty="0" err="1">
                <a:solidFill>
                  <a:srgbClr val="0070C0"/>
                </a:solidFill>
              </a:rPr>
              <a:t>fábrica</a:t>
            </a:r>
            <a:r>
              <a:rPr lang="en-US" dirty="0">
                <a:solidFill>
                  <a:srgbClr val="0070C0"/>
                </a:solidFill>
              </a:rPr>
              <a:t>,</a:t>
            </a:r>
          </a:p>
          <a:p>
            <a:pPr lvl="1"/>
            <a:r>
              <a:rPr lang="en-US" dirty="0" err="1">
                <a:solidFill>
                  <a:srgbClr val="0070C0"/>
                </a:solidFill>
              </a:rPr>
              <a:t>Definir</a:t>
            </a:r>
            <a:r>
              <a:rPr lang="en-US" dirty="0">
                <a:solidFill>
                  <a:srgbClr val="0070C0"/>
                </a:solidFill>
              </a:rPr>
              <a:t> </a:t>
            </a:r>
            <a:r>
              <a:rPr lang="en-US" dirty="0" err="1">
                <a:solidFill>
                  <a:srgbClr val="0070C0"/>
                </a:solidFill>
              </a:rPr>
              <a:t>os</a:t>
            </a:r>
            <a:r>
              <a:rPr lang="en-US" dirty="0">
                <a:solidFill>
                  <a:srgbClr val="0070C0"/>
                </a:solidFill>
              </a:rPr>
              <a:t> </a:t>
            </a:r>
            <a:r>
              <a:rPr lang="en-US" dirty="0" err="1">
                <a:solidFill>
                  <a:srgbClr val="0070C0"/>
                </a:solidFill>
              </a:rPr>
              <a:t>serviços</a:t>
            </a:r>
            <a:r>
              <a:rPr lang="en-US" dirty="0">
                <a:solidFill>
                  <a:srgbClr val="0070C0"/>
                </a:solidFill>
              </a:rPr>
              <a:t> </a:t>
            </a:r>
            <a:r>
              <a:rPr lang="en-US" dirty="0" err="1">
                <a:solidFill>
                  <a:srgbClr val="0070C0"/>
                </a:solidFill>
              </a:rPr>
              <a:t>em</a:t>
            </a:r>
            <a:r>
              <a:rPr lang="en-US" dirty="0">
                <a:solidFill>
                  <a:srgbClr val="0070C0"/>
                </a:solidFill>
              </a:rPr>
              <a:t> </a:t>
            </a:r>
            <a:r>
              <a:rPr lang="en-US" dirty="0" err="1">
                <a:solidFill>
                  <a:srgbClr val="0070C0"/>
                </a:solidFill>
              </a:rPr>
              <a:t>uma</a:t>
            </a:r>
            <a:r>
              <a:rPr lang="en-US" dirty="0">
                <a:solidFill>
                  <a:srgbClr val="0070C0"/>
                </a:solidFill>
              </a:rPr>
              <a:t> </a:t>
            </a:r>
            <a:r>
              <a:rPr lang="en-US" dirty="0" err="1">
                <a:solidFill>
                  <a:srgbClr val="0070C0"/>
                </a:solidFill>
              </a:rPr>
              <a:t>maneira</a:t>
            </a:r>
            <a:r>
              <a:rPr lang="en-US" dirty="0">
                <a:solidFill>
                  <a:srgbClr val="0070C0"/>
                </a:solidFill>
              </a:rPr>
              <a:t> </a:t>
            </a:r>
            <a:r>
              <a:rPr lang="en-US" dirty="0" err="1">
                <a:solidFill>
                  <a:srgbClr val="0070C0"/>
                </a:solidFill>
              </a:rPr>
              <a:t>estruturada</a:t>
            </a:r>
            <a:r>
              <a:rPr lang="en-US" dirty="0">
                <a:solidFill>
                  <a:srgbClr val="0070C0"/>
                </a:solidFill>
              </a:rPr>
              <a:t>,</a:t>
            </a:r>
          </a:p>
          <a:p>
            <a:pPr lvl="1"/>
            <a:r>
              <a:rPr lang="en-US" dirty="0" err="1">
                <a:solidFill>
                  <a:srgbClr val="0070C0"/>
                </a:solidFill>
              </a:rPr>
              <a:t>Descrever</a:t>
            </a:r>
            <a:r>
              <a:rPr lang="en-US" dirty="0">
                <a:solidFill>
                  <a:srgbClr val="0070C0"/>
                </a:solidFill>
              </a:rPr>
              <a:t> </a:t>
            </a:r>
            <a:r>
              <a:rPr lang="en-US" dirty="0" err="1">
                <a:solidFill>
                  <a:srgbClr val="0070C0"/>
                </a:solidFill>
              </a:rPr>
              <a:t>em</a:t>
            </a:r>
            <a:r>
              <a:rPr lang="en-US" dirty="0">
                <a:solidFill>
                  <a:srgbClr val="0070C0"/>
                </a:solidFill>
              </a:rPr>
              <a:t> </a:t>
            </a:r>
            <a:r>
              <a:rPr lang="en-US" dirty="0" err="1">
                <a:solidFill>
                  <a:srgbClr val="0070C0"/>
                </a:solidFill>
              </a:rPr>
              <a:t>detalhes</a:t>
            </a:r>
            <a:r>
              <a:rPr lang="en-US" dirty="0">
                <a:solidFill>
                  <a:srgbClr val="0070C0"/>
                </a:solidFill>
              </a:rPr>
              <a:t> </a:t>
            </a:r>
            <a:r>
              <a:rPr lang="en-US" dirty="0" err="1">
                <a:solidFill>
                  <a:srgbClr val="0070C0"/>
                </a:solidFill>
              </a:rPr>
              <a:t>cada</a:t>
            </a:r>
            <a:r>
              <a:rPr lang="en-US" dirty="0">
                <a:solidFill>
                  <a:srgbClr val="0070C0"/>
                </a:solidFill>
              </a:rPr>
              <a:t> </a:t>
            </a:r>
            <a:r>
              <a:rPr lang="en-US" dirty="0" err="1">
                <a:solidFill>
                  <a:srgbClr val="0070C0"/>
                </a:solidFill>
              </a:rPr>
              <a:t>serviço</a:t>
            </a:r>
            <a:r>
              <a:rPr lang="en-US" dirty="0">
                <a:solidFill>
                  <a:srgbClr val="0070C0"/>
                </a:solidFill>
              </a:rPr>
              <a:t>, e</a:t>
            </a:r>
          </a:p>
          <a:p>
            <a:pPr lvl="1"/>
            <a:r>
              <a:rPr lang="en-US" dirty="0" err="1">
                <a:solidFill>
                  <a:srgbClr val="0070C0"/>
                </a:solidFill>
              </a:rPr>
              <a:t>Gerenciar</a:t>
            </a:r>
            <a:r>
              <a:rPr lang="en-US" dirty="0">
                <a:solidFill>
                  <a:srgbClr val="0070C0"/>
                </a:solidFill>
              </a:rPr>
              <a:t> </a:t>
            </a:r>
            <a:r>
              <a:rPr lang="en-US" dirty="0" err="1">
                <a:solidFill>
                  <a:srgbClr val="0070C0"/>
                </a:solidFill>
              </a:rPr>
              <a:t>os</a:t>
            </a:r>
            <a:r>
              <a:rPr lang="en-US" dirty="0">
                <a:solidFill>
                  <a:srgbClr val="0070C0"/>
                </a:solidFill>
              </a:rPr>
              <a:t> </a:t>
            </a:r>
            <a:r>
              <a:rPr lang="en-US" dirty="0" err="1">
                <a:solidFill>
                  <a:srgbClr val="0070C0"/>
                </a:solidFill>
              </a:rPr>
              <a:t>serviços</a:t>
            </a:r>
            <a:r>
              <a:rPr lang="en-US" dirty="0">
                <a:solidFill>
                  <a:srgbClr val="0070C0"/>
                </a:solidFill>
              </a:rPr>
              <a:t> e </a:t>
            </a:r>
            <a:r>
              <a:rPr lang="en-US" dirty="0" err="1">
                <a:solidFill>
                  <a:srgbClr val="0070C0"/>
                </a:solidFill>
              </a:rPr>
              <a:t>seu</a:t>
            </a:r>
            <a:r>
              <a:rPr lang="en-US" dirty="0">
                <a:solidFill>
                  <a:srgbClr val="0070C0"/>
                </a:solidFill>
              </a:rPr>
              <a:t> </a:t>
            </a:r>
            <a:r>
              <a:rPr lang="en-US" dirty="0" err="1">
                <a:solidFill>
                  <a:srgbClr val="0070C0"/>
                </a:solidFill>
              </a:rPr>
              <a:t>provisionamento</a:t>
            </a:r>
            <a:r>
              <a:rPr lang="en-US" dirty="0">
                <a:solidFill>
                  <a:srgbClr val="0070C0"/>
                </a:solidFill>
              </a:rPr>
              <a:t>.</a:t>
            </a:r>
          </a:p>
          <a:p>
            <a:endParaRPr lang="en-US" dirty="0">
              <a:solidFill>
                <a:srgbClr val="0070C0"/>
              </a:solidFill>
            </a:endParaRPr>
          </a:p>
          <a:p>
            <a:endParaRPr lang="en-US" dirty="0">
              <a:solidFill>
                <a:srgbClr val="0070C0"/>
              </a:solidFill>
            </a:endParaRPr>
          </a:p>
          <a:p>
            <a:pPr marL="0" indent="0">
              <a:buNone/>
            </a:pPr>
            <a:endParaRPr lang="pt-BR" dirty="0">
              <a:solidFill>
                <a:srgbClr val="0070C0"/>
              </a:solidFill>
            </a:endParaRPr>
          </a:p>
        </p:txBody>
      </p:sp>
    </p:spTree>
    <p:extLst>
      <p:ext uri="{BB962C8B-B14F-4D97-AF65-F5344CB8AC3E}">
        <p14:creationId xmlns:p14="http://schemas.microsoft.com/office/powerpoint/2010/main" val="3546872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Conceptual Aspects of SIBUS</a:t>
            </a:r>
            <a:endParaRPr lang="pt-BR" i="1" dirty="0">
              <a:solidFill>
                <a:srgbClr val="0070C0"/>
              </a:solidFill>
            </a:endParaRPr>
          </a:p>
        </p:txBody>
      </p:sp>
      <p:pic>
        <p:nvPicPr>
          <p:cNvPr id="5" name="Imagem 4"/>
          <p:cNvPicPr>
            <a:picLocks noChangeAspect="1"/>
          </p:cNvPicPr>
          <p:nvPr/>
        </p:nvPicPr>
        <p:blipFill>
          <a:blip r:embed="rId2"/>
          <a:stretch>
            <a:fillRect/>
          </a:stretch>
        </p:blipFill>
        <p:spPr>
          <a:xfrm>
            <a:off x="2119331" y="1846107"/>
            <a:ext cx="7736613" cy="4614499"/>
          </a:xfrm>
          <a:prstGeom prst="rect">
            <a:avLst/>
          </a:prstGeom>
        </p:spPr>
      </p:pic>
    </p:spTree>
    <p:extLst>
      <p:ext uri="{BB962C8B-B14F-4D97-AF65-F5344CB8AC3E}">
        <p14:creationId xmlns:p14="http://schemas.microsoft.com/office/powerpoint/2010/main" val="2162285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SIBUS Service Description Language</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2132574" y="2434003"/>
            <a:ext cx="7586984" cy="3446291"/>
          </a:xfrm>
          <a:prstGeom prst="rect">
            <a:avLst/>
          </a:prstGeom>
        </p:spPr>
      </p:pic>
    </p:spTree>
    <p:extLst>
      <p:ext uri="{BB962C8B-B14F-4D97-AF65-F5344CB8AC3E}">
        <p14:creationId xmlns:p14="http://schemas.microsoft.com/office/powerpoint/2010/main" val="2616350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Service Request Process Application</a:t>
            </a:r>
          </a:p>
          <a:p>
            <a:pPr marL="0" indent="0">
              <a:buNone/>
            </a:pPr>
            <a:endParaRPr lang="en-US" i="1" dirty="0">
              <a:solidFill>
                <a:srgbClr val="0070C0"/>
              </a:solidFill>
            </a:endParaRPr>
          </a:p>
          <a:p>
            <a:pPr marL="0" indent="0">
              <a:buNone/>
            </a:pPr>
            <a:r>
              <a:rPr lang="en-US" dirty="0">
                <a:solidFill>
                  <a:srgbClr val="0070C0"/>
                </a:solidFill>
              </a:rPr>
              <a:t>Como </a:t>
            </a:r>
            <a:r>
              <a:rPr lang="en-US" dirty="0" err="1">
                <a:solidFill>
                  <a:srgbClr val="0070C0"/>
                </a:solidFill>
              </a:rPr>
              <a:t>vários</a:t>
            </a:r>
            <a:r>
              <a:rPr lang="en-US" dirty="0">
                <a:solidFill>
                  <a:srgbClr val="0070C0"/>
                </a:solidFill>
              </a:rPr>
              <a:t> </a:t>
            </a:r>
            <a:r>
              <a:rPr lang="en-US" dirty="0" err="1">
                <a:solidFill>
                  <a:srgbClr val="0070C0"/>
                </a:solidFill>
              </a:rPr>
              <a:t>sistemas</a:t>
            </a:r>
            <a:r>
              <a:rPr lang="en-US" dirty="0">
                <a:solidFill>
                  <a:srgbClr val="0070C0"/>
                </a:solidFill>
              </a:rPr>
              <a:t> e </a:t>
            </a:r>
            <a:r>
              <a:rPr lang="en-US" dirty="0" err="1">
                <a:solidFill>
                  <a:srgbClr val="0070C0"/>
                </a:solidFill>
              </a:rPr>
              <a:t>usuários</a:t>
            </a:r>
            <a:r>
              <a:rPr lang="en-US" dirty="0">
                <a:solidFill>
                  <a:srgbClr val="0070C0"/>
                </a:solidFill>
              </a:rPr>
              <a:t> </a:t>
            </a:r>
            <a:r>
              <a:rPr lang="en-US" dirty="0" err="1">
                <a:solidFill>
                  <a:srgbClr val="0070C0"/>
                </a:solidFill>
              </a:rPr>
              <a:t>irão</a:t>
            </a:r>
            <a:r>
              <a:rPr lang="en-US" dirty="0">
                <a:solidFill>
                  <a:srgbClr val="0070C0"/>
                </a:solidFill>
              </a:rPr>
              <a:t> se </a:t>
            </a:r>
            <a:r>
              <a:rPr lang="en-US" dirty="0" err="1">
                <a:solidFill>
                  <a:srgbClr val="0070C0"/>
                </a:solidFill>
              </a:rPr>
              <a:t>conectar</a:t>
            </a:r>
            <a:r>
              <a:rPr lang="en-US" dirty="0">
                <a:solidFill>
                  <a:srgbClr val="0070C0"/>
                </a:solidFill>
              </a:rPr>
              <a:t> </a:t>
            </a:r>
            <a:r>
              <a:rPr lang="en-US" dirty="0" err="1">
                <a:solidFill>
                  <a:srgbClr val="0070C0"/>
                </a:solidFill>
              </a:rPr>
              <a:t>ao</a:t>
            </a:r>
            <a:r>
              <a:rPr lang="en-US" dirty="0">
                <a:solidFill>
                  <a:srgbClr val="0070C0"/>
                </a:solidFill>
              </a:rPr>
              <a:t> SIBUS, </a:t>
            </a:r>
            <a:r>
              <a:rPr lang="en-US" dirty="0" err="1">
                <a:solidFill>
                  <a:srgbClr val="0070C0"/>
                </a:solidFill>
              </a:rPr>
              <a:t>existem</a:t>
            </a:r>
            <a:r>
              <a:rPr lang="en-US" dirty="0">
                <a:solidFill>
                  <a:srgbClr val="0070C0"/>
                </a:solidFill>
              </a:rPr>
              <a:t> </a:t>
            </a:r>
            <a:r>
              <a:rPr lang="en-US" dirty="0" err="1">
                <a:solidFill>
                  <a:srgbClr val="0070C0"/>
                </a:solidFill>
              </a:rPr>
              <a:t>várias</a:t>
            </a:r>
            <a:r>
              <a:rPr lang="en-US" dirty="0">
                <a:solidFill>
                  <a:srgbClr val="0070C0"/>
                </a:solidFill>
              </a:rPr>
              <a:t> </a:t>
            </a:r>
            <a:r>
              <a:rPr lang="en-US" dirty="0" err="1">
                <a:solidFill>
                  <a:srgbClr val="0070C0"/>
                </a:solidFill>
              </a:rPr>
              <a:t>questões</a:t>
            </a:r>
            <a:r>
              <a:rPr lang="en-US" dirty="0">
                <a:solidFill>
                  <a:srgbClr val="0070C0"/>
                </a:solidFill>
              </a:rPr>
              <a:t> a se </a:t>
            </a:r>
            <a:r>
              <a:rPr lang="en-US" dirty="0" err="1">
                <a:solidFill>
                  <a:srgbClr val="0070C0"/>
                </a:solidFill>
              </a:rPr>
              <a:t>considererar</a:t>
            </a:r>
            <a:r>
              <a:rPr lang="en-US" dirty="0">
                <a:solidFill>
                  <a:srgbClr val="0070C0"/>
                </a:solidFill>
              </a:rPr>
              <a:t> </a:t>
            </a:r>
            <a:r>
              <a:rPr lang="en-US" dirty="0" err="1">
                <a:solidFill>
                  <a:srgbClr val="0070C0"/>
                </a:solidFill>
              </a:rPr>
              <a:t>como</a:t>
            </a:r>
            <a:r>
              <a:rPr lang="en-US" dirty="0">
                <a:solidFill>
                  <a:srgbClr val="0070C0"/>
                </a:solidFill>
              </a:rPr>
              <a:t>:</a:t>
            </a:r>
          </a:p>
          <a:p>
            <a:pPr lvl="1"/>
            <a:r>
              <a:rPr lang="en-US" dirty="0" err="1">
                <a:solidFill>
                  <a:srgbClr val="0070C0"/>
                </a:solidFill>
              </a:rPr>
              <a:t>Conveniência</a:t>
            </a:r>
            <a:r>
              <a:rPr lang="en-US" dirty="0">
                <a:solidFill>
                  <a:srgbClr val="0070C0"/>
                </a:solidFill>
              </a:rPr>
              <a:t>,</a:t>
            </a:r>
          </a:p>
          <a:p>
            <a:pPr lvl="1"/>
            <a:r>
              <a:rPr lang="en-US" dirty="0" err="1">
                <a:solidFill>
                  <a:srgbClr val="0070C0"/>
                </a:solidFill>
              </a:rPr>
              <a:t>Reusabilidade</a:t>
            </a:r>
            <a:r>
              <a:rPr lang="en-US" dirty="0">
                <a:solidFill>
                  <a:srgbClr val="0070C0"/>
                </a:solidFill>
              </a:rPr>
              <a:t>,</a:t>
            </a:r>
          </a:p>
          <a:p>
            <a:pPr lvl="1"/>
            <a:r>
              <a:rPr lang="en-US" dirty="0" err="1">
                <a:solidFill>
                  <a:srgbClr val="0070C0"/>
                </a:solidFill>
              </a:rPr>
              <a:t>Segurança</a:t>
            </a:r>
            <a:r>
              <a:rPr lang="en-US" dirty="0">
                <a:solidFill>
                  <a:srgbClr val="0070C0"/>
                </a:solidFill>
              </a:rPr>
              <a:t>,</a:t>
            </a:r>
          </a:p>
          <a:p>
            <a:pPr lvl="1"/>
            <a:r>
              <a:rPr lang="en-US" dirty="0" err="1">
                <a:solidFill>
                  <a:srgbClr val="0070C0"/>
                </a:solidFill>
              </a:rPr>
              <a:t>Diferentes</a:t>
            </a:r>
            <a:r>
              <a:rPr lang="en-US" dirty="0">
                <a:solidFill>
                  <a:srgbClr val="0070C0"/>
                </a:solidFill>
              </a:rPr>
              <a:t> </a:t>
            </a:r>
            <a:r>
              <a:rPr lang="en-US" dirty="0" err="1">
                <a:solidFill>
                  <a:srgbClr val="0070C0"/>
                </a:solidFill>
              </a:rPr>
              <a:t>modelos</a:t>
            </a:r>
            <a:r>
              <a:rPr lang="en-US" dirty="0">
                <a:solidFill>
                  <a:srgbClr val="0070C0"/>
                </a:solidFill>
              </a:rPr>
              <a:t> de dados</a:t>
            </a:r>
          </a:p>
          <a:p>
            <a:pPr lvl="1"/>
            <a:endParaRPr lang="en-US" dirty="0">
              <a:solidFill>
                <a:srgbClr val="0070C0"/>
              </a:solidFill>
            </a:endParaRPr>
          </a:p>
          <a:p>
            <a:r>
              <a:rPr lang="en-US" dirty="0">
                <a:solidFill>
                  <a:srgbClr val="0070C0"/>
                </a:solidFill>
              </a:rPr>
              <a:t>Para </a:t>
            </a:r>
            <a:r>
              <a:rPr lang="en-US" dirty="0" err="1">
                <a:solidFill>
                  <a:srgbClr val="0070C0"/>
                </a:solidFill>
              </a:rPr>
              <a:t>isso</a:t>
            </a:r>
            <a:r>
              <a:rPr lang="en-US" dirty="0">
                <a:solidFill>
                  <a:srgbClr val="0070C0"/>
                </a:solidFill>
              </a:rPr>
              <a:t>, um </a:t>
            </a:r>
            <a:r>
              <a:rPr lang="en-US" dirty="0" err="1">
                <a:solidFill>
                  <a:srgbClr val="0070C0"/>
                </a:solidFill>
              </a:rPr>
              <a:t>módulo</a:t>
            </a:r>
            <a:r>
              <a:rPr lang="en-US" dirty="0">
                <a:solidFill>
                  <a:srgbClr val="0070C0"/>
                </a:solidFill>
              </a:rPr>
              <a:t> de </a:t>
            </a:r>
            <a:r>
              <a:rPr lang="en-US" dirty="0" err="1">
                <a:solidFill>
                  <a:srgbClr val="0070C0"/>
                </a:solidFill>
              </a:rPr>
              <a:t>aplicação</a:t>
            </a:r>
            <a:r>
              <a:rPr lang="en-US" dirty="0">
                <a:solidFill>
                  <a:srgbClr val="0070C0"/>
                </a:solidFill>
              </a:rPr>
              <a:t> de </a:t>
            </a:r>
            <a:r>
              <a:rPr lang="en-US" dirty="0" err="1">
                <a:solidFill>
                  <a:srgbClr val="0070C0"/>
                </a:solidFill>
              </a:rPr>
              <a:t>processos</a:t>
            </a:r>
            <a:r>
              <a:rPr lang="en-US" dirty="0">
                <a:solidFill>
                  <a:srgbClr val="0070C0"/>
                </a:solidFill>
              </a:rPr>
              <a:t> </a:t>
            </a:r>
            <a:r>
              <a:rPr lang="en-US" dirty="0" err="1">
                <a:solidFill>
                  <a:srgbClr val="0070C0"/>
                </a:solidFill>
              </a:rPr>
              <a:t>também</a:t>
            </a:r>
            <a:r>
              <a:rPr lang="en-US" dirty="0">
                <a:solidFill>
                  <a:srgbClr val="0070C0"/>
                </a:solidFill>
              </a:rPr>
              <a:t> </a:t>
            </a:r>
            <a:r>
              <a:rPr lang="en-US" dirty="0" err="1">
                <a:solidFill>
                  <a:srgbClr val="0070C0"/>
                </a:solidFill>
              </a:rPr>
              <a:t>deve</a:t>
            </a:r>
            <a:r>
              <a:rPr lang="en-US" dirty="0">
                <a:solidFill>
                  <a:srgbClr val="0070C0"/>
                </a:solidFill>
              </a:rPr>
              <a:t> </a:t>
            </a:r>
            <a:r>
              <a:rPr lang="en-US" dirty="0" err="1">
                <a:solidFill>
                  <a:srgbClr val="0070C0"/>
                </a:solidFill>
              </a:rPr>
              <a:t>ser</a:t>
            </a:r>
            <a:r>
              <a:rPr lang="en-US" dirty="0">
                <a:solidFill>
                  <a:srgbClr val="0070C0"/>
                </a:solidFill>
              </a:rPr>
              <a:t> </a:t>
            </a:r>
            <a:r>
              <a:rPr lang="en-US" dirty="0" err="1">
                <a:solidFill>
                  <a:srgbClr val="0070C0"/>
                </a:solidFill>
              </a:rPr>
              <a:t>criado</a:t>
            </a:r>
            <a:r>
              <a:rPr lang="en-US" dirty="0">
                <a:solidFill>
                  <a:srgbClr val="0070C0"/>
                </a:solidFill>
              </a:rPr>
              <a:t> para </a:t>
            </a:r>
            <a:r>
              <a:rPr lang="en-US" dirty="0" err="1">
                <a:solidFill>
                  <a:srgbClr val="0070C0"/>
                </a:solidFill>
              </a:rPr>
              <a:t>tratar</a:t>
            </a:r>
            <a:r>
              <a:rPr lang="en-US" dirty="0">
                <a:solidFill>
                  <a:srgbClr val="0070C0"/>
                </a:solidFill>
              </a:rPr>
              <a:t> as </a:t>
            </a:r>
            <a:r>
              <a:rPr lang="en-US" dirty="0" err="1">
                <a:solidFill>
                  <a:srgbClr val="0070C0"/>
                </a:solidFill>
              </a:rPr>
              <a:t>solicitações</a:t>
            </a:r>
            <a:r>
              <a:rPr lang="en-US" dirty="0">
                <a:solidFill>
                  <a:srgbClr val="0070C0"/>
                </a:solidFill>
              </a:rPr>
              <a:t> de </a:t>
            </a:r>
            <a:r>
              <a:rPr lang="en-US" dirty="0" err="1">
                <a:solidFill>
                  <a:srgbClr val="0070C0"/>
                </a:solidFill>
              </a:rPr>
              <a:t>serviços</a:t>
            </a:r>
            <a:r>
              <a:rPr lang="en-US" dirty="0">
                <a:solidFill>
                  <a:srgbClr val="0070C0"/>
                </a:solidFill>
              </a:rPr>
              <a:t>.</a:t>
            </a:r>
            <a:endParaRPr lang="pt-BR" dirty="0">
              <a:solidFill>
                <a:srgbClr val="0070C0"/>
              </a:solidFill>
            </a:endParaRPr>
          </a:p>
        </p:txBody>
      </p:sp>
    </p:spTree>
    <p:extLst>
      <p:ext uri="{BB962C8B-B14F-4D97-AF65-F5344CB8AC3E}">
        <p14:creationId xmlns:p14="http://schemas.microsoft.com/office/powerpoint/2010/main" val="152005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Objetivo</a:t>
            </a:r>
          </a:p>
          <a:p>
            <a:pPr lvl="1"/>
            <a:endParaRPr lang="pt-BR" dirty="0">
              <a:solidFill>
                <a:srgbClr val="0070C0"/>
              </a:solidFill>
            </a:endParaRPr>
          </a:p>
          <a:p>
            <a:pPr lvl="1"/>
            <a:r>
              <a:rPr lang="pt-BR" dirty="0">
                <a:solidFill>
                  <a:srgbClr val="0070C0"/>
                </a:solidFill>
              </a:rPr>
              <a:t>Propor uma arquitetura de referência para um “barramento de informações” ou </a:t>
            </a:r>
            <a:r>
              <a:rPr lang="pt-BR" i="1" dirty="0">
                <a:solidFill>
                  <a:srgbClr val="0070C0"/>
                </a:solidFill>
              </a:rPr>
              <a:t>middleware </a:t>
            </a:r>
            <a:r>
              <a:rPr lang="pt-BR" dirty="0">
                <a:solidFill>
                  <a:srgbClr val="0070C0"/>
                </a:solidFill>
              </a:rPr>
              <a:t>a ser utilizado na aquisição de dados, análise e aplicações desde o nível das “máquinas” até o ERP.</a:t>
            </a:r>
          </a:p>
          <a:p>
            <a:pPr lvl="1"/>
            <a:endParaRPr lang="pt-BR" dirty="0">
              <a:solidFill>
                <a:srgbClr val="0070C0"/>
              </a:solidFill>
            </a:endParaRPr>
          </a:p>
          <a:p>
            <a:pPr lvl="1"/>
            <a:endParaRPr lang="pt-BR" dirty="0">
              <a:solidFill>
                <a:srgbClr val="0070C0"/>
              </a:solidFill>
            </a:endParaRPr>
          </a:p>
          <a:p>
            <a:pPr lvl="1"/>
            <a:r>
              <a:rPr lang="pt-BR" dirty="0">
                <a:solidFill>
                  <a:srgbClr val="0070C0"/>
                </a:solidFill>
              </a:rPr>
              <a:t>Identificar problemas reais</a:t>
            </a:r>
          </a:p>
          <a:p>
            <a:pPr lvl="1"/>
            <a:r>
              <a:rPr lang="pt-BR" dirty="0">
                <a:solidFill>
                  <a:srgbClr val="0070C0"/>
                </a:solidFill>
              </a:rPr>
              <a:t>Converter em requisitos</a:t>
            </a:r>
          </a:p>
          <a:p>
            <a:pPr lvl="1"/>
            <a:r>
              <a:rPr lang="pt-BR" dirty="0">
                <a:solidFill>
                  <a:srgbClr val="0070C0"/>
                </a:solidFill>
              </a:rPr>
              <a:t>Definir a arquitetura</a:t>
            </a:r>
          </a:p>
          <a:p>
            <a:pPr lvl="1"/>
            <a:r>
              <a:rPr lang="pt-BR" dirty="0">
                <a:solidFill>
                  <a:srgbClr val="0070C0"/>
                </a:solidFill>
              </a:rPr>
              <a:t>Estudo de caso de implementação</a:t>
            </a:r>
          </a:p>
        </p:txBody>
      </p:sp>
    </p:spTree>
    <p:extLst>
      <p:ext uri="{BB962C8B-B14F-4D97-AF65-F5344CB8AC3E}">
        <p14:creationId xmlns:p14="http://schemas.microsoft.com/office/powerpoint/2010/main" val="2437865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Service Request Process Application</a:t>
            </a:r>
          </a:p>
          <a:p>
            <a:pPr marL="0" indent="0">
              <a:buNone/>
            </a:pPr>
            <a:endParaRPr lang="en-US" i="1" dirty="0">
              <a:solidFill>
                <a:srgbClr val="0070C0"/>
              </a:solidFill>
            </a:endParaRPr>
          </a:p>
          <a:p>
            <a:pPr marL="0" indent="0">
              <a:buNone/>
            </a:pPr>
            <a:r>
              <a:rPr lang="en-US" dirty="0">
                <a:solidFill>
                  <a:srgbClr val="0070C0"/>
                </a:solidFill>
              </a:rPr>
              <a:t>O </a:t>
            </a:r>
            <a:r>
              <a:rPr lang="en-US" dirty="0" err="1">
                <a:solidFill>
                  <a:srgbClr val="0070C0"/>
                </a:solidFill>
              </a:rPr>
              <a:t>módulo</a:t>
            </a:r>
            <a:r>
              <a:rPr lang="en-US" dirty="0">
                <a:solidFill>
                  <a:srgbClr val="0070C0"/>
                </a:solidFill>
              </a:rPr>
              <a:t> de </a:t>
            </a:r>
            <a:r>
              <a:rPr lang="en-US" dirty="0" err="1">
                <a:solidFill>
                  <a:srgbClr val="0070C0"/>
                </a:solidFill>
              </a:rPr>
              <a:t>aplicação</a:t>
            </a:r>
            <a:r>
              <a:rPr lang="en-US" dirty="0">
                <a:solidFill>
                  <a:srgbClr val="0070C0"/>
                </a:solidFill>
              </a:rPr>
              <a:t> de </a:t>
            </a:r>
            <a:r>
              <a:rPr lang="en-US" dirty="0" err="1">
                <a:solidFill>
                  <a:srgbClr val="0070C0"/>
                </a:solidFill>
              </a:rPr>
              <a:t>processos</a:t>
            </a:r>
            <a:r>
              <a:rPr lang="en-US" dirty="0">
                <a:solidFill>
                  <a:srgbClr val="0070C0"/>
                </a:solidFill>
              </a:rPr>
              <a:t> </a:t>
            </a:r>
            <a:r>
              <a:rPr lang="en-US" dirty="0" err="1">
                <a:solidFill>
                  <a:srgbClr val="0070C0"/>
                </a:solidFill>
              </a:rPr>
              <a:t>deve</a:t>
            </a:r>
            <a:r>
              <a:rPr lang="en-US" dirty="0">
                <a:solidFill>
                  <a:srgbClr val="0070C0"/>
                </a:solidFill>
              </a:rPr>
              <a:t> </a:t>
            </a:r>
            <a:r>
              <a:rPr lang="en-US" dirty="0" err="1">
                <a:solidFill>
                  <a:srgbClr val="0070C0"/>
                </a:solidFill>
              </a:rPr>
              <a:t>ter</a:t>
            </a:r>
            <a:r>
              <a:rPr lang="en-US" dirty="0">
                <a:solidFill>
                  <a:srgbClr val="0070C0"/>
                </a:solidFill>
              </a:rPr>
              <a:t>:</a:t>
            </a:r>
          </a:p>
          <a:p>
            <a:pPr marL="0" indent="0">
              <a:buNone/>
            </a:pPr>
            <a:endParaRPr lang="en-US" dirty="0">
              <a:solidFill>
                <a:srgbClr val="0070C0"/>
              </a:solidFill>
            </a:endParaRPr>
          </a:p>
          <a:p>
            <a:pPr lvl="1"/>
            <a:r>
              <a:rPr lang="en-US" dirty="0" err="1">
                <a:solidFill>
                  <a:srgbClr val="0070C0"/>
                </a:solidFill>
              </a:rPr>
              <a:t>Modelo</a:t>
            </a:r>
            <a:r>
              <a:rPr lang="en-US" dirty="0">
                <a:solidFill>
                  <a:srgbClr val="0070C0"/>
                </a:solidFill>
              </a:rPr>
              <a:t> de Dados do </a:t>
            </a:r>
            <a:r>
              <a:rPr lang="en-US" dirty="0" err="1">
                <a:solidFill>
                  <a:srgbClr val="0070C0"/>
                </a:solidFill>
              </a:rPr>
              <a:t>Ciclo</a:t>
            </a:r>
            <a:r>
              <a:rPr lang="en-US" dirty="0">
                <a:solidFill>
                  <a:srgbClr val="0070C0"/>
                </a:solidFill>
              </a:rPr>
              <a:t> de Vida do </a:t>
            </a:r>
            <a:r>
              <a:rPr lang="en-US" dirty="0" err="1">
                <a:solidFill>
                  <a:srgbClr val="0070C0"/>
                </a:solidFill>
              </a:rPr>
              <a:t>Produto</a:t>
            </a:r>
            <a:r>
              <a:rPr lang="en-US" dirty="0">
                <a:solidFill>
                  <a:srgbClr val="0070C0"/>
                </a:solidFill>
              </a:rPr>
              <a:t> </a:t>
            </a:r>
            <a:r>
              <a:rPr lang="en-US" dirty="0" err="1">
                <a:solidFill>
                  <a:srgbClr val="0070C0"/>
                </a:solidFill>
              </a:rPr>
              <a:t>unificado</a:t>
            </a:r>
            <a:r>
              <a:rPr lang="en-US" dirty="0">
                <a:solidFill>
                  <a:srgbClr val="0070C0"/>
                </a:solidFill>
              </a:rPr>
              <a:t>,</a:t>
            </a:r>
          </a:p>
          <a:p>
            <a:pPr lvl="1"/>
            <a:r>
              <a:rPr lang="en-US" dirty="0" err="1">
                <a:solidFill>
                  <a:srgbClr val="0070C0"/>
                </a:solidFill>
              </a:rPr>
              <a:t>Gestão</a:t>
            </a:r>
            <a:r>
              <a:rPr lang="en-US" dirty="0">
                <a:solidFill>
                  <a:srgbClr val="0070C0"/>
                </a:solidFill>
              </a:rPr>
              <a:t> de </a:t>
            </a:r>
            <a:r>
              <a:rPr lang="en-US" dirty="0" err="1">
                <a:solidFill>
                  <a:srgbClr val="0070C0"/>
                </a:solidFill>
              </a:rPr>
              <a:t>Execução</a:t>
            </a:r>
            <a:r>
              <a:rPr lang="en-US" dirty="0">
                <a:solidFill>
                  <a:srgbClr val="0070C0"/>
                </a:solidFill>
              </a:rPr>
              <a:t> de </a:t>
            </a:r>
            <a:r>
              <a:rPr lang="en-US" dirty="0" err="1">
                <a:solidFill>
                  <a:srgbClr val="0070C0"/>
                </a:solidFill>
              </a:rPr>
              <a:t>Processos</a:t>
            </a:r>
            <a:r>
              <a:rPr lang="en-US" dirty="0">
                <a:solidFill>
                  <a:srgbClr val="0070C0"/>
                </a:solidFill>
              </a:rPr>
              <a:t>,</a:t>
            </a:r>
          </a:p>
          <a:p>
            <a:pPr lvl="1"/>
            <a:r>
              <a:rPr lang="en-US" dirty="0" err="1">
                <a:solidFill>
                  <a:srgbClr val="0070C0"/>
                </a:solidFill>
              </a:rPr>
              <a:t>Autenticação</a:t>
            </a:r>
            <a:r>
              <a:rPr lang="en-US" dirty="0">
                <a:solidFill>
                  <a:srgbClr val="0070C0"/>
                </a:solidFill>
              </a:rPr>
              <a:t> e </a:t>
            </a:r>
            <a:r>
              <a:rPr lang="en-US" dirty="0" err="1">
                <a:solidFill>
                  <a:srgbClr val="0070C0"/>
                </a:solidFill>
              </a:rPr>
              <a:t>autorização</a:t>
            </a:r>
            <a:r>
              <a:rPr lang="en-US" dirty="0">
                <a:solidFill>
                  <a:srgbClr val="0070C0"/>
                </a:solidFill>
              </a:rPr>
              <a:t>(data accessibility) de </a:t>
            </a:r>
            <a:r>
              <a:rPr lang="en-US" dirty="0" err="1">
                <a:solidFill>
                  <a:srgbClr val="0070C0"/>
                </a:solidFill>
              </a:rPr>
              <a:t>usuários</a:t>
            </a:r>
            <a:r>
              <a:rPr lang="en-US" dirty="0">
                <a:solidFill>
                  <a:srgbClr val="0070C0"/>
                </a:solidFill>
              </a:rPr>
              <a:t>,</a:t>
            </a:r>
          </a:p>
          <a:p>
            <a:pPr lvl="1"/>
            <a:r>
              <a:rPr lang="en-US" dirty="0" err="1">
                <a:solidFill>
                  <a:srgbClr val="0070C0"/>
                </a:solidFill>
              </a:rPr>
              <a:t>Suporte</a:t>
            </a:r>
            <a:r>
              <a:rPr lang="en-US" dirty="0">
                <a:solidFill>
                  <a:srgbClr val="0070C0"/>
                </a:solidFill>
              </a:rPr>
              <a:t> a </a:t>
            </a:r>
            <a:r>
              <a:rPr lang="en-US" dirty="0" err="1">
                <a:solidFill>
                  <a:srgbClr val="0070C0"/>
                </a:solidFill>
              </a:rPr>
              <a:t>processos</a:t>
            </a:r>
            <a:r>
              <a:rPr lang="en-US" dirty="0">
                <a:solidFill>
                  <a:srgbClr val="0070C0"/>
                </a:solidFill>
              </a:rPr>
              <a:t> </a:t>
            </a:r>
            <a:r>
              <a:rPr lang="en-US" dirty="0" err="1">
                <a:solidFill>
                  <a:srgbClr val="0070C0"/>
                </a:solidFill>
              </a:rPr>
              <a:t>definidos</a:t>
            </a:r>
            <a:r>
              <a:rPr lang="en-US" dirty="0">
                <a:solidFill>
                  <a:srgbClr val="0070C0"/>
                </a:solidFill>
              </a:rPr>
              <a:t> </a:t>
            </a:r>
            <a:r>
              <a:rPr lang="en-US" dirty="0" err="1">
                <a:solidFill>
                  <a:srgbClr val="0070C0"/>
                </a:solidFill>
              </a:rPr>
              <a:t>pelos</a:t>
            </a:r>
            <a:r>
              <a:rPr lang="en-US" dirty="0">
                <a:solidFill>
                  <a:srgbClr val="0070C0"/>
                </a:solidFill>
              </a:rPr>
              <a:t> </a:t>
            </a:r>
            <a:r>
              <a:rPr lang="en-US" dirty="0" err="1">
                <a:solidFill>
                  <a:srgbClr val="0070C0"/>
                </a:solidFill>
              </a:rPr>
              <a:t>usuários</a:t>
            </a:r>
            <a:r>
              <a:rPr lang="en-US" dirty="0">
                <a:solidFill>
                  <a:srgbClr val="0070C0"/>
                </a:solidFill>
              </a:rPr>
              <a:t>,</a:t>
            </a:r>
          </a:p>
          <a:p>
            <a:pPr lvl="1"/>
            <a:r>
              <a:rPr lang="en-US" dirty="0" err="1">
                <a:solidFill>
                  <a:srgbClr val="0070C0"/>
                </a:solidFill>
              </a:rPr>
              <a:t>Suporte</a:t>
            </a:r>
            <a:r>
              <a:rPr lang="en-US" dirty="0">
                <a:solidFill>
                  <a:srgbClr val="0070C0"/>
                </a:solidFill>
              </a:rPr>
              <a:t> à </a:t>
            </a:r>
            <a:r>
              <a:rPr lang="en-US" dirty="0" err="1">
                <a:solidFill>
                  <a:srgbClr val="0070C0"/>
                </a:solidFill>
              </a:rPr>
              <a:t>busca</a:t>
            </a:r>
            <a:r>
              <a:rPr lang="en-US" dirty="0">
                <a:solidFill>
                  <a:srgbClr val="0070C0"/>
                </a:solidFill>
              </a:rPr>
              <a:t> de </a:t>
            </a:r>
            <a:r>
              <a:rPr lang="en-US" dirty="0" err="1">
                <a:solidFill>
                  <a:srgbClr val="0070C0"/>
                </a:solidFill>
              </a:rPr>
              <a:t>serviços</a:t>
            </a:r>
            <a:r>
              <a:rPr lang="en-US" dirty="0">
                <a:solidFill>
                  <a:srgbClr val="0070C0"/>
                </a:solidFill>
              </a:rPr>
              <a:t>,</a:t>
            </a:r>
          </a:p>
          <a:p>
            <a:pPr lvl="1"/>
            <a:r>
              <a:rPr lang="en-US" dirty="0" err="1">
                <a:solidFill>
                  <a:srgbClr val="0070C0"/>
                </a:solidFill>
              </a:rPr>
              <a:t>Gestão</a:t>
            </a:r>
            <a:r>
              <a:rPr lang="en-US" dirty="0">
                <a:solidFill>
                  <a:srgbClr val="0070C0"/>
                </a:solidFill>
              </a:rPr>
              <a:t> </a:t>
            </a:r>
            <a:r>
              <a:rPr lang="en-US" dirty="0" err="1">
                <a:solidFill>
                  <a:srgbClr val="0070C0"/>
                </a:solidFill>
              </a:rPr>
              <a:t>histórica</a:t>
            </a:r>
            <a:r>
              <a:rPr lang="en-US" dirty="0">
                <a:solidFill>
                  <a:srgbClr val="0070C0"/>
                </a:solidFill>
              </a:rPr>
              <a:t> de </a:t>
            </a:r>
            <a:r>
              <a:rPr lang="en-US" dirty="0" err="1">
                <a:solidFill>
                  <a:srgbClr val="0070C0"/>
                </a:solidFill>
              </a:rPr>
              <a:t>serviços</a:t>
            </a:r>
            <a:r>
              <a:rPr lang="en-US" dirty="0">
                <a:solidFill>
                  <a:srgbClr val="0070C0"/>
                </a:solidFill>
              </a:rPr>
              <a:t>.</a:t>
            </a:r>
          </a:p>
          <a:p>
            <a:pPr lvl="1"/>
            <a:endParaRPr lang="en-US" dirty="0">
              <a:solidFill>
                <a:srgbClr val="0070C0"/>
              </a:solidFill>
            </a:endParaRPr>
          </a:p>
          <a:p>
            <a:pPr lvl="1"/>
            <a:endParaRPr lang="pt-BR" dirty="0">
              <a:solidFill>
                <a:srgbClr val="0070C0"/>
              </a:solidFill>
            </a:endParaRPr>
          </a:p>
        </p:txBody>
      </p:sp>
    </p:spTree>
    <p:extLst>
      <p:ext uri="{BB962C8B-B14F-4D97-AF65-F5344CB8AC3E}">
        <p14:creationId xmlns:p14="http://schemas.microsoft.com/office/powerpoint/2010/main" val="2324516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IDEF0 diagram for process application modules</a:t>
            </a:r>
            <a:endParaRPr lang="pt-BR" i="1" dirty="0">
              <a:solidFill>
                <a:srgbClr val="0070C0"/>
              </a:solidFill>
            </a:endParaRPr>
          </a:p>
        </p:txBody>
      </p:sp>
      <p:pic>
        <p:nvPicPr>
          <p:cNvPr id="5" name="Imagem 4"/>
          <p:cNvPicPr>
            <a:picLocks noChangeAspect="1"/>
          </p:cNvPicPr>
          <p:nvPr/>
        </p:nvPicPr>
        <p:blipFill>
          <a:blip r:embed="rId2"/>
          <a:stretch>
            <a:fillRect/>
          </a:stretch>
        </p:blipFill>
        <p:spPr>
          <a:xfrm>
            <a:off x="2210732" y="2071565"/>
            <a:ext cx="7436851" cy="4254599"/>
          </a:xfrm>
          <a:prstGeom prst="rect">
            <a:avLst/>
          </a:prstGeom>
        </p:spPr>
      </p:pic>
    </p:spTree>
    <p:extLst>
      <p:ext uri="{BB962C8B-B14F-4D97-AF65-F5344CB8AC3E}">
        <p14:creationId xmlns:p14="http://schemas.microsoft.com/office/powerpoint/2010/main" val="1328929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endParaRPr lang="en-US" i="1" dirty="0">
              <a:solidFill>
                <a:srgbClr val="0070C0"/>
              </a:solidFill>
            </a:endParaRPr>
          </a:p>
          <a:p>
            <a:pPr marL="0" indent="0">
              <a:buNone/>
            </a:pPr>
            <a:endParaRPr lang="en-US" i="1" dirty="0">
              <a:solidFill>
                <a:srgbClr val="0070C0"/>
              </a:solidFill>
            </a:endParaRPr>
          </a:p>
          <a:p>
            <a:pPr marL="0" indent="0">
              <a:buNone/>
            </a:pPr>
            <a:endParaRPr lang="en-US" i="1" dirty="0">
              <a:solidFill>
                <a:srgbClr val="0070C0"/>
              </a:solidFill>
            </a:endParaRPr>
          </a:p>
          <a:p>
            <a:pPr marL="0" indent="0">
              <a:buNone/>
            </a:pPr>
            <a:r>
              <a:rPr lang="en-US" i="1" dirty="0">
                <a:solidFill>
                  <a:srgbClr val="0070C0"/>
                </a:solidFill>
              </a:rPr>
              <a:t>Reference architecture</a:t>
            </a:r>
          </a:p>
          <a:p>
            <a:pPr marL="0" indent="0">
              <a:buNone/>
            </a:pPr>
            <a:r>
              <a:rPr lang="en-US" i="1" dirty="0">
                <a:solidFill>
                  <a:srgbClr val="0070C0"/>
                </a:solidFill>
              </a:rPr>
              <a:t> of SIBUS</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4469168" y="146809"/>
            <a:ext cx="7123765" cy="6665844"/>
          </a:xfrm>
          <a:prstGeom prst="rect">
            <a:avLst/>
          </a:prstGeom>
        </p:spPr>
      </p:pic>
    </p:spTree>
    <p:extLst>
      <p:ext uri="{BB962C8B-B14F-4D97-AF65-F5344CB8AC3E}">
        <p14:creationId xmlns:p14="http://schemas.microsoft.com/office/powerpoint/2010/main" val="970709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Reference architecture  of SIBUS – Process Application</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9308785" y="147648"/>
            <a:ext cx="2686878" cy="2514164"/>
          </a:xfrm>
          <a:prstGeom prst="rect">
            <a:avLst/>
          </a:prstGeom>
        </p:spPr>
      </p:pic>
      <p:pic>
        <p:nvPicPr>
          <p:cNvPr id="5" name="Imagem 4"/>
          <p:cNvPicPr>
            <a:picLocks noChangeAspect="1"/>
          </p:cNvPicPr>
          <p:nvPr/>
        </p:nvPicPr>
        <p:blipFill>
          <a:blip r:embed="rId3"/>
          <a:stretch>
            <a:fillRect/>
          </a:stretch>
        </p:blipFill>
        <p:spPr>
          <a:xfrm>
            <a:off x="271785" y="3375436"/>
            <a:ext cx="11648430" cy="2110963"/>
          </a:xfrm>
          <a:prstGeom prst="rect">
            <a:avLst/>
          </a:prstGeom>
        </p:spPr>
      </p:pic>
      <p:sp>
        <p:nvSpPr>
          <p:cNvPr id="6" name="Retângulo: Cantos Arredondados 5"/>
          <p:cNvSpPr/>
          <p:nvPr/>
        </p:nvSpPr>
        <p:spPr>
          <a:xfrm>
            <a:off x="9423722" y="147648"/>
            <a:ext cx="2496493" cy="4673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Angulado 6"/>
          <p:cNvCxnSpPr>
            <a:stCxn id="6" idx="1"/>
          </p:cNvCxnSpPr>
          <p:nvPr/>
        </p:nvCxnSpPr>
        <p:spPr>
          <a:xfrm rot="10800000" flipV="1">
            <a:off x="8786192" y="381320"/>
            <a:ext cx="637531" cy="2994116"/>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795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Reference architecture  of SIBUS – SMC</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9308785" y="147648"/>
            <a:ext cx="2686878" cy="2514164"/>
          </a:xfrm>
          <a:prstGeom prst="rect">
            <a:avLst/>
          </a:prstGeom>
        </p:spPr>
      </p:pic>
      <p:sp>
        <p:nvSpPr>
          <p:cNvPr id="6" name="Retângulo: Cantos Arredondados 5"/>
          <p:cNvSpPr/>
          <p:nvPr/>
        </p:nvSpPr>
        <p:spPr>
          <a:xfrm>
            <a:off x="10874326" y="1312690"/>
            <a:ext cx="930952" cy="5954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p:cNvPicPr>
            <a:picLocks noChangeAspect="1"/>
          </p:cNvPicPr>
          <p:nvPr/>
        </p:nvPicPr>
        <p:blipFill>
          <a:blip r:embed="rId3"/>
          <a:stretch>
            <a:fillRect/>
          </a:stretch>
        </p:blipFill>
        <p:spPr>
          <a:xfrm>
            <a:off x="7196719" y="3119228"/>
            <a:ext cx="4454006" cy="3112760"/>
          </a:xfrm>
          <a:prstGeom prst="rect">
            <a:avLst/>
          </a:prstGeom>
        </p:spPr>
      </p:pic>
      <p:sp>
        <p:nvSpPr>
          <p:cNvPr id="8" name="CaixaDeTexto 7"/>
          <p:cNvSpPr txBox="1"/>
          <p:nvPr/>
        </p:nvSpPr>
        <p:spPr>
          <a:xfrm>
            <a:off x="838200" y="1908165"/>
            <a:ext cx="6358519" cy="3170099"/>
          </a:xfrm>
          <a:prstGeom prst="rect">
            <a:avLst/>
          </a:prstGeom>
          <a:noFill/>
        </p:spPr>
        <p:txBody>
          <a:bodyPr wrap="square" rtlCol="0">
            <a:spAutoFit/>
          </a:bodyPr>
          <a:lstStyle/>
          <a:p>
            <a:r>
              <a:rPr lang="en-US" sz="2000" b="1" i="1" dirty="0">
                <a:solidFill>
                  <a:schemeClr val="accent5"/>
                </a:solidFill>
              </a:rPr>
              <a:t>Smart Machine Control</a:t>
            </a:r>
          </a:p>
          <a:p>
            <a:endParaRPr lang="en-US" sz="2000" b="1" i="1" dirty="0">
              <a:solidFill>
                <a:schemeClr val="accent5"/>
              </a:solidFill>
            </a:endParaRPr>
          </a:p>
          <a:p>
            <a:r>
              <a:rPr lang="en-US" sz="2000" i="1" dirty="0">
                <a:solidFill>
                  <a:schemeClr val="accent5"/>
                </a:solidFill>
              </a:rPr>
              <a:t>SMC is </a:t>
            </a:r>
            <a:r>
              <a:rPr lang="en-US" sz="2000" i="1" u="sng" dirty="0">
                <a:solidFill>
                  <a:schemeClr val="accent5"/>
                </a:solidFill>
              </a:rPr>
              <a:t>composed of services for controlling and managing manufacturing machines</a:t>
            </a:r>
            <a:r>
              <a:rPr lang="en-US" sz="2000" i="1" dirty="0">
                <a:solidFill>
                  <a:schemeClr val="accent5"/>
                </a:solidFill>
              </a:rPr>
              <a:t>. Intelligent resource control and monitoring services are defined, and it is possible to evaluate manufacturing processes at the machine level. Advanced services are possible including closed loop manufacturing, tool and resource management, and automatic setup for better production efficiency (Reflects</a:t>
            </a:r>
          </a:p>
          <a:p>
            <a:r>
              <a:rPr lang="en-US" sz="2000" i="1" dirty="0">
                <a:solidFill>
                  <a:schemeClr val="accent5"/>
                </a:solidFill>
              </a:rPr>
              <a:t>RAqs#2, #3, #5; RAn#4; RAps#1, #8).</a:t>
            </a:r>
            <a:endParaRPr lang="pt-BR" sz="2000" i="1" dirty="0">
              <a:solidFill>
                <a:schemeClr val="accent5"/>
              </a:solidFill>
            </a:endParaRPr>
          </a:p>
        </p:txBody>
      </p:sp>
      <p:cxnSp>
        <p:nvCxnSpPr>
          <p:cNvPr id="10" name="Conector: Angulado 9"/>
          <p:cNvCxnSpPr>
            <a:stCxn id="6" idx="1"/>
          </p:cNvCxnSpPr>
          <p:nvPr/>
        </p:nvCxnSpPr>
        <p:spPr>
          <a:xfrm rot="10800000" flipV="1">
            <a:off x="10241280" y="1610428"/>
            <a:ext cx="633046" cy="1337342"/>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506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Reference architecture  of SIBUS – SMO</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9308785" y="147648"/>
            <a:ext cx="2686878" cy="2514164"/>
          </a:xfrm>
          <a:prstGeom prst="rect">
            <a:avLst/>
          </a:prstGeom>
        </p:spPr>
      </p:pic>
      <p:sp>
        <p:nvSpPr>
          <p:cNvPr id="8" name="CaixaDeTexto 7"/>
          <p:cNvSpPr txBox="1"/>
          <p:nvPr/>
        </p:nvSpPr>
        <p:spPr>
          <a:xfrm>
            <a:off x="838200" y="1908165"/>
            <a:ext cx="6358519" cy="3170099"/>
          </a:xfrm>
          <a:prstGeom prst="rect">
            <a:avLst/>
          </a:prstGeom>
          <a:noFill/>
        </p:spPr>
        <p:txBody>
          <a:bodyPr wrap="square" rtlCol="0">
            <a:spAutoFit/>
          </a:bodyPr>
          <a:lstStyle/>
          <a:p>
            <a:r>
              <a:rPr lang="en-US" sz="2000" b="1" i="1" dirty="0">
                <a:solidFill>
                  <a:schemeClr val="accent5"/>
                </a:solidFill>
              </a:rPr>
              <a:t>Smart Manufacturing Optimizer</a:t>
            </a:r>
          </a:p>
          <a:p>
            <a:endParaRPr lang="en-US" sz="2000" b="1" i="1" dirty="0">
              <a:solidFill>
                <a:schemeClr val="accent5"/>
              </a:solidFill>
            </a:endParaRPr>
          </a:p>
          <a:p>
            <a:r>
              <a:rPr lang="en-US" sz="2000" i="1" dirty="0">
                <a:solidFill>
                  <a:schemeClr val="accent5"/>
                </a:solidFill>
              </a:rPr>
              <a:t>SMO is </a:t>
            </a:r>
            <a:r>
              <a:rPr lang="en-US" sz="2000" i="1" u="sng" dirty="0">
                <a:solidFill>
                  <a:schemeClr val="accent5"/>
                </a:solidFill>
              </a:rPr>
              <a:t>composed of services for optimizing manufacturing processes</a:t>
            </a:r>
            <a:r>
              <a:rPr lang="en-US" sz="2000" i="1" dirty="0">
                <a:solidFill>
                  <a:schemeClr val="accent5"/>
                </a:solidFill>
              </a:rPr>
              <a:t>. It provides machine-level process planning and services for sustainable TPI improvement. A performance model can be established and the expected performance can be achieved through manufacturing simulation. Manufacturing results can be adapted to existing models with corresponding updates. (RAns#2, #3; RAps#2, #3, #4, #6).</a:t>
            </a:r>
            <a:endParaRPr lang="pt-BR" sz="2000" i="1" dirty="0">
              <a:solidFill>
                <a:schemeClr val="accent5"/>
              </a:solidFill>
            </a:endParaRPr>
          </a:p>
        </p:txBody>
      </p:sp>
      <p:pic>
        <p:nvPicPr>
          <p:cNvPr id="5" name="Imagem 4"/>
          <p:cNvPicPr>
            <a:picLocks noChangeAspect="1"/>
          </p:cNvPicPr>
          <p:nvPr/>
        </p:nvPicPr>
        <p:blipFill>
          <a:blip r:embed="rId3"/>
          <a:stretch>
            <a:fillRect/>
          </a:stretch>
        </p:blipFill>
        <p:spPr>
          <a:xfrm>
            <a:off x="7196719" y="3233523"/>
            <a:ext cx="4471626" cy="3125074"/>
          </a:xfrm>
          <a:prstGeom prst="rect">
            <a:avLst/>
          </a:prstGeom>
        </p:spPr>
      </p:pic>
      <p:sp>
        <p:nvSpPr>
          <p:cNvPr id="11" name="Retângulo: Cantos Arredondados 10"/>
          <p:cNvSpPr/>
          <p:nvPr/>
        </p:nvSpPr>
        <p:spPr>
          <a:xfrm>
            <a:off x="10872439" y="671993"/>
            <a:ext cx="930952" cy="5954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Conector: Angulado 11"/>
          <p:cNvCxnSpPr>
            <a:stCxn id="11" idx="1"/>
          </p:cNvCxnSpPr>
          <p:nvPr/>
        </p:nvCxnSpPr>
        <p:spPr>
          <a:xfrm rot="10800000" flipV="1">
            <a:off x="10283687" y="969731"/>
            <a:ext cx="588752" cy="2089640"/>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59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Reference architecture  of SIBUS – SMES</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9308785" y="147648"/>
            <a:ext cx="2686878" cy="2514164"/>
          </a:xfrm>
          <a:prstGeom prst="rect">
            <a:avLst/>
          </a:prstGeom>
        </p:spPr>
      </p:pic>
      <p:sp>
        <p:nvSpPr>
          <p:cNvPr id="6" name="Retângulo: Cantos Arredondados 5"/>
          <p:cNvSpPr/>
          <p:nvPr/>
        </p:nvSpPr>
        <p:spPr>
          <a:xfrm>
            <a:off x="9499170" y="1321947"/>
            <a:ext cx="970047" cy="58621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838200" y="1908165"/>
            <a:ext cx="6358519" cy="4093428"/>
          </a:xfrm>
          <a:prstGeom prst="rect">
            <a:avLst/>
          </a:prstGeom>
          <a:noFill/>
        </p:spPr>
        <p:txBody>
          <a:bodyPr wrap="square" rtlCol="0">
            <a:spAutoFit/>
          </a:bodyPr>
          <a:lstStyle/>
          <a:p>
            <a:r>
              <a:rPr lang="en-US" sz="2000" b="1" i="1" dirty="0">
                <a:solidFill>
                  <a:schemeClr val="accent5"/>
                </a:solidFill>
              </a:rPr>
              <a:t>Smart Manufacturing Execution System</a:t>
            </a:r>
          </a:p>
          <a:p>
            <a:endParaRPr lang="en-US" sz="2000" b="1" i="1" dirty="0">
              <a:solidFill>
                <a:schemeClr val="accent5"/>
              </a:solidFill>
            </a:endParaRPr>
          </a:p>
          <a:p>
            <a:r>
              <a:rPr lang="en-US" sz="2000" i="1" dirty="0">
                <a:solidFill>
                  <a:schemeClr val="accent5"/>
                </a:solidFill>
              </a:rPr>
              <a:t>SMES is </a:t>
            </a:r>
            <a:r>
              <a:rPr lang="en-US" sz="2000" i="1" u="sng" dirty="0">
                <a:solidFill>
                  <a:schemeClr val="accent5"/>
                </a:solidFill>
              </a:rPr>
              <a:t>composed of services for manufacturing execution</a:t>
            </a:r>
            <a:r>
              <a:rPr lang="en-US" sz="2000" i="1" dirty="0">
                <a:solidFill>
                  <a:schemeClr val="accent5"/>
                </a:solidFill>
              </a:rPr>
              <a:t>. It provides services for manufacturing-process planning and execution. Factory elements can be monitored, performance can be measured at production-line and factory levels, failure can be detected and analyzed, and proactive maintenance can be achieved through SEMS services. In order to provide SMES services, much of the real-time information from the shop floor is needed and three smart agents (product, resource, and human) are designed as a sub-module of SMES supporting real-time service provision (</a:t>
            </a:r>
            <a:r>
              <a:rPr lang="en-US" sz="2000" i="1" dirty="0" err="1">
                <a:solidFill>
                  <a:schemeClr val="accent5"/>
                </a:solidFill>
              </a:rPr>
              <a:t>RAqs</a:t>
            </a:r>
            <a:r>
              <a:rPr lang="en-US" sz="2000" i="1" dirty="0">
                <a:solidFill>
                  <a:schemeClr val="accent5"/>
                </a:solidFill>
              </a:rPr>
              <a:t> #1–6; </a:t>
            </a:r>
            <a:r>
              <a:rPr lang="en-US" sz="2000" i="1" dirty="0" err="1">
                <a:solidFill>
                  <a:schemeClr val="accent5"/>
                </a:solidFill>
              </a:rPr>
              <a:t>RAns</a:t>
            </a:r>
            <a:r>
              <a:rPr lang="en-US" sz="2000" i="1" dirty="0">
                <a:solidFill>
                  <a:schemeClr val="accent5"/>
                </a:solidFill>
              </a:rPr>
              <a:t> #1, #3–6; </a:t>
            </a:r>
            <a:r>
              <a:rPr lang="en-US" sz="2000" i="1" dirty="0" err="1">
                <a:solidFill>
                  <a:schemeClr val="accent5"/>
                </a:solidFill>
              </a:rPr>
              <a:t>RAps</a:t>
            </a:r>
            <a:r>
              <a:rPr lang="en-US" sz="2000" i="1" dirty="0">
                <a:solidFill>
                  <a:schemeClr val="accent5"/>
                </a:solidFill>
              </a:rPr>
              <a:t> #1, #8, #9).</a:t>
            </a:r>
            <a:endParaRPr lang="pt-BR" sz="2000" i="1" dirty="0">
              <a:solidFill>
                <a:schemeClr val="accent5"/>
              </a:solidFill>
            </a:endParaRPr>
          </a:p>
        </p:txBody>
      </p:sp>
      <p:cxnSp>
        <p:nvCxnSpPr>
          <p:cNvPr id="10" name="Conector: Angulado 9"/>
          <p:cNvCxnSpPr>
            <a:stCxn id="6" idx="1"/>
          </p:cNvCxnSpPr>
          <p:nvPr/>
        </p:nvCxnSpPr>
        <p:spPr>
          <a:xfrm rot="10800000" flipV="1">
            <a:off x="8600662" y="1615056"/>
            <a:ext cx="898509" cy="1273918"/>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Imagem 4"/>
          <p:cNvPicPr>
            <a:picLocks noChangeAspect="1"/>
          </p:cNvPicPr>
          <p:nvPr/>
        </p:nvPicPr>
        <p:blipFill>
          <a:blip r:embed="rId3"/>
          <a:stretch>
            <a:fillRect/>
          </a:stretch>
        </p:blipFill>
        <p:spPr>
          <a:xfrm>
            <a:off x="7196719" y="3137741"/>
            <a:ext cx="4499824" cy="3103204"/>
          </a:xfrm>
          <a:prstGeom prst="rect">
            <a:avLst/>
          </a:prstGeom>
        </p:spPr>
      </p:pic>
    </p:spTree>
    <p:extLst>
      <p:ext uri="{BB962C8B-B14F-4D97-AF65-F5344CB8AC3E}">
        <p14:creationId xmlns:p14="http://schemas.microsoft.com/office/powerpoint/2010/main" val="3246769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Reference architecture  of SIBUS – Agents</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9308785" y="147648"/>
            <a:ext cx="2686878" cy="2514164"/>
          </a:xfrm>
          <a:prstGeom prst="rect">
            <a:avLst/>
          </a:prstGeom>
        </p:spPr>
      </p:pic>
      <p:sp>
        <p:nvSpPr>
          <p:cNvPr id="6" name="Retângulo: Cantos Arredondados 5"/>
          <p:cNvSpPr/>
          <p:nvPr/>
        </p:nvSpPr>
        <p:spPr>
          <a:xfrm>
            <a:off x="9392873" y="2002780"/>
            <a:ext cx="2496493" cy="55489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0" y="3719972"/>
            <a:ext cx="12192000" cy="3139321"/>
          </a:xfrm>
          <a:prstGeom prst="rect">
            <a:avLst/>
          </a:prstGeom>
          <a:noFill/>
        </p:spPr>
        <p:txBody>
          <a:bodyPr wrap="square" rtlCol="0">
            <a:spAutoFit/>
          </a:bodyPr>
          <a:lstStyle/>
          <a:p>
            <a:r>
              <a:rPr lang="en-US" b="1" i="1" dirty="0">
                <a:solidFill>
                  <a:schemeClr val="accent5"/>
                </a:solidFill>
              </a:rPr>
              <a:t>Product/Resource/Human agent:</a:t>
            </a:r>
          </a:p>
          <a:p>
            <a:r>
              <a:rPr lang="en-US" i="1" dirty="0">
                <a:solidFill>
                  <a:schemeClr val="accent5"/>
                </a:solidFill>
              </a:rPr>
              <a:t>Each agent is designed for managing individual factory elements. The </a:t>
            </a:r>
            <a:r>
              <a:rPr lang="en-US" b="1" i="1" dirty="0">
                <a:solidFill>
                  <a:schemeClr val="accent5"/>
                </a:solidFill>
              </a:rPr>
              <a:t>product agent </a:t>
            </a:r>
            <a:r>
              <a:rPr lang="en-US" i="1" dirty="0">
                <a:solidFill>
                  <a:schemeClr val="accent5"/>
                </a:solidFill>
              </a:rPr>
              <a:t>provides services for supporting the manufacturing progress of a product. Through the product agent</a:t>
            </a:r>
            <a:r>
              <a:rPr lang="en-US" i="1" u="sng" dirty="0">
                <a:solidFill>
                  <a:schemeClr val="accent5"/>
                </a:solidFill>
              </a:rPr>
              <a:t>, the location, product lifecycle information, processing information, and quality information are managed in real time</a:t>
            </a:r>
            <a:r>
              <a:rPr lang="en-US" i="1" dirty="0">
                <a:solidFill>
                  <a:schemeClr val="accent5"/>
                </a:solidFill>
              </a:rPr>
              <a:t>. The</a:t>
            </a:r>
            <a:r>
              <a:rPr lang="en-US" b="1" i="1" dirty="0">
                <a:solidFill>
                  <a:schemeClr val="accent5"/>
                </a:solidFill>
              </a:rPr>
              <a:t> resource agent </a:t>
            </a:r>
            <a:r>
              <a:rPr lang="en-US" i="1" dirty="0">
                <a:solidFill>
                  <a:schemeClr val="accent5"/>
                </a:solidFill>
              </a:rPr>
              <a:t>provides services for monitoring the condition of a resource. Through the resource agent, it is possible </a:t>
            </a:r>
            <a:r>
              <a:rPr lang="en-US" i="1" u="sng" dirty="0">
                <a:solidFill>
                  <a:schemeClr val="accent5"/>
                </a:solidFill>
              </a:rPr>
              <a:t>to provide sensor data (e.g., temperature, vibration, and humidity), to identify the machine, to manage tool usage history, to conduct real-data-based maintenance, and to react quickly to unforeseen events.</a:t>
            </a:r>
          </a:p>
          <a:p>
            <a:r>
              <a:rPr lang="en-US" i="1" dirty="0">
                <a:solidFill>
                  <a:schemeClr val="accent5"/>
                </a:solidFill>
              </a:rPr>
              <a:t>People are sources of data for some services and consumers of other services. Thus, </a:t>
            </a:r>
            <a:r>
              <a:rPr lang="en-US" b="1" i="1" dirty="0">
                <a:solidFill>
                  <a:schemeClr val="accent5"/>
                </a:solidFill>
              </a:rPr>
              <a:t>the human agent </a:t>
            </a:r>
            <a:r>
              <a:rPr lang="en-US" i="1" dirty="0">
                <a:solidFill>
                  <a:schemeClr val="accent5"/>
                </a:solidFill>
              </a:rPr>
              <a:t>contains two types of services: customer and provider. </a:t>
            </a:r>
            <a:r>
              <a:rPr lang="en-US" i="1" u="sng" dirty="0">
                <a:solidFill>
                  <a:schemeClr val="accent5"/>
                </a:solidFill>
              </a:rPr>
              <a:t>As a customer, the human agent provides support for smart-device usage (e.g., smart phone and tablet), augmented reality support, knowledge for manufacturing and maintenance operations</a:t>
            </a:r>
            <a:r>
              <a:rPr lang="en-US" i="1" dirty="0">
                <a:solidFill>
                  <a:schemeClr val="accent5"/>
                </a:solidFill>
              </a:rPr>
              <a:t>, and other context-based information. </a:t>
            </a:r>
            <a:r>
              <a:rPr lang="en-US" i="1" u="sng" dirty="0">
                <a:solidFill>
                  <a:schemeClr val="accent5"/>
                </a:solidFill>
              </a:rPr>
              <a:t>As a data provider, it mainly reports the person’s current state </a:t>
            </a:r>
            <a:r>
              <a:rPr lang="en-US" i="1" dirty="0">
                <a:solidFill>
                  <a:schemeClr val="accent5"/>
                </a:solidFill>
              </a:rPr>
              <a:t>(</a:t>
            </a:r>
            <a:r>
              <a:rPr lang="en-US" i="1" dirty="0" err="1">
                <a:solidFill>
                  <a:schemeClr val="accent5"/>
                </a:solidFill>
              </a:rPr>
              <a:t>RAqs</a:t>
            </a:r>
            <a:r>
              <a:rPr lang="en-US" i="1" dirty="0">
                <a:solidFill>
                  <a:schemeClr val="accent5"/>
                </a:solidFill>
              </a:rPr>
              <a:t> #1–6, #8; </a:t>
            </a:r>
            <a:r>
              <a:rPr lang="en-US" i="1" dirty="0" err="1">
                <a:solidFill>
                  <a:schemeClr val="accent5"/>
                </a:solidFill>
              </a:rPr>
              <a:t>RAps</a:t>
            </a:r>
            <a:r>
              <a:rPr lang="en-US" i="1" dirty="0">
                <a:solidFill>
                  <a:schemeClr val="accent5"/>
                </a:solidFill>
              </a:rPr>
              <a:t> #1, #8, #9).</a:t>
            </a:r>
            <a:endParaRPr lang="pt-BR" i="1" dirty="0">
              <a:solidFill>
                <a:schemeClr val="accent5"/>
              </a:solidFill>
            </a:endParaRPr>
          </a:p>
        </p:txBody>
      </p:sp>
      <p:cxnSp>
        <p:nvCxnSpPr>
          <p:cNvPr id="10" name="Conector: Angulado 9"/>
          <p:cNvCxnSpPr>
            <a:stCxn id="6" idx="2"/>
          </p:cNvCxnSpPr>
          <p:nvPr/>
        </p:nvCxnSpPr>
        <p:spPr>
          <a:xfrm rot="5400000">
            <a:off x="9623856" y="2242600"/>
            <a:ext cx="702194" cy="1332335"/>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Imagem 4"/>
          <p:cNvPicPr>
            <a:picLocks noChangeAspect="1"/>
          </p:cNvPicPr>
          <p:nvPr/>
        </p:nvPicPr>
        <p:blipFill>
          <a:blip r:embed="rId3"/>
          <a:stretch>
            <a:fillRect/>
          </a:stretch>
        </p:blipFill>
        <p:spPr>
          <a:xfrm>
            <a:off x="1147405" y="1802296"/>
            <a:ext cx="8145632" cy="1975690"/>
          </a:xfrm>
          <a:prstGeom prst="rect">
            <a:avLst/>
          </a:prstGeom>
        </p:spPr>
      </p:pic>
    </p:spTree>
    <p:extLst>
      <p:ext uri="{BB962C8B-B14F-4D97-AF65-F5344CB8AC3E}">
        <p14:creationId xmlns:p14="http://schemas.microsoft.com/office/powerpoint/2010/main" val="19866414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Reference architecture  of SIBUS – SECM</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9308785" y="147648"/>
            <a:ext cx="2686878" cy="2514164"/>
          </a:xfrm>
          <a:prstGeom prst="rect">
            <a:avLst/>
          </a:prstGeom>
        </p:spPr>
      </p:pic>
      <p:sp>
        <p:nvSpPr>
          <p:cNvPr id="6" name="Retângulo: Cantos Arredondados 5"/>
          <p:cNvSpPr/>
          <p:nvPr/>
        </p:nvSpPr>
        <p:spPr>
          <a:xfrm>
            <a:off x="9499170" y="598420"/>
            <a:ext cx="967193" cy="6958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838200" y="1908165"/>
            <a:ext cx="6358519" cy="3785652"/>
          </a:xfrm>
          <a:prstGeom prst="rect">
            <a:avLst/>
          </a:prstGeom>
          <a:noFill/>
        </p:spPr>
        <p:txBody>
          <a:bodyPr wrap="square" rtlCol="0">
            <a:spAutoFit/>
          </a:bodyPr>
          <a:lstStyle/>
          <a:p>
            <a:r>
              <a:rPr lang="en-US" sz="2000" b="1" i="1" dirty="0">
                <a:solidFill>
                  <a:schemeClr val="accent5"/>
                </a:solidFill>
              </a:rPr>
              <a:t>Smart Enterprise Content Management</a:t>
            </a:r>
          </a:p>
          <a:p>
            <a:endParaRPr lang="en-US" sz="2000" b="1" i="1" dirty="0">
              <a:solidFill>
                <a:schemeClr val="accent5"/>
              </a:solidFill>
            </a:endParaRPr>
          </a:p>
          <a:p>
            <a:r>
              <a:rPr lang="en-US" sz="2000" i="1" dirty="0">
                <a:solidFill>
                  <a:schemeClr val="accent5"/>
                </a:solidFill>
              </a:rPr>
              <a:t>SECM </a:t>
            </a:r>
            <a:r>
              <a:rPr lang="en-US" sz="2000" i="1" u="sng" dirty="0">
                <a:solidFill>
                  <a:schemeClr val="accent5"/>
                </a:solidFill>
              </a:rPr>
              <a:t>provides services for managing the information of a manufacturing system</a:t>
            </a:r>
            <a:r>
              <a:rPr lang="en-US" sz="2000" i="1" dirty="0">
                <a:solidFill>
                  <a:schemeClr val="accent5"/>
                </a:solidFill>
              </a:rPr>
              <a:t>. Through SECM services, it is possible to manage manufacturing process history, knowledge for operation and control, real-time manufacturing information, criteria for process evaluation, and maintenance information and knowledge. The delivery date can be controlled in conjunction with a process plan and performance can be evaluated on the entire manufacturing-system level. SECM generates reports for the operational results. (</a:t>
            </a:r>
            <a:r>
              <a:rPr lang="en-US" sz="2000" i="1" dirty="0" err="1">
                <a:solidFill>
                  <a:schemeClr val="accent5"/>
                </a:solidFill>
              </a:rPr>
              <a:t>RAqs</a:t>
            </a:r>
            <a:r>
              <a:rPr lang="en-US" sz="2000" i="1" dirty="0">
                <a:solidFill>
                  <a:schemeClr val="accent5"/>
                </a:solidFill>
              </a:rPr>
              <a:t> #7, #8; </a:t>
            </a:r>
            <a:r>
              <a:rPr lang="en-US" sz="2000" i="1" dirty="0" err="1">
                <a:solidFill>
                  <a:schemeClr val="accent5"/>
                </a:solidFill>
              </a:rPr>
              <a:t>RAps</a:t>
            </a:r>
            <a:r>
              <a:rPr lang="en-US" sz="2000" i="1" dirty="0">
                <a:solidFill>
                  <a:schemeClr val="accent5"/>
                </a:solidFill>
              </a:rPr>
              <a:t> #5, #8–10).</a:t>
            </a:r>
            <a:endParaRPr lang="pt-BR" sz="2000" i="1" dirty="0">
              <a:solidFill>
                <a:schemeClr val="accent5"/>
              </a:solidFill>
            </a:endParaRPr>
          </a:p>
        </p:txBody>
      </p:sp>
      <p:cxnSp>
        <p:nvCxnSpPr>
          <p:cNvPr id="10" name="Conector: Angulado 9"/>
          <p:cNvCxnSpPr>
            <a:stCxn id="6" idx="1"/>
          </p:cNvCxnSpPr>
          <p:nvPr/>
        </p:nvCxnSpPr>
        <p:spPr>
          <a:xfrm rot="10800000" flipV="1">
            <a:off x="8679766" y="946323"/>
            <a:ext cx="819404" cy="1928245"/>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Imagem 4"/>
          <p:cNvPicPr>
            <a:picLocks noChangeAspect="1"/>
          </p:cNvPicPr>
          <p:nvPr/>
        </p:nvPicPr>
        <p:blipFill>
          <a:blip r:embed="rId3"/>
          <a:stretch>
            <a:fillRect/>
          </a:stretch>
        </p:blipFill>
        <p:spPr>
          <a:xfrm>
            <a:off x="7195414" y="3092046"/>
            <a:ext cx="4456615" cy="3206539"/>
          </a:xfrm>
          <a:prstGeom prst="rect">
            <a:avLst/>
          </a:prstGeom>
        </p:spPr>
      </p:pic>
    </p:spTree>
    <p:extLst>
      <p:ext uri="{BB962C8B-B14F-4D97-AF65-F5344CB8AC3E}">
        <p14:creationId xmlns:p14="http://schemas.microsoft.com/office/powerpoint/2010/main" val="24112994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Processo de Implementação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err="1">
                <a:solidFill>
                  <a:srgbClr val="0070C0"/>
                </a:solidFill>
              </a:rPr>
              <a:t>Implementation</a:t>
            </a:r>
            <a:r>
              <a:rPr lang="pt-BR" i="1" dirty="0">
                <a:solidFill>
                  <a:srgbClr val="0070C0"/>
                </a:solidFill>
              </a:rPr>
              <a:t> Procedure</a:t>
            </a:r>
          </a:p>
          <a:p>
            <a:pPr marL="0" indent="0">
              <a:buNone/>
            </a:pPr>
            <a:endParaRPr lang="pt-BR" i="1" dirty="0">
              <a:solidFill>
                <a:srgbClr val="0070C0"/>
              </a:solidFill>
            </a:endParaRPr>
          </a:p>
          <a:p>
            <a:r>
              <a:rPr lang="pt-BR" i="1" dirty="0">
                <a:solidFill>
                  <a:srgbClr val="0070C0"/>
                </a:solidFill>
              </a:rPr>
              <a:t>Não é necessário a implementação completa de todos os serviços</a:t>
            </a:r>
          </a:p>
          <a:p>
            <a:endParaRPr lang="pt-BR" i="1" dirty="0">
              <a:solidFill>
                <a:srgbClr val="0070C0"/>
              </a:solidFill>
            </a:endParaRPr>
          </a:p>
          <a:p>
            <a:r>
              <a:rPr lang="pt-BR" i="1" dirty="0">
                <a:solidFill>
                  <a:srgbClr val="0070C0"/>
                </a:solidFill>
              </a:rPr>
              <a:t>Assim, um objetivo menor deve ser definido a partir do qual os serviços essenciais para atende-los são implementados.</a:t>
            </a:r>
          </a:p>
        </p:txBody>
      </p:sp>
    </p:spTree>
    <p:extLst>
      <p:ext uri="{BB962C8B-B14F-4D97-AF65-F5344CB8AC3E}">
        <p14:creationId xmlns:p14="http://schemas.microsoft.com/office/powerpoint/2010/main" val="239825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Principais aspectos relativos à </a:t>
            </a:r>
            <a:r>
              <a:rPr lang="pt-BR" i="1" dirty="0" err="1">
                <a:solidFill>
                  <a:srgbClr val="0070C0"/>
                </a:solidFill>
              </a:rPr>
              <a:t>Smart</a:t>
            </a:r>
            <a:r>
              <a:rPr lang="pt-BR" i="1" dirty="0">
                <a:solidFill>
                  <a:srgbClr val="0070C0"/>
                </a:solidFill>
              </a:rPr>
              <a:t> </a:t>
            </a:r>
            <a:r>
              <a:rPr lang="pt-BR" i="1" dirty="0" err="1">
                <a:solidFill>
                  <a:srgbClr val="0070C0"/>
                </a:solidFill>
              </a:rPr>
              <a:t>Factory</a:t>
            </a:r>
            <a:endParaRPr lang="pt-BR" i="1" dirty="0">
              <a:solidFill>
                <a:srgbClr val="0070C0"/>
              </a:solidFill>
            </a:endParaRPr>
          </a:p>
          <a:p>
            <a:endParaRPr lang="pt-BR" dirty="0">
              <a:solidFill>
                <a:srgbClr val="0070C0"/>
              </a:solidFill>
            </a:endParaRPr>
          </a:p>
          <a:p>
            <a:pPr marL="914400" lvl="1" indent="-457200">
              <a:buFont typeface="+mj-lt"/>
              <a:buAutoNum type="arabicPeriod"/>
            </a:pPr>
            <a:r>
              <a:rPr lang="pt-BR" dirty="0">
                <a:solidFill>
                  <a:srgbClr val="0070C0"/>
                </a:solidFill>
              </a:rPr>
              <a:t>Os componentes  da </a:t>
            </a:r>
            <a:r>
              <a:rPr lang="pt-BR" i="1" dirty="0" err="1">
                <a:solidFill>
                  <a:srgbClr val="0070C0"/>
                </a:solidFill>
              </a:rPr>
              <a:t>Smart</a:t>
            </a:r>
            <a:r>
              <a:rPr lang="pt-BR" i="1" dirty="0">
                <a:solidFill>
                  <a:srgbClr val="0070C0"/>
                </a:solidFill>
              </a:rPr>
              <a:t> </a:t>
            </a:r>
            <a:r>
              <a:rPr lang="pt-BR" i="1" dirty="0" err="1">
                <a:solidFill>
                  <a:srgbClr val="0070C0"/>
                </a:solidFill>
              </a:rPr>
              <a:t>Factory</a:t>
            </a:r>
            <a:r>
              <a:rPr lang="pt-BR" i="1" dirty="0">
                <a:solidFill>
                  <a:srgbClr val="0070C0"/>
                </a:solidFill>
              </a:rPr>
              <a:t> </a:t>
            </a:r>
            <a:r>
              <a:rPr lang="pt-BR" dirty="0">
                <a:solidFill>
                  <a:srgbClr val="0070C0"/>
                </a:solidFill>
              </a:rPr>
              <a:t>estão conectados em rede e é possível coletar dados úteis dos mesmos;</a:t>
            </a:r>
          </a:p>
          <a:p>
            <a:pPr marL="914400" lvl="1" indent="-457200">
              <a:buFont typeface="+mj-lt"/>
              <a:buAutoNum type="arabicPeriod"/>
            </a:pPr>
            <a:r>
              <a:rPr lang="pt-BR" dirty="0">
                <a:solidFill>
                  <a:srgbClr val="0070C0"/>
                </a:solidFill>
              </a:rPr>
              <a:t>O estado atual(corrente) dos componentes pode ser determinado e visualizado em tempo real;</a:t>
            </a:r>
          </a:p>
          <a:p>
            <a:pPr marL="914400" lvl="1" indent="-457200">
              <a:buFont typeface="+mj-lt"/>
              <a:buAutoNum type="arabicPeriod"/>
            </a:pPr>
            <a:r>
              <a:rPr lang="pt-BR" dirty="0">
                <a:solidFill>
                  <a:srgbClr val="0070C0"/>
                </a:solidFill>
              </a:rPr>
              <a:t>Processos automáticos e autônomos podem ser executados baseados em planos de produção otimizados;</a:t>
            </a:r>
          </a:p>
          <a:p>
            <a:pPr marL="914400" lvl="1" indent="-457200">
              <a:buFont typeface="+mj-lt"/>
              <a:buAutoNum type="arabicPeriod"/>
            </a:pPr>
            <a:r>
              <a:rPr lang="pt-BR" dirty="0">
                <a:solidFill>
                  <a:srgbClr val="0070C0"/>
                </a:solidFill>
              </a:rPr>
              <a:t>Serviços de produção avançados podem ser fornecidos no chão de fábrica e a sistemas externos.</a:t>
            </a:r>
          </a:p>
        </p:txBody>
      </p:sp>
    </p:spTree>
    <p:extLst>
      <p:ext uri="{BB962C8B-B14F-4D97-AF65-F5344CB8AC3E}">
        <p14:creationId xmlns:p14="http://schemas.microsoft.com/office/powerpoint/2010/main" val="2014236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Processo de Implementação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endParaRPr lang="pt-BR" i="1" dirty="0">
              <a:solidFill>
                <a:srgbClr val="0070C0"/>
              </a:solidFill>
            </a:endParaRPr>
          </a:p>
          <a:p>
            <a:pPr marL="0" indent="0">
              <a:buNone/>
            </a:pPr>
            <a:endParaRPr lang="pt-BR" i="1" dirty="0">
              <a:solidFill>
                <a:srgbClr val="0070C0"/>
              </a:solidFill>
            </a:endParaRPr>
          </a:p>
          <a:p>
            <a:pPr marL="0" indent="0">
              <a:buNone/>
            </a:pPr>
            <a:endParaRPr lang="pt-BR" i="1" dirty="0">
              <a:solidFill>
                <a:srgbClr val="0070C0"/>
              </a:solidFill>
            </a:endParaRPr>
          </a:p>
          <a:p>
            <a:pPr marL="0" indent="0">
              <a:buNone/>
            </a:pPr>
            <a:endParaRPr lang="pt-BR" i="1" dirty="0">
              <a:solidFill>
                <a:srgbClr val="0070C0"/>
              </a:solidFill>
            </a:endParaRPr>
          </a:p>
          <a:p>
            <a:pPr marL="0" indent="0">
              <a:buNone/>
            </a:pPr>
            <a:r>
              <a:rPr lang="pt-BR" i="1" dirty="0" err="1">
                <a:solidFill>
                  <a:srgbClr val="0070C0"/>
                </a:solidFill>
              </a:rPr>
              <a:t>Implementation</a:t>
            </a:r>
            <a:r>
              <a:rPr lang="pt-BR" i="1" dirty="0">
                <a:solidFill>
                  <a:srgbClr val="0070C0"/>
                </a:solidFill>
              </a:rPr>
              <a:t> Procedure</a:t>
            </a:r>
          </a:p>
        </p:txBody>
      </p:sp>
      <p:pic>
        <p:nvPicPr>
          <p:cNvPr id="4" name="Imagem 3"/>
          <p:cNvPicPr>
            <a:picLocks noChangeAspect="1"/>
          </p:cNvPicPr>
          <p:nvPr/>
        </p:nvPicPr>
        <p:blipFill>
          <a:blip r:embed="rId2"/>
          <a:stretch>
            <a:fillRect/>
          </a:stretch>
        </p:blipFill>
        <p:spPr>
          <a:xfrm>
            <a:off x="5420255" y="1404730"/>
            <a:ext cx="5747083" cy="5261113"/>
          </a:xfrm>
          <a:prstGeom prst="rect">
            <a:avLst/>
          </a:prstGeom>
        </p:spPr>
      </p:pic>
    </p:spTree>
    <p:extLst>
      <p:ext uri="{BB962C8B-B14F-4D97-AF65-F5344CB8AC3E}">
        <p14:creationId xmlns:p14="http://schemas.microsoft.com/office/powerpoint/2010/main" val="25171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7957" y="2631247"/>
            <a:ext cx="10515600" cy="1325563"/>
          </a:xfrm>
        </p:spPr>
        <p:txBody>
          <a:bodyPr/>
          <a:lstStyle/>
          <a:p>
            <a:pPr algn="ctr"/>
            <a:r>
              <a:rPr lang="pt-BR" b="1" dirty="0"/>
              <a:t>FIM – PARTE I</a:t>
            </a: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1631282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Revisão da Arquitetura SIBUS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endParaRPr lang="en-US" i="1" dirty="0">
              <a:solidFill>
                <a:srgbClr val="0070C0"/>
              </a:solidFill>
            </a:endParaRPr>
          </a:p>
          <a:p>
            <a:pPr marL="0" indent="0">
              <a:buNone/>
            </a:pPr>
            <a:endParaRPr lang="en-US" i="1" dirty="0">
              <a:solidFill>
                <a:srgbClr val="0070C0"/>
              </a:solidFill>
            </a:endParaRPr>
          </a:p>
          <a:p>
            <a:pPr marL="0" indent="0">
              <a:buNone/>
            </a:pPr>
            <a:endParaRPr lang="en-US" i="1" dirty="0">
              <a:solidFill>
                <a:srgbClr val="0070C0"/>
              </a:solidFill>
            </a:endParaRPr>
          </a:p>
          <a:p>
            <a:pPr marL="0" indent="0">
              <a:buNone/>
            </a:pPr>
            <a:endParaRPr lang="en-US" i="1" dirty="0">
              <a:solidFill>
                <a:srgbClr val="0070C0"/>
              </a:solidFill>
            </a:endParaRPr>
          </a:p>
          <a:p>
            <a:pPr marL="0" indent="0">
              <a:buNone/>
            </a:pPr>
            <a:r>
              <a:rPr lang="en-US" i="1" dirty="0">
                <a:solidFill>
                  <a:srgbClr val="0070C0"/>
                </a:solidFill>
              </a:rPr>
              <a:t>Reference architecture</a:t>
            </a:r>
          </a:p>
          <a:p>
            <a:pPr marL="0" indent="0">
              <a:buNone/>
            </a:pPr>
            <a:r>
              <a:rPr lang="en-US" i="1" dirty="0">
                <a:solidFill>
                  <a:srgbClr val="0070C0"/>
                </a:solidFill>
              </a:rPr>
              <a:t>of SIBUS</a:t>
            </a:r>
            <a:endParaRPr lang="pt-BR" i="1" dirty="0">
              <a:solidFill>
                <a:srgbClr val="0070C0"/>
              </a:solidFill>
            </a:endParaRPr>
          </a:p>
          <a:p>
            <a:pPr marL="0" indent="0">
              <a:buNone/>
            </a:pPr>
            <a:endParaRPr lang="pt-BR" dirty="0">
              <a:solidFill>
                <a:srgbClr val="0070C0"/>
              </a:solidFill>
            </a:endParaRPr>
          </a:p>
        </p:txBody>
      </p:sp>
      <p:pic>
        <p:nvPicPr>
          <p:cNvPr id="4" name="Imagem 3"/>
          <p:cNvPicPr>
            <a:picLocks noChangeAspect="1"/>
          </p:cNvPicPr>
          <p:nvPr/>
        </p:nvPicPr>
        <p:blipFill>
          <a:blip r:embed="rId2"/>
          <a:stretch>
            <a:fillRect/>
          </a:stretch>
        </p:blipFill>
        <p:spPr>
          <a:xfrm>
            <a:off x="5486272" y="1290106"/>
            <a:ext cx="5867528" cy="5490359"/>
          </a:xfrm>
          <a:prstGeom prst="rect">
            <a:avLst/>
          </a:prstGeom>
        </p:spPr>
      </p:pic>
    </p:spTree>
    <p:extLst>
      <p:ext uri="{BB962C8B-B14F-4D97-AF65-F5344CB8AC3E}">
        <p14:creationId xmlns:p14="http://schemas.microsoft.com/office/powerpoint/2010/main" val="3402438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Revisão da Arquitetura SIBUS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endParaRPr lang="en-US" i="1" dirty="0">
              <a:solidFill>
                <a:srgbClr val="0070C0"/>
              </a:solidFill>
            </a:endParaRPr>
          </a:p>
          <a:p>
            <a:pPr marL="0" indent="0">
              <a:buNone/>
            </a:pPr>
            <a:endParaRPr lang="en-US" i="1" dirty="0">
              <a:solidFill>
                <a:srgbClr val="0070C0"/>
              </a:solidFill>
            </a:endParaRPr>
          </a:p>
          <a:p>
            <a:pPr marL="0" indent="0">
              <a:buNone/>
            </a:pPr>
            <a:endParaRPr lang="en-US" i="1" dirty="0">
              <a:solidFill>
                <a:srgbClr val="0070C0"/>
              </a:solidFill>
            </a:endParaRPr>
          </a:p>
          <a:p>
            <a:pPr marL="0" indent="0">
              <a:buNone/>
            </a:pPr>
            <a:endParaRPr lang="en-US" i="1" dirty="0">
              <a:solidFill>
                <a:srgbClr val="0070C0"/>
              </a:solidFill>
            </a:endParaRPr>
          </a:p>
          <a:p>
            <a:pPr marL="0" indent="0">
              <a:buNone/>
            </a:pPr>
            <a:r>
              <a:rPr lang="pt-BR" i="1" dirty="0" err="1">
                <a:solidFill>
                  <a:srgbClr val="0070C0"/>
                </a:solidFill>
              </a:rPr>
              <a:t>Implementation</a:t>
            </a:r>
            <a:r>
              <a:rPr lang="pt-BR" i="1" dirty="0">
                <a:solidFill>
                  <a:srgbClr val="0070C0"/>
                </a:solidFill>
              </a:rPr>
              <a:t> Procedure</a:t>
            </a:r>
          </a:p>
          <a:p>
            <a:pPr marL="0" indent="0">
              <a:buNone/>
            </a:pPr>
            <a:endParaRPr lang="pt-BR" dirty="0">
              <a:solidFill>
                <a:srgbClr val="0070C0"/>
              </a:solidFill>
            </a:endParaRPr>
          </a:p>
        </p:txBody>
      </p:sp>
      <p:pic>
        <p:nvPicPr>
          <p:cNvPr id="5" name="Imagem 4"/>
          <p:cNvPicPr>
            <a:picLocks noChangeAspect="1"/>
          </p:cNvPicPr>
          <p:nvPr/>
        </p:nvPicPr>
        <p:blipFill>
          <a:blip r:embed="rId2"/>
          <a:stretch>
            <a:fillRect/>
          </a:stretch>
        </p:blipFill>
        <p:spPr>
          <a:xfrm>
            <a:off x="5420255" y="1404730"/>
            <a:ext cx="5747083" cy="5261113"/>
          </a:xfrm>
          <a:prstGeom prst="rect">
            <a:avLst/>
          </a:prstGeom>
        </p:spPr>
      </p:pic>
    </p:spTree>
    <p:extLst>
      <p:ext uri="{BB962C8B-B14F-4D97-AF65-F5344CB8AC3E}">
        <p14:creationId xmlns:p14="http://schemas.microsoft.com/office/powerpoint/2010/main" val="27069169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 </a:t>
            </a:r>
            <a:r>
              <a:rPr lang="pt-BR" i="1" dirty="0"/>
              <a:t>Case </a:t>
            </a:r>
            <a:r>
              <a:rPr lang="pt-BR" i="1" dirty="0" err="1"/>
              <a:t>Study</a:t>
            </a:r>
            <a:r>
              <a:rPr lang="pt-BR" i="1" dirty="0"/>
              <a:t> </a:t>
            </a:r>
            <a:r>
              <a:rPr lang="pt-BR" dirty="0"/>
              <a:t>- Descrição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endParaRPr lang="pt-BR" i="1" dirty="0">
              <a:solidFill>
                <a:srgbClr val="0070C0"/>
              </a:solidFill>
            </a:endParaRPr>
          </a:p>
          <a:p>
            <a:r>
              <a:rPr lang="pt-BR" i="1" dirty="0" err="1">
                <a:solidFill>
                  <a:srgbClr val="0070C0"/>
                </a:solidFill>
              </a:rPr>
              <a:t>European</a:t>
            </a:r>
            <a:r>
              <a:rPr lang="pt-BR" i="1" dirty="0">
                <a:solidFill>
                  <a:srgbClr val="0070C0"/>
                </a:solidFill>
              </a:rPr>
              <a:t> </a:t>
            </a:r>
            <a:r>
              <a:rPr lang="pt-BR" i="1" dirty="0" err="1">
                <a:solidFill>
                  <a:srgbClr val="0070C0"/>
                </a:solidFill>
              </a:rPr>
              <a:t>aircraft</a:t>
            </a:r>
            <a:r>
              <a:rPr lang="pt-BR" i="1" dirty="0">
                <a:solidFill>
                  <a:srgbClr val="0070C0"/>
                </a:solidFill>
              </a:rPr>
              <a:t> </a:t>
            </a:r>
            <a:r>
              <a:rPr lang="pt-BR" i="1" dirty="0" err="1">
                <a:solidFill>
                  <a:srgbClr val="0070C0"/>
                </a:solidFill>
              </a:rPr>
              <a:t>industry</a:t>
            </a:r>
            <a:endParaRPr lang="pt-BR" i="1" dirty="0">
              <a:solidFill>
                <a:srgbClr val="0070C0"/>
              </a:solidFill>
            </a:endParaRPr>
          </a:p>
          <a:p>
            <a:r>
              <a:rPr lang="pt-BR" i="1" dirty="0">
                <a:solidFill>
                  <a:srgbClr val="0070C0"/>
                </a:solidFill>
              </a:rPr>
              <a:t>Target </a:t>
            </a:r>
            <a:r>
              <a:rPr lang="pt-BR" i="1" dirty="0" err="1">
                <a:solidFill>
                  <a:srgbClr val="0070C0"/>
                </a:solidFill>
              </a:rPr>
              <a:t>Product</a:t>
            </a:r>
            <a:r>
              <a:rPr lang="pt-BR" i="1" dirty="0">
                <a:solidFill>
                  <a:srgbClr val="0070C0"/>
                </a:solidFill>
              </a:rPr>
              <a:t> </a:t>
            </a:r>
            <a:r>
              <a:rPr lang="pt-BR" i="1" dirty="0" err="1">
                <a:solidFill>
                  <a:srgbClr val="0070C0"/>
                </a:solidFill>
              </a:rPr>
              <a:t>of</a:t>
            </a:r>
            <a:r>
              <a:rPr lang="pt-BR" i="1" dirty="0">
                <a:solidFill>
                  <a:srgbClr val="0070C0"/>
                </a:solidFill>
              </a:rPr>
              <a:t> </a:t>
            </a:r>
            <a:r>
              <a:rPr lang="pt-BR" i="1" dirty="0" err="1">
                <a:solidFill>
                  <a:srgbClr val="0070C0"/>
                </a:solidFill>
              </a:rPr>
              <a:t>Study</a:t>
            </a:r>
            <a:r>
              <a:rPr lang="pt-BR" i="1" dirty="0">
                <a:solidFill>
                  <a:srgbClr val="0070C0"/>
                </a:solidFill>
              </a:rPr>
              <a:t>: </a:t>
            </a:r>
            <a:r>
              <a:rPr lang="pt-BR" i="1" dirty="0" err="1">
                <a:solidFill>
                  <a:srgbClr val="0070C0"/>
                </a:solidFill>
              </a:rPr>
              <a:t>Fishhead</a:t>
            </a:r>
            <a:endParaRPr lang="pt-BR" i="1" dirty="0">
              <a:solidFill>
                <a:srgbClr val="0070C0"/>
              </a:solidFill>
            </a:endParaRPr>
          </a:p>
        </p:txBody>
      </p:sp>
      <p:pic>
        <p:nvPicPr>
          <p:cNvPr id="5" name="Imagem 4"/>
          <p:cNvPicPr>
            <a:picLocks noChangeAspect="1"/>
          </p:cNvPicPr>
          <p:nvPr/>
        </p:nvPicPr>
        <p:blipFill>
          <a:blip r:embed="rId2"/>
          <a:stretch>
            <a:fillRect/>
          </a:stretch>
        </p:blipFill>
        <p:spPr>
          <a:xfrm>
            <a:off x="2285970" y="3671192"/>
            <a:ext cx="7620059" cy="2829199"/>
          </a:xfrm>
          <a:prstGeom prst="rect">
            <a:avLst/>
          </a:prstGeom>
        </p:spPr>
      </p:pic>
    </p:spTree>
    <p:extLst>
      <p:ext uri="{BB962C8B-B14F-4D97-AF65-F5344CB8AC3E}">
        <p14:creationId xmlns:p14="http://schemas.microsoft.com/office/powerpoint/2010/main" val="30805368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 </a:t>
            </a:r>
            <a:r>
              <a:rPr lang="pt-BR" i="1" dirty="0"/>
              <a:t>Case </a:t>
            </a:r>
            <a:r>
              <a:rPr lang="pt-BR" i="1" dirty="0" err="1"/>
              <a:t>Study</a:t>
            </a:r>
            <a:r>
              <a:rPr lang="pt-BR" i="1" dirty="0"/>
              <a:t> </a:t>
            </a:r>
            <a:r>
              <a:rPr lang="pt-BR" dirty="0"/>
              <a:t>- Descrição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dirty="0"/>
              <a:t>Situação Existente</a:t>
            </a:r>
          </a:p>
          <a:p>
            <a:pPr marL="0" indent="0">
              <a:buNone/>
            </a:pPr>
            <a:endParaRPr lang="pt-BR" i="1" dirty="0">
              <a:solidFill>
                <a:srgbClr val="0070C0"/>
              </a:solidFill>
            </a:endParaRPr>
          </a:p>
          <a:p>
            <a:r>
              <a:rPr lang="pt-BR" dirty="0">
                <a:solidFill>
                  <a:srgbClr val="0070C0"/>
                </a:solidFill>
              </a:rPr>
              <a:t>Existem 2 atores: 1 </a:t>
            </a:r>
            <a:r>
              <a:rPr lang="pt-BR" i="1" dirty="0" err="1">
                <a:solidFill>
                  <a:srgbClr val="0070C0"/>
                </a:solidFill>
              </a:rPr>
              <a:t>aircraft</a:t>
            </a:r>
            <a:r>
              <a:rPr lang="pt-BR" i="1" dirty="0">
                <a:solidFill>
                  <a:srgbClr val="0070C0"/>
                </a:solidFill>
              </a:rPr>
              <a:t> </a:t>
            </a:r>
            <a:r>
              <a:rPr lang="pt-BR" i="1" dirty="0" err="1">
                <a:solidFill>
                  <a:srgbClr val="0070C0"/>
                </a:solidFill>
              </a:rPr>
              <a:t>manufacter</a:t>
            </a:r>
            <a:r>
              <a:rPr lang="pt-BR" dirty="0">
                <a:solidFill>
                  <a:srgbClr val="0070C0"/>
                </a:solidFill>
              </a:rPr>
              <a:t> e 1 </a:t>
            </a:r>
            <a:r>
              <a:rPr lang="pt-BR" i="1" dirty="0" err="1">
                <a:solidFill>
                  <a:srgbClr val="0070C0"/>
                </a:solidFill>
              </a:rPr>
              <a:t>fishhead</a:t>
            </a:r>
            <a:r>
              <a:rPr lang="pt-BR" i="1" dirty="0">
                <a:solidFill>
                  <a:srgbClr val="0070C0"/>
                </a:solidFill>
              </a:rPr>
              <a:t> </a:t>
            </a:r>
            <a:r>
              <a:rPr lang="pt-BR" i="1" dirty="0" err="1">
                <a:solidFill>
                  <a:srgbClr val="0070C0"/>
                </a:solidFill>
              </a:rPr>
              <a:t>supplier</a:t>
            </a:r>
            <a:endParaRPr lang="pt-BR" i="1" dirty="0">
              <a:solidFill>
                <a:srgbClr val="0070C0"/>
              </a:solidFill>
            </a:endParaRPr>
          </a:p>
          <a:p>
            <a:endParaRPr lang="pt-BR" i="1" dirty="0">
              <a:solidFill>
                <a:srgbClr val="0070C0"/>
              </a:solidFill>
            </a:endParaRPr>
          </a:p>
          <a:p>
            <a:r>
              <a:rPr lang="pt-BR" dirty="0">
                <a:solidFill>
                  <a:srgbClr val="0070C0"/>
                </a:solidFill>
              </a:rPr>
              <a:t>Processo:</a:t>
            </a:r>
          </a:p>
          <a:p>
            <a:pPr lvl="1"/>
            <a:r>
              <a:rPr lang="pt-BR" i="1" dirty="0" err="1">
                <a:solidFill>
                  <a:srgbClr val="0070C0"/>
                </a:solidFill>
              </a:rPr>
              <a:t>Aircraft</a:t>
            </a:r>
            <a:r>
              <a:rPr lang="pt-BR" i="1" dirty="0">
                <a:solidFill>
                  <a:srgbClr val="0070C0"/>
                </a:solidFill>
              </a:rPr>
              <a:t> </a:t>
            </a:r>
            <a:r>
              <a:rPr lang="pt-BR" i="1" dirty="0" err="1">
                <a:solidFill>
                  <a:srgbClr val="0070C0"/>
                </a:solidFill>
              </a:rPr>
              <a:t>Manufacter</a:t>
            </a:r>
            <a:r>
              <a:rPr lang="pt-BR" i="1" dirty="0">
                <a:solidFill>
                  <a:srgbClr val="0070C0"/>
                </a:solidFill>
              </a:rPr>
              <a:t> </a:t>
            </a:r>
            <a:r>
              <a:rPr lang="pt-BR" dirty="0">
                <a:solidFill>
                  <a:srgbClr val="0070C0"/>
                </a:solidFill>
              </a:rPr>
              <a:t>envia ordem de produção do </a:t>
            </a:r>
            <a:r>
              <a:rPr lang="pt-BR" i="1" dirty="0" err="1">
                <a:solidFill>
                  <a:srgbClr val="0070C0"/>
                </a:solidFill>
              </a:rPr>
              <a:t>fishhead</a:t>
            </a:r>
            <a:endParaRPr lang="pt-BR" i="1" dirty="0">
              <a:solidFill>
                <a:srgbClr val="0070C0"/>
              </a:solidFill>
            </a:endParaRPr>
          </a:p>
          <a:p>
            <a:pPr lvl="1"/>
            <a:r>
              <a:rPr lang="pt-BR" dirty="0">
                <a:solidFill>
                  <a:srgbClr val="0070C0"/>
                </a:solidFill>
              </a:rPr>
              <a:t>Recebe o produto dentro de certo padrão de qualidade dependente das condições de prazo e produção</a:t>
            </a:r>
          </a:p>
          <a:p>
            <a:pPr lvl="1"/>
            <a:endParaRPr lang="pt-BR" i="1" dirty="0">
              <a:solidFill>
                <a:srgbClr val="0070C0"/>
              </a:solidFill>
            </a:endParaRPr>
          </a:p>
          <a:p>
            <a:r>
              <a:rPr lang="pt-BR" dirty="0">
                <a:solidFill>
                  <a:srgbClr val="0070C0"/>
                </a:solidFill>
              </a:rPr>
              <a:t>Problema:</a:t>
            </a:r>
          </a:p>
          <a:p>
            <a:pPr lvl="1"/>
            <a:r>
              <a:rPr lang="pt-BR" dirty="0">
                <a:solidFill>
                  <a:srgbClr val="0070C0"/>
                </a:solidFill>
              </a:rPr>
              <a:t>Não é possível comparar a qualidade entre empresas e escolher a mais adequada para um fornecimento em condições adversas.</a:t>
            </a:r>
          </a:p>
          <a:p>
            <a:pPr lvl="1"/>
            <a:r>
              <a:rPr lang="pt-BR" dirty="0">
                <a:solidFill>
                  <a:srgbClr val="0070C0"/>
                </a:solidFill>
              </a:rPr>
              <a:t>O status e condições de produção não são monitoradas.</a:t>
            </a:r>
          </a:p>
          <a:p>
            <a:pPr lvl="1"/>
            <a:endParaRPr lang="pt-BR" i="1" dirty="0">
              <a:solidFill>
                <a:srgbClr val="0070C0"/>
              </a:solidFill>
            </a:endParaRPr>
          </a:p>
          <a:p>
            <a:endParaRPr lang="pt-BR" i="1" dirty="0">
              <a:solidFill>
                <a:srgbClr val="0070C0"/>
              </a:solidFill>
            </a:endParaRPr>
          </a:p>
        </p:txBody>
      </p:sp>
    </p:spTree>
    <p:extLst>
      <p:ext uri="{BB962C8B-B14F-4D97-AF65-F5344CB8AC3E}">
        <p14:creationId xmlns:p14="http://schemas.microsoft.com/office/powerpoint/2010/main" val="20377348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 </a:t>
            </a:r>
            <a:r>
              <a:rPr lang="pt-BR" i="1" dirty="0"/>
              <a:t>Case </a:t>
            </a:r>
            <a:r>
              <a:rPr lang="pt-BR" i="1" dirty="0" err="1"/>
              <a:t>Study</a:t>
            </a:r>
            <a:r>
              <a:rPr lang="pt-BR" i="1" dirty="0"/>
              <a:t> </a:t>
            </a:r>
            <a:r>
              <a:rPr lang="pt-BR" dirty="0"/>
              <a:t>- Descrição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t>Situação Desejada</a:t>
            </a:r>
          </a:p>
          <a:p>
            <a:pPr marL="0" indent="0">
              <a:buNone/>
            </a:pPr>
            <a:endParaRPr lang="pt-BR" i="1" dirty="0">
              <a:solidFill>
                <a:srgbClr val="0070C0"/>
              </a:solidFill>
            </a:endParaRPr>
          </a:p>
          <a:p>
            <a:r>
              <a:rPr lang="pt-BR" dirty="0">
                <a:solidFill>
                  <a:srgbClr val="0070C0"/>
                </a:solidFill>
              </a:rPr>
              <a:t>Existem vários atores: 1 </a:t>
            </a:r>
            <a:r>
              <a:rPr lang="pt-BR" i="1" dirty="0" err="1">
                <a:solidFill>
                  <a:srgbClr val="0070C0"/>
                </a:solidFill>
              </a:rPr>
              <a:t>aircraft</a:t>
            </a:r>
            <a:r>
              <a:rPr lang="pt-BR" i="1" dirty="0">
                <a:solidFill>
                  <a:srgbClr val="0070C0"/>
                </a:solidFill>
              </a:rPr>
              <a:t> </a:t>
            </a:r>
            <a:r>
              <a:rPr lang="pt-BR" i="1" dirty="0" err="1">
                <a:solidFill>
                  <a:srgbClr val="0070C0"/>
                </a:solidFill>
              </a:rPr>
              <a:t>manufacter</a:t>
            </a:r>
            <a:r>
              <a:rPr lang="pt-BR" dirty="0">
                <a:solidFill>
                  <a:srgbClr val="0070C0"/>
                </a:solidFill>
              </a:rPr>
              <a:t> e vários </a:t>
            </a:r>
            <a:r>
              <a:rPr lang="pt-BR" i="1" dirty="0" err="1">
                <a:solidFill>
                  <a:srgbClr val="0070C0"/>
                </a:solidFill>
              </a:rPr>
              <a:t>fishhead</a:t>
            </a:r>
            <a:r>
              <a:rPr lang="pt-BR" i="1" dirty="0">
                <a:solidFill>
                  <a:srgbClr val="0070C0"/>
                </a:solidFill>
              </a:rPr>
              <a:t> </a:t>
            </a:r>
            <a:r>
              <a:rPr lang="pt-BR" i="1" dirty="0" err="1">
                <a:solidFill>
                  <a:srgbClr val="0070C0"/>
                </a:solidFill>
              </a:rPr>
              <a:t>suppliers</a:t>
            </a:r>
            <a:endParaRPr lang="pt-BR" i="1" dirty="0">
              <a:solidFill>
                <a:srgbClr val="0070C0"/>
              </a:solidFill>
            </a:endParaRPr>
          </a:p>
          <a:p>
            <a:endParaRPr lang="pt-BR" i="1" dirty="0">
              <a:solidFill>
                <a:srgbClr val="0070C0"/>
              </a:solidFill>
            </a:endParaRPr>
          </a:p>
          <a:p>
            <a:r>
              <a:rPr lang="pt-BR" dirty="0">
                <a:solidFill>
                  <a:srgbClr val="0070C0"/>
                </a:solidFill>
              </a:rPr>
              <a:t>Processo:</a:t>
            </a:r>
          </a:p>
          <a:p>
            <a:pPr lvl="1"/>
            <a:r>
              <a:rPr lang="pt-BR" i="1" dirty="0" err="1">
                <a:solidFill>
                  <a:srgbClr val="0070C0"/>
                </a:solidFill>
              </a:rPr>
              <a:t>Aircraft</a:t>
            </a:r>
            <a:r>
              <a:rPr lang="pt-BR" i="1" dirty="0">
                <a:solidFill>
                  <a:srgbClr val="0070C0"/>
                </a:solidFill>
              </a:rPr>
              <a:t> </a:t>
            </a:r>
            <a:r>
              <a:rPr lang="pt-BR" i="1" dirty="0" err="1">
                <a:solidFill>
                  <a:srgbClr val="0070C0"/>
                </a:solidFill>
              </a:rPr>
              <a:t>Manufacter</a:t>
            </a:r>
            <a:r>
              <a:rPr lang="pt-BR" i="1" dirty="0">
                <a:solidFill>
                  <a:srgbClr val="0070C0"/>
                </a:solidFill>
              </a:rPr>
              <a:t> </a:t>
            </a:r>
            <a:r>
              <a:rPr lang="pt-BR" dirty="0">
                <a:solidFill>
                  <a:srgbClr val="0070C0"/>
                </a:solidFill>
              </a:rPr>
              <a:t>envia ordem de produção do </a:t>
            </a:r>
            <a:r>
              <a:rPr lang="pt-BR" i="1" dirty="0" err="1">
                <a:solidFill>
                  <a:srgbClr val="0070C0"/>
                </a:solidFill>
              </a:rPr>
              <a:t>fishhead</a:t>
            </a:r>
            <a:r>
              <a:rPr lang="pt-BR" i="1" dirty="0">
                <a:solidFill>
                  <a:srgbClr val="0070C0"/>
                </a:solidFill>
              </a:rPr>
              <a:t> </a:t>
            </a:r>
            <a:r>
              <a:rPr lang="pt-BR" dirty="0">
                <a:solidFill>
                  <a:srgbClr val="0070C0"/>
                </a:solidFill>
              </a:rPr>
              <a:t>para um </a:t>
            </a:r>
            <a:r>
              <a:rPr lang="pt-BR" i="1" dirty="0" err="1">
                <a:solidFill>
                  <a:srgbClr val="0070C0"/>
                </a:solidFill>
              </a:rPr>
              <a:t>fishhead</a:t>
            </a:r>
            <a:r>
              <a:rPr lang="pt-BR" i="1" dirty="0">
                <a:solidFill>
                  <a:srgbClr val="0070C0"/>
                </a:solidFill>
              </a:rPr>
              <a:t> </a:t>
            </a:r>
            <a:r>
              <a:rPr lang="pt-BR" i="1" dirty="0" err="1">
                <a:solidFill>
                  <a:srgbClr val="0070C0"/>
                </a:solidFill>
              </a:rPr>
              <a:t>supplier</a:t>
            </a:r>
            <a:r>
              <a:rPr lang="pt-BR" i="1" dirty="0">
                <a:solidFill>
                  <a:srgbClr val="0070C0"/>
                </a:solidFill>
              </a:rPr>
              <a:t> </a:t>
            </a:r>
            <a:r>
              <a:rPr lang="pt-BR" dirty="0">
                <a:solidFill>
                  <a:srgbClr val="0070C0"/>
                </a:solidFill>
              </a:rPr>
              <a:t>escolhido dentre vários a partir avaliação da qualidade esperada do produto</a:t>
            </a:r>
          </a:p>
          <a:p>
            <a:pPr lvl="1"/>
            <a:r>
              <a:rPr lang="pt-BR" dirty="0">
                <a:solidFill>
                  <a:srgbClr val="0070C0"/>
                </a:solidFill>
              </a:rPr>
              <a:t>Recebe o produto dentro do padrão de padrão de qualidade acordado.</a:t>
            </a:r>
          </a:p>
        </p:txBody>
      </p:sp>
    </p:spTree>
    <p:extLst>
      <p:ext uri="{BB962C8B-B14F-4D97-AF65-F5344CB8AC3E}">
        <p14:creationId xmlns:p14="http://schemas.microsoft.com/office/powerpoint/2010/main" val="3007671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 </a:t>
            </a:r>
            <a:r>
              <a:rPr lang="pt-BR" i="1" dirty="0"/>
              <a:t>Case </a:t>
            </a:r>
            <a:r>
              <a:rPr lang="pt-BR" i="1" dirty="0" err="1"/>
              <a:t>Study</a:t>
            </a:r>
            <a:r>
              <a:rPr lang="pt-BR" i="1" dirty="0"/>
              <a:t> </a:t>
            </a:r>
            <a:r>
              <a:rPr lang="pt-BR" dirty="0"/>
              <a:t>- Descrição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Overall </a:t>
            </a:r>
            <a:r>
              <a:rPr lang="pt-BR" i="1" dirty="0" err="1">
                <a:solidFill>
                  <a:srgbClr val="0070C0"/>
                </a:solidFill>
              </a:rPr>
              <a:t>Operations</a:t>
            </a:r>
            <a:r>
              <a:rPr lang="pt-BR" i="1" dirty="0">
                <a:solidFill>
                  <a:srgbClr val="0070C0"/>
                </a:solidFill>
              </a:rPr>
              <a:t> </a:t>
            </a:r>
            <a:r>
              <a:rPr lang="pt-BR" i="1" dirty="0" err="1">
                <a:solidFill>
                  <a:srgbClr val="0070C0"/>
                </a:solidFill>
              </a:rPr>
              <a:t>of</a:t>
            </a:r>
            <a:r>
              <a:rPr lang="pt-BR" i="1" dirty="0">
                <a:solidFill>
                  <a:srgbClr val="0070C0"/>
                </a:solidFill>
              </a:rPr>
              <a:t> </a:t>
            </a:r>
            <a:r>
              <a:rPr lang="pt-BR" i="1" dirty="0" err="1">
                <a:solidFill>
                  <a:srgbClr val="0070C0"/>
                </a:solidFill>
              </a:rPr>
              <a:t>fishhead</a:t>
            </a:r>
            <a:r>
              <a:rPr lang="pt-BR" i="1" dirty="0">
                <a:solidFill>
                  <a:srgbClr val="0070C0"/>
                </a:solidFill>
              </a:rPr>
              <a:t> </a:t>
            </a:r>
            <a:r>
              <a:rPr lang="pt-BR" i="1" dirty="0" err="1">
                <a:solidFill>
                  <a:srgbClr val="0070C0"/>
                </a:solidFill>
              </a:rPr>
              <a:t>manufacturing</a:t>
            </a:r>
            <a:endParaRPr lang="pt-BR" i="1" dirty="0">
              <a:solidFill>
                <a:srgbClr val="0070C0"/>
              </a:solidFill>
            </a:endParaRPr>
          </a:p>
          <a:p>
            <a:pPr marL="0" indent="0">
              <a:buNone/>
            </a:pP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1311053" y="2777412"/>
            <a:ext cx="9574245" cy="2780791"/>
          </a:xfrm>
          <a:prstGeom prst="rect">
            <a:avLst/>
          </a:prstGeom>
        </p:spPr>
      </p:pic>
      <p:cxnSp>
        <p:nvCxnSpPr>
          <p:cNvPr id="6" name="Conector de Seta Reta 5"/>
          <p:cNvCxnSpPr/>
          <p:nvPr/>
        </p:nvCxnSpPr>
        <p:spPr>
          <a:xfrm>
            <a:off x="2998124" y="3890356"/>
            <a:ext cx="489366" cy="7334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p:cNvCxnSpPr/>
          <p:nvPr/>
        </p:nvCxnSpPr>
        <p:spPr>
          <a:xfrm flipV="1">
            <a:off x="4760422" y="3890356"/>
            <a:ext cx="364675" cy="7334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p:nvPr/>
        </p:nvCxnSpPr>
        <p:spPr>
          <a:xfrm>
            <a:off x="6248400" y="3890355"/>
            <a:ext cx="489366" cy="7334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flipV="1">
            <a:off x="8893908" y="3890356"/>
            <a:ext cx="388974" cy="733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5905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7. </a:t>
            </a:r>
            <a:r>
              <a:rPr lang="pt-BR" i="1" dirty="0"/>
              <a:t>Case </a:t>
            </a:r>
            <a:r>
              <a:rPr lang="pt-BR" i="1" dirty="0" err="1"/>
              <a:t>Study</a:t>
            </a:r>
            <a:r>
              <a:rPr lang="pt-BR" i="1" dirty="0"/>
              <a:t> </a:t>
            </a:r>
            <a:r>
              <a:rPr lang="pt-BR" dirty="0"/>
              <a:t>- Implementação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SIBUS </a:t>
            </a:r>
            <a:r>
              <a:rPr lang="pt-BR" i="1" dirty="0" err="1">
                <a:solidFill>
                  <a:srgbClr val="0070C0"/>
                </a:solidFill>
              </a:rPr>
              <a:t>Implementation</a:t>
            </a:r>
            <a:r>
              <a:rPr lang="pt-BR" i="1" dirty="0">
                <a:solidFill>
                  <a:srgbClr val="0070C0"/>
                </a:solidFill>
              </a:rPr>
              <a:t> Procedure</a:t>
            </a:r>
          </a:p>
        </p:txBody>
      </p:sp>
      <p:pic>
        <p:nvPicPr>
          <p:cNvPr id="4" name="Imagem 3"/>
          <p:cNvPicPr>
            <a:picLocks noChangeAspect="1"/>
          </p:cNvPicPr>
          <p:nvPr/>
        </p:nvPicPr>
        <p:blipFill>
          <a:blip r:embed="rId2"/>
          <a:stretch>
            <a:fillRect/>
          </a:stretch>
        </p:blipFill>
        <p:spPr>
          <a:xfrm>
            <a:off x="1671629" y="1994382"/>
            <a:ext cx="8794734" cy="4893253"/>
          </a:xfrm>
          <a:prstGeom prst="rect">
            <a:avLst/>
          </a:prstGeom>
        </p:spPr>
      </p:pic>
    </p:spTree>
    <p:extLst>
      <p:ext uri="{BB962C8B-B14F-4D97-AF65-F5344CB8AC3E}">
        <p14:creationId xmlns:p14="http://schemas.microsoft.com/office/powerpoint/2010/main" val="674058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7. </a:t>
            </a:r>
            <a:r>
              <a:rPr lang="pt-BR" i="1" dirty="0"/>
              <a:t>Case </a:t>
            </a:r>
            <a:r>
              <a:rPr lang="pt-BR" i="1" dirty="0" err="1"/>
              <a:t>Study</a:t>
            </a:r>
            <a:r>
              <a:rPr lang="pt-BR" i="1" dirty="0"/>
              <a:t> </a:t>
            </a:r>
            <a:r>
              <a:rPr lang="pt-BR" dirty="0"/>
              <a:t>- Implementação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1: </a:t>
            </a:r>
            <a:r>
              <a:rPr lang="pt-BR" i="1" dirty="0" err="1">
                <a:solidFill>
                  <a:srgbClr val="0070C0"/>
                </a:solidFill>
              </a:rPr>
              <a:t>Goal</a:t>
            </a:r>
            <a:r>
              <a:rPr lang="pt-BR" i="1" dirty="0">
                <a:solidFill>
                  <a:srgbClr val="0070C0"/>
                </a:solidFill>
              </a:rPr>
              <a:t> </a:t>
            </a:r>
            <a:r>
              <a:rPr lang="pt-BR" i="1" dirty="0" err="1">
                <a:solidFill>
                  <a:srgbClr val="0070C0"/>
                </a:solidFill>
              </a:rPr>
              <a:t>and</a:t>
            </a:r>
            <a:r>
              <a:rPr lang="pt-BR" i="1" dirty="0">
                <a:solidFill>
                  <a:srgbClr val="0070C0"/>
                </a:solidFill>
              </a:rPr>
              <a:t> </a:t>
            </a:r>
            <a:r>
              <a:rPr lang="pt-BR" i="1" dirty="0" err="1">
                <a:solidFill>
                  <a:srgbClr val="0070C0"/>
                </a:solidFill>
              </a:rPr>
              <a:t>Scope</a:t>
            </a:r>
            <a:r>
              <a:rPr lang="pt-BR" i="1" dirty="0">
                <a:solidFill>
                  <a:srgbClr val="0070C0"/>
                </a:solidFill>
              </a:rPr>
              <a:t> </a:t>
            </a:r>
            <a:r>
              <a:rPr lang="pt-BR" i="1" dirty="0" err="1">
                <a:solidFill>
                  <a:srgbClr val="0070C0"/>
                </a:solidFill>
              </a:rPr>
              <a:t>Description</a:t>
            </a:r>
            <a:endParaRPr lang="pt-BR" i="1" dirty="0">
              <a:solidFill>
                <a:srgbClr val="0070C0"/>
              </a:solidFill>
            </a:endParaRPr>
          </a:p>
          <a:p>
            <a:pPr marL="0" indent="0">
              <a:buNone/>
            </a:pPr>
            <a:endParaRPr lang="pt-BR" i="1" dirty="0">
              <a:solidFill>
                <a:srgbClr val="0070C0"/>
              </a:solidFill>
            </a:endParaRPr>
          </a:p>
          <a:p>
            <a:pPr marL="0" indent="0">
              <a:buNone/>
            </a:pPr>
            <a:r>
              <a:rPr lang="en-US" i="1" dirty="0">
                <a:solidFill>
                  <a:srgbClr val="0070C0"/>
                </a:solidFill>
              </a:rPr>
              <a:t>The goal of the study is to improve general productivity, environmental friendliness, and social impact for the supplier at machine, factory, and enterprise levels.</a:t>
            </a:r>
          </a:p>
          <a:p>
            <a:pPr marL="0" indent="0">
              <a:buNone/>
            </a:pPr>
            <a:endParaRPr lang="en-US" i="1" dirty="0">
              <a:solidFill>
                <a:srgbClr val="0070C0"/>
              </a:solidFill>
            </a:endParaRPr>
          </a:p>
          <a:p>
            <a:pPr marL="0" indent="0">
              <a:buNone/>
            </a:pPr>
            <a:r>
              <a:rPr lang="en-US" i="1" dirty="0">
                <a:solidFill>
                  <a:srgbClr val="0070C0"/>
                </a:solidFill>
              </a:rPr>
              <a:t>The scope: choosing the supplier, specifically operator, machines for </a:t>
            </a:r>
            <a:r>
              <a:rPr lang="en-US" i="1" dirty="0" err="1">
                <a:solidFill>
                  <a:srgbClr val="0070C0"/>
                </a:solidFill>
              </a:rPr>
              <a:t>fishhead</a:t>
            </a:r>
            <a:r>
              <a:rPr lang="en-US" i="1" dirty="0">
                <a:solidFill>
                  <a:srgbClr val="0070C0"/>
                </a:solidFill>
              </a:rPr>
              <a:t> manufacturing, the produced </a:t>
            </a:r>
            <a:r>
              <a:rPr lang="en-US" i="1" dirty="0" err="1">
                <a:solidFill>
                  <a:srgbClr val="0070C0"/>
                </a:solidFill>
              </a:rPr>
              <a:t>fishhead</a:t>
            </a:r>
            <a:r>
              <a:rPr lang="en-US" i="1" dirty="0">
                <a:solidFill>
                  <a:srgbClr val="0070C0"/>
                </a:solidFill>
              </a:rPr>
              <a:t>, activities for simulation and process planning, and scheduling, production, and monitoring.</a:t>
            </a:r>
            <a:endParaRPr lang="pt-BR" i="1" dirty="0">
              <a:solidFill>
                <a:srgbClr val="0070C0"/>
              </a:solidFill>
            </a:endParaRPr>
          </a:p>
        </p:txBody>
      </p:sp>
    </p:spTree>
    <p:extLst>
      <p:ext uri="{BB962C8B-B14F-4D97-AF65-F5344CB8AC3E}">
        <p14:creationId xmlns:p14="http://schemas.microsoft.com/office/powerpoint/2010/main" val="115882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Objetivos do desenvolvimento do </a:t>
            </a:r>
            <a:r>
              <a:rPr lang="pt-BR" i="1" dirty="0" err="1">
                <a:solidFill>
                  <a:srgbClr val="0070C0"/>
                </a:solidFill>
              </a:rPr>
              <a:t>Smart</a:t>
            </a:r>
            <a:r>
              <a:rPr lang="pt-BR" i="1" dirty="0">
                <a:solidFill>
                  <a:srgbClr val="0070C0"/>
                </a:solidFill>
              </a:rPr>
              <a:t> </a:t>
            </a:r>
            <a:r>
              <a:rPr lang="pt-BR" i="1" dirty="0" err="1">
                <a:solidFill>
                  <a:srgbClr val="0070C0"/>
                </a:solidFill>
              </a:rPr>
              <a:t>Factory</a:t>
            </a:r>
            <a:endParaRPr lang="pt-BR" i="1" dirty="0">
              <a:solidFill>
                <a:srgbClr val="0070C0"/>
              </a:solidFill>
            </a:endParaRPr>
          </a:p>
          <a:p>
            <a:endParaRPr lang="pt-BR" dirty="0">
              <a:solidFill>
                <a:srgbClr val="0070C0"/>
              </a:solidFill>
            </a:endParaRPr>
          </a:p>
          <a:p>
            <a:r>
              <a:rPr lang="pt-BR" dirty="0">
                <a:solidFill>
                  <a:srgbClr val="0070C0"/>
                </a:solidFill>
              </a:rPr>
              <a:t>Solução de Problemas como:</a:t>
            </a:r>
          </a:p>
          <a:p>
            <a:pPr marL="914400" lvl="1" indent="-457200">
              <a:buFont typeface="+mj-lt"/>
              <a:buAutoNum type="arabicPeriod"/>
            </a:pPr>
            <a:r>
              <a:rPr lang="pt-BR" dirty="0">
                <a:solidFill>
                  <a:srgbClr val="0070C0"/>
                </a:solidFill>
              </a:rPr>
              <a:t>Curto ciclo de vida do produto (durabilidade)</a:t>
            </a:r>
          </a:p>
          <a:p>
            <a:pPr marL="914400" lvl="1" indent="-457200">
              <a:buFont typeface="+mj-lt"/>
              <a:buAutoNum type="arabicPeriod"/>
            </a:pPr>
            <a:r>
              <a:rPr lang="pt-BR" dirty="0">
                <a:solidFill>
                  <a:srgbClr val="0070C0"/>
                </a:solidFill>
              </a:rPr>
              <a:t>Falta de experiência dos operadores</a:t>
            </a:r>
          </a:p>
          <a:p>
            <a:pPr marL="914400" lvl="1" indent="-457200">
              <a:buFont typeface="+mj-lt"/>
              <a:buAutoNum type="arabicPeriod"/>
            </a:pPr>
            <a:r>
              <a:rPr lang="pt-BR" dirty="0">
                <a:solidFill>
                  <a:srgbClr val="0070C0"/>
                </a:solidFill>
              </a:rPr>
              <a:t>Regulamentação ambiental</a:t>
            </a:r>
          </a:p>
          <a:p>
            <a:pPr marL="914400" lvl="1" indent="-457200">
              <a:buFont typeface="+mj-lt"/>
              <a:buAutoNum type="arabicPeriod"/>
            </a:pPr>
            <a:r>
              <a:rPr lang="pt-BR" dirty="0">
                <a:solidFill>
                  <a:srgbClr val="0070C0"/>
                </a:solidFill>
              </a:rPr>
              <a:t>Sistemas de manufatura isolados</a:t>
            </a:r>
          </a:p>
          <a:p>
            <a:pPr marL="914400" lvl="1" indent="-457200">
              <a:buFont typeface="+mj-lt"/>
              <a:buAutoNum type="arabicPeriod"/>
            </a:pPr>
            <a:r>
              <a:rPr lang="pt-BR" dirty="0">
                <a:solidFill>
                  <a:srgbClr val="0070C0"/>
                </a:solidFill>
              </a:rPr>
              <a:t>Maior quantidade de requisitos dos clientes</a:t>
            </a:r>
          </a:p>
        </p:txBody>
      </p:sp>
    </p:spTree>
    <p:extLst>
      <p:ext uri="{BB962C8B-B14F-4D97-AF65-F5344CB8AC3E}">
        <p14:creationId xmlns:p14="http://schemas.microsoft.com/office/powerpoint/2010/main" val="39538079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7. </a:t>
            </a:r>
            <a:r>
              <a:rPr lang="pt-BR" i="1" dirty="0"/>
              <a:t>Case </a:t>
            </a:r>
            <a:r>
              <a:rPr lang="pt-BR" i="1" dirty="0" err="1"/>
              <a:t>Study</a:t>
            </a:r>
            <a:r>
              <a:rPr lang="pt-BR" i="1" dirty="0"/>
              <a:t> </a:t>
            </a:r>
            <a:r>
              <a:rPr lang="pt-BR" dirty="0"/>
              <a:t>- Implementação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2: AS-IS </a:t>
            </a:r>
            <a:r>
              <a:rPr lang="pt-BR" i="1" dirty="0" err="1">
                <a:solidFill>
                  <a:srgbClr val="0070C0"/>
                </a:solidFill>
              </a:rPr>
              <a:t>and</a:t>
            </a:r>
            <a:r>
              <a:rPr lang="pt-BR" i="1" dirty="0">
                <a:solidFill>
                  <a:srgbClr val="0070C0"/>
                </a:solidFill>
              </a:rPr>
              <a:t> TO-BE </a:t>
            </a:r>
            <a:r>
              <a:rPr lang="pt-BR" i="1" dirty="0" err="1">
                <a:solidFill>
                  <a:srgbClr val="0070C0"/>
                </a:solidFill>
              </a:rPr>
              <a:t>Factory</a:t>
            </a:r>
            <a:r>
              <a:rPr lang="pt-BR" i="1" dirty="0">
                <a:solidFill>
                  <a:srgbClr val="0070C0"/>
                </a:solidFill>
              </a:rPr>
              <a:t> </a:t>
            </a:r>
            <a:r>
              <a:rPr lang="pt-BR" i="1" dirty="0" err="1">
                <a:solidFill>
                  <a:srgbClr val="0070C0"/>
                </a:solidFill>
              </a:rPr>
              <a:t>Models</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1665695" y="1876378"/>
            <a:ext cx="8860609" cy="4789465"/>
          </a:xfrm>
          <a:prstGeom prst="rect">
            <a:avLst/>
          </a:prstGeom>
        </p:spPr>
      </p:pic>
      <p:sp>
        <p:nvSpPr>
          <p:cNvPr id="5" name="Balão de Fala: Retângulo 4"/>
          <p:cNvSpPr/>
          <p:nvPr/>
        </p:nvSpPr>
        <p:spPr>
          <a:xfrm>
            <a:off x="184255" y="2027582"/>
            <a:ext cx="1481439" cy="2769705"/>
          </a:xfrm>
          <a:prstGeom prst="wedgeRectCallout">
            <a:avLst>
              <a:gd name="adj1" fmla="val 56741"/>
              <a:gd name="adj2" fmla="val 526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dirty="0"/>
              <a:t>Os modelos possuem 2 níveis:</a:t>
            </a:r>
          </a:p>
          <a:p>
            <a:pPr marL="342900" indent="-342900">
              <a:buFont typeface="+mj-lt"/>
              <a:buAutoNum type="arabicPeriod"/>
            </a:pPr>
            <a:r>
              <a:rPr lang="pt-BR" sz="1400" dirty="0"/>
              <a:t>Modelo conceitual com os principais elementos envolvidos</a:t>
            </a:r>
          </a:p>
          <a:p>
            <a:pPr marL="342900" indent="-342900">
              <a:buFont typeface="+mj-lt"/>
              <a:buAutoNum type="arabicPeriod"/>
            </a:pPr>
            <a:r>
              <a:rPr lang="pt-BR" sz="1400" dirty="0"/>
              <a:t>Diagrama de Fluxo com as atividades com a sequência </a:t>
            </a:r>
          </a:p>
        </p:txBody>
      </p:sp>
      <p:sp>
        <p:nvSpPr>
          <p:cNvPr id="6" name="Balão de Fala: Retângulo 5"/>
          <p:cNvSpPr/>
          <p:nvPr/>
        </p:nvSpPr>
        <p:spPr>
          <a:xfrm>
            <a:off x="184254" y="4982977"/>
            <a:ext cx="1481439" cy="1244668"/>
          </a:xfrm>
          <a:prstGeom prst="wedgeRectCallout">
            <a:avLst>
              <a:gd name="adj1" fmla="val 147090"/>
              <a:gd name="adj2" fmla="val -124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dirty="0"/>
              <a:t>AS-IS possui dois elementos:  &lt;</a:t>
            </a:r>
            <a:r>
              <a:rPr lang="pt-BR" sz="1400" i="1" dirty="0" err="1"/>
              <a:t>Operator</a:t>
            </a:r>
            <a:r>
              <a:rPr lang="pt-BR" sz="1400" dirty="0"/>
              <a:t>&gt; </a:t>
            </a:r>
            <a:r>
              <a:rPr lang="pt-BR" sz="1400" dirty="0" err="1"/>
              <a:t>and</a:t>
            </a:r>
            <a:r>
              <a:rPr lang="pt-BR" sz="1400" dirty="0"/>
              <a:t> &lt;</a:t>
            </a:r>
            <a:r>
              <a:rPr lang="pt-BR" sz="1400" i="1" dirty="0" err="1"/>
              <a:t>Machine</a:t>
            </a:r>
            <a:r>
              <a:rPr lang="pt-BR" sz="1400" dirty="0"/>
              <a:t>&gt;</a:t>
            </a:r>
          </a:p>
        </p:txBody>
      </p:sp>
      <p:sp>
        <p:nvSpPr>
          <p:cNvPr id="7" name="Balão de Fala: Retângulo 6"/>
          <p:cNvSpPr/>
          <p:nvPr/>
        </p:nvSpPr>
        <p:spPr>
          <a:xfrm>
            <a:off x="8685524" y="505066"/>
            <a:ext cx="2221016" cy="1045680"/>
          </a:xfrm>
          <a:prstGeom prst="wedgeRectCallout">
            <a:avLst>
              <a:gd name="adj1" fmla="val -49408"/>
              <a:gd name="adj2" fmla="val 1722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dirty="0"/>
              <a:t>TO-BE possui dois elementos adicionais:  &lt;</a:t>
            </a:r>
            <a:r>
              <a:rPr lang="pt-BR" sz="1400" i="1" dirty="0" err="1"/>
              <a:t>Manufactoring</a:t>
            </a:r>
            <a:r>
              <a:rPr lang="pt-BR" sz="1400" i="1" dirty="0"/>
              <a:t> Service System</a:t>
            </a:r>
            <a:r>
              <a:rPr lang="pt-BR" sz="1400" dirty="0"/>
              <a:t>&gt; </a:t>
            </a:r>
            <a:r>
              <a:rPr lang="pt-BR" sz="1400" i="1" dirty="0" err="1"/>
              <a:t>and</a:t>
            </a:r>
            <a:r>
              <a:rPr lang="pt-BR" sz="1400" dirty="0"/>
              <a:t> &lt;</a:t>
            </a:r>
            <a:r>
              <a:rPr lang="pt-BR" sz="1400" i="1" dirty="0" err="1"/>
              <a:t>Product</a:t>
            </a:r>
            <a:r>
              <a:rPr lang="pt-BR" sz="1400" dirty="0"/>
              <a:t>&gt;</a:t>
            </a:r>
          </a:p>
        </p:txBody>
      </p:sp>
      <p:sp>
        <p:nvSpPr>
          <p:cNvPr id="8" name="Balão de Fala: Retângulo 7"/>
          <p:cNvSpPr/>
          <p:nvPr/>
        </p:nvSpPr>
        <p:spPr>
          <a:xfrm>
            <a:off x="10417122" y="3225430"/>
            <a:ext cx="1590623" cy="1045680"/>
          </a:xfrm>
          <a:prstGeom prst="wedgeRectCallout">
            <a:avLst>
              <a:gd name="adj1" fmla="val -39970"/>
              <a:gd name="adj2" fmla="val 211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dirty="0"/>
              <a:t>AS-IS para o TO-BE mostra a evolução no fluxo em duas fases</a:t>
            </a:r>
          </a:p>
        </p:txBody>
      </p:sp>
      <p:sp>
        <p:nvSpPr>
          <p:cNvPr id="9" name="Retângulo: Cantos Arredondados 8"/>
          <p:cNvSpPr/>
          <p:nvPr/>
        </p:nvSpPr>
        <p:spPr>
          <a:xfrm>
            <a:off x="5472752" y="5404513"/>
            <a:ext cx="1924334" cy="1261330"/>
          </a:xfrm>
          <a:prstGeom prst="roundRect">
            <a:avLst/>
          </a:prstGeom>
          <a:noFill/>
          <a:ln w="28575">
            <a:solidFill>
              <a:srgbClr val="FF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10" name="Retângulo: Cantos Arredondados 9"/>
          <p:cNvSpPr/>
          <p:nvPr/>
        </p:nvSpPr>
        <p:spPr>
          <a:xfrm>
            <a:off x="7478974" y="5404513"/>
            <a:ext cx="2879677" cy="1261330"/>
          </a:xfrm>
          <a:prstGeom prst="roundRect">
            <a:avLst/>
          </a:prstGeom>
          <a:noFill/>
          <a:ln w="28575">
            <a:solidFill>
              <a:srgbClr val="FF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81987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7. </a:t>
            </a:r>
            <a:r>
              <a:rPr lang="pt-BR" i="1" dirty="0"/>
              <a:t>Case </a:t>
            </a:r>
            <a:r>
              <a:rPr lang="pt-BR" i="1" dirty="0" err="1"/>
              <a:t>Study</a:t>
            </a:r>
            <a:r>
              <a:rPr lang="pt-BR" i="1" dirty="0"/>
              <a:t> </a:t>
            </a:r>
            <a:r>
              <a:rPr lang="pt-BR" dirty="0"/>
              <a:t>- Implementação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3, 4, 5 : AS-IS </a:t>
            </a:r>
            <a:r>
              <a:rPr lang="pt-BR" i="1" dirty="0" err="1">
                <a:solidFill>
                  <a:srgbClr val="0070C0"/>
                </a:solidFill>
              </a:rPr>
              <a:t>and</a:t>
            </a:r>
            <a:r>
              <a:rPr lang="pt-BR" i="1" dirty="0">
                <a:solidFill>
                  <a:srgbClr val="0070C0"/>
                </a:solidFill>
              </a:rPr>
              <a:t> TO-BE </a:t>
            </a:r>
            <a:r>
              <a:rPr lang="pt-BR" i="1" dirty="0" err="1">
                <a:solidFill>
                  <a:srgbClr val="0070C0"/>
                </a:solidFill>
              </a:rPr>
              <a:t>Information</a:t>
            </a:r>
            <a:r>
              <a:rPr lang="pt-BR" i="1" dirty="0">
                <a:solidFill>
                  <a:srgbClr val="0070C0"/>
                </a:solidFill>
              </a:rPr>
              <a:t> </a:t>
            </a:r>
            <a:r>
              <a:rPr lang="pt-BR" i="1" dirty="0" err="1">
                <a:solidFill>
                  <a:srgbClr val="0070C0"/>
                </a:solidFill>
              </a:rPr>
              <a:t>Flow</a:t>
            </a:r>
            <a:r>
              <a:rPr lang="pt-BR" i="1" dirty="0">
                <a:solidFill>
                  <a:srgbClr val="0070C0"/>
                </a:solidFill>
              </a:rPr>
              <a:t> </a:t>
            </a:r>
            <a:r>
              <a:rPr lang="pt-BR" i="1" dirty="0" err="1">
                <a:solidFill>
                  <a:srgbClr val="0070C0"/>
                </a:solidFill>
              </a:rPr>
              <a:t>and</a:t>
            </a:r>
            <a:r>
              <a:rPr lang="pt-BR" i="1" dirty="0">
                <a:solidFill>
                  <a:srgbClr val="0070C0"/>
                </a:solidFill>
              </a:rPr>
              <a:t> </a:t>
            </a:r>
            <a:r>
              <a:rPr lang="pt-BR" i="1" dirty="0" err="1">
                <a:solidFill>
                  <a:srgbClr val="0070C0"/>
                </a:solidFill>
              </a:rPr>
              <a:t>Factory</a:t>
            </a:r>
            <a:r>
              <a:rPr lang="pt-BR" i="1" dirty="0">
                <a:solidFill>
                  <a:srgbClr val="0070C0"/>
                </a:solidFill>
              </a:rPr>
              <a:t> Services</a:t>
            </a:r>
          </a:p>
        </p:txBody>
      </p:sp>
      <p:pic>
        <p:nvPicPr>
          <p:cNvPr id="5" name="Imagem 4"/>
          <p:cNvPicPr>
            <a:picLocks noChangeAspect="1"/>
          </p:cNvPicPr>
          <p:nvPr/>
        </p:nvPicPr>
        <p:blipFill>
          <a:blip r:embed="rId2"/>
          <a:stretch>
            <a:fillRect/>
          </a:stretch>
        </p:blipFill>
        <p:spPr>
          <a:xfrm>
            <a:off x="1465876" y="1837494"/>
            <a:ext cx="9155231" cy="4828349"/>
          </a:xfrm>
          <a:prstGeom prst="rect">
            <a:avLst/>
          </a:prstGeom>
        </p:spPr>
      </p:pic>
      <p:sp>
        <p:nvSpPr>
          <p:cNvPr id="6" name="Balão de Fala: Retângulo 5"/>
          <p:cNvSpPr/>
          <p:nvPr/>
        </p:nvSpPr>
        <p:spPr>
          <a:xfrm>
            <a:off x="184255" y="2027582"/>
            <a:ext cx="1481439" cy="1015869"/>
          </a:xfrm>
          <a:prstGeom prst="wedgeRectCallout">
            <a:avLst>
              <a:gd name="adj1" fmla="val 65032"/>
              <a:gd name="adj2" fmla="val 1117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dirty="0"/>
              <a:t>No AS-IS não existe fluxo de dados</a:t>
            </a:r>
          </a:p>
        </p:txBody>
      </p:sp>
      <p:sp>
        <p:nvSpPr>
          <p:cNvPr id="7" name="Balão de Fala: Retângulo 6"/>
          <p:cNvSpPr/>
          <p:nvPr/>
        </p:nvSpPr>
        <p:spPr>
          <a:xfrm>
            <a:off x="118225" y="3823748"/>
            <a:ext cx="2067626" cy="1062151"/>
          </a:xfrm>
          <a:prstGeom prst="wedgeRectCallout">
            <a:avLst>
              <a:gd name="adj1" fmla="val 176551"/>
              <a:gd name="adj2" fmla="val 610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dirty="0"/>
              <a:t>No TO-BE são identificados:</a:t>
            </a:r>
          </a:p>
          <a:p>
            <a:r>
              <a:rPr lang="pt-BR" sz="1400" dirty="0"/>
              <a:t>15 </a:t>
            </a:r>
            <a:r>
              <a:rPr lang="pt-BR" sz="1400" i="1" dirty="0" err="1"/>
              <a:t>information</a:t>
            </a:r>
            <a:r>
              <a:rPr lang="pt-BR" sz="1400" i="1" dirty="0"/>
              <a:t> </a:t>
            </a:r>
            <a:r>
              <a:rPr lang="pt-BR" sz="1400" i="1" dirty="0" err="1"/>
              <a:t>flows</a:t>
            </a:r>
            <a:r>
              <a:rPr lang="pt-BR" sz="1400" i="1" dirty="0"/>
              <a:t> </a:t>
            </a:r>
            <a:r>
              <a:rPr lang="pt-BR" sz="1400" dirty="0"/>
              <a:t>e</a:t>
            </a:r>
          </a:p>
          <a:p>
            <a:r>
              <a:rPr lang="pt-BR" sz="1400" dirty="0"/>
              <a:t>12 </a:t>
            </a:r>
            <a:r>
              <a:rPr lang="pt-BR" sz="1400" i="1" dirty="0" err="1"/>
              <a:t>smart</a:t>
            </a:r>
            <a:r>
              <a:rPr lang="pt-BR" sz="1400" i="1" dirty="0"/>
              <a:t> </a:t>
            </a:r>
            <a:r>
              <a:rPr lang="pt-BR" sz="1400" i="1" dirty="0" err="1"/>
              <a:t>factory</a:t>
            </a:r>
            <a:r>
              <a:rPr lang="pt-BR" sz="1400" i="1" dirty="0"/>
              <a:t> </a:t>
            </a:r>
            <a:r>
              <a:rPr lang="pt-BR" sz="1400" i="1" dirty="0" err="1"/>
              <a:t>services</a:t>
            </a:r>
            <a:endParaRPr lang="pt-BR" sz="1400" i="1" dirty="0"/>
          </a:p>
        </p:txBody>
      </p:sp>
      <p:sp>
        <p:nvSpPr>
          <p:cNvPr id="8" name="Balão de Fala: Retângulo 7"/>
          <p:cNvSpPr/>
          <p:nvPr/>
        </p:nvSpPr>
        <p:spPr>
          <a:xfrm>
            <a:off x="118225" y="5029705"/>
            <a:ext cx="2067626" cy="895799"/>
          </a:xfrm>
          <a:prstGeom prst="wedgeRectCallout">
            <a:avLst>
              <a:gd name="adj1" fmla="val 183151"/>
              <a:gd name="adj2" fmla="val -28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dirty="0"/>
              <a:t>O fluxo d1 utiliza-se de d2, d3 e d4.</a:t>
            </a:r>
          </a:p>
        </p:txBody>
      </p:sp>
    </p:spTree>
    <p:extLst>
      <p:ext uri="{BB962C8B-B14F-4D97-AF65-F5344CB8AC3E}">
        <p14:creationId xmlns:p14="http://schemas.microsoft.com/office/powerpoint/2010/main" val="98639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7. </a:t>
            </a:r>
            <a:r>
              <a:rPr lang="pt-BR" i="1" dirty="0"/>
              <a:t>Case </a:t>
            </a:r>
            <a:r>
              <a:rPr lang="pt-BR" i="1" dirty="0" err="1"/>
              <a:t>Study</a:t>
            </a:r>
            <a:r>
              <a:rPr lang="pt-BR" i="1" dirty="0"/>
              <a:t> </a:t>
            </a:r>
            <a:r>
              <a:rPr lang="pt-BR" dirty="0"/>
              <a:t>- Implementação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6: SIBUS </a:t>
            </a:r>
            <a:r>
              <a:rPr lang="pt-BR" i="1" dirty="0" err="1">
                <a:solidFill>
                  <a:srgbClr val="0070C0"/>
                </a:solidFill>
              </a:rPr>
              <a:t>Architecture</a:t>
            </a:r>
            <a:r>
              <a:rPr lang="pt-BR" i="1" dirty="0">
                <a:solidFill>
                  <a:srgbClr val="0070C0"/>
                </a:solidFill>
              </a:rPr>
              <a:t> for </a:t>
            </a:r>
            <a:r>
              <a:rPr lang="pt-BR" i="1" dirty="0" err="1">
                <a:solidFill>
                  <a:srgbClr val="0070C0"/>
                </a:solidFill>
              </a:rPr>
              <a:t>study</a:t>
            </a:r>
            <a:r>
              <a:rPr lang="pt-BR" i="1" dirty="0">
                <a:solidFill>
                  <a:srgbClr val="0070C0"/>
                </a:solidFill>
              </a:rPr>
              <a:t> case</a:t>
            </a:r>
          </a:p>
        </p:txBody>
      </p:sp>
      <p:pic>
        <p:nvPicPr>
          <p:cNvPr id="4" name="Imagem 3"/>
          <p:cNvPicPr>
            <a:picLocks noChangeAspect="1"/>
          </p:cNvPicPr>
          <p:nvPr/>
        </p:nvPicPr>
        <p:blipFill>
          <a:blip r:embed="rId2"/>
          <a:stretch>
            <a:fillRect/>
          </a:stretch>
        </p:blipFill>
        <p:spPr>
          <a:xfrm>
            <a:off x="3053159" y="1937369"/>
            <a:ext cx="6223845" cy="4728474"/>
          </a:xfrm>
          <a:prstGeom prst="rect">
            <a:avLst/>
          </a:prstGeom>
        </p:spPr>
      </p:pic>
      <p:sp>
        <p:nvSpPr>
          <p:cNvPr id="6" name="Retângulo 5"/>
          <p:cNvSpPr/>
          <p:nvPr/>
        </p:nvSpPr>
        <p:spPr>
          <a:xfrm>
            <a:off x="990249" y="2511286"/>
            <a:ext cx="1910861" cy="338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 arquitetura é definida incluindo:</a:t>
            </a:r>
          </a:p>
          <a:p>
            <a:pPr algn="ctr"/>
            <a:r>
              <a:rPr lang="pt-BR" dirty="0"/>
              <a:t>12 serviços identificados,  módulos de comunicação(CM) e DB para cada subsistema e o subsistema de suporte </a:t>
            </a:r>
            <a:r>
              <a:rPr lang="pt-BR" i="1" dirty="0" err="1"/>
              <a:t>Process</a:t>
            </a:r>
            <a:r>
              <a:rPr lang="pt-BR" i="1" dirty="0"/>
              <a:t> </a:t>
            </a:r>
            <a:r>
              <a:rPr lang="pt-BR" i="1" dirty="0" err="1"/>
              <a:t>Application</a:t>
            </a:r>
            <a:endParaRPr lang="pt-BR" i="1" dirty="0"/>
          </a:p>
        </p:txBody>
      </p:sp>
    </p:spTree>
    <p:extLst>
      <p:ext uri="{BB962C8B-B14F-4D97-AF65-F5344CB8AC3E}">
        <p14:creationId xmlns:p14="http://schemas.microsoft.com/office/powerpoint/2010/main" val="34036094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8. </a:t>
            </a:r>
            <a:r>
              <a:rPr lang="pt-BR" i="1" dirty="0"/>
              <a:t>Case </a:t>
            </a:r>
            <a:r>
              <a:rPr lang="pt-BR" i="1" dirty="0" err="1"/>
              <a:t>Study</a:t>
            </a:r>
            <a:r>
              <a:rPr lang="pt-BR" i="1" dirty="0"/>
              <a:t> </a:t>
            </a:r>
            <a:r>
              <a:rPr lang="pt-BR" dirty="0"/>
              <a:t>- Cenário de Uso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7: </a:t>
            </a:r>
            <a:r>
              <a:rPr lang="pt-BR" i="1" dirty="0" err="1">
                <a:solidFill>
                  <a:srgbClr val="0070C0"/>
                </a:solidFill>
              </a:rPr>
              <a:t>Verify</a:t>
            </a:r>
            <a:r>
              <a:rPr lang="pt-BR" i="1" dirty="0">
                <a:solidFill>
                  <a:srgbClr val="0070C0"/>
                </a:solidFill>
              </a:rPr>
              <a:t> TO-BE </a:t>
            </a:r>
            <a:r>
              <a:rPr lang="pt-BR" i="1" dirty="0" err="1">
                <a:solidFill>
                  <a:srgbClr val="0070C0"/>
                </a:solidFill>
              </a:rPr>
              <a:t>Model</a:t>
            </a:r>
            <a:r>
              <a:rPr lang="pt-BR" i="1" dirty="0">
                <a:solidFill>
                  <a:srgbClr val="0070C0"/>
                </a:solidFill>
              </a:rPr>
              <a:t> </a:t>
            </a:r>
            <a:r>
              <a:rPr lang="pt-BR" i="1" dirty="0" err="1">
                <a:solidFill>
                  <a:srgbClr val="0070C0"/>
                </a:solidFill>
              </a:rPr>
              <a:t>Information</a:t>
            </a:r>
            <a:r>
              <a:rPr lang="pt-BR" i="1" dirty="0">
                <a:solidFill>
                  <a:srgbClr val="0070C0"/>
                </a:solidFill>
              </a:rPr>
              <a:t> </a:t>
            </a:r>
            <a:r>
              <a:rPr lang="pt-BR" i="1" dirty="0" err="1">
                <a:solidFill>
                  <a:srgbClr val="0070C0"/>
                </a:solidFill>
              </a:rPr>
              <a:t>Flow</a:t>
            </a:r>
            <a:r>
              <a:rPr lang="pt-BR" i="1" dirty="0">
                <a:solidFill>
                  <a:srgbClr val="0070C0"/>
                </a:solidFill>
              </a:rPr>
              <a:t> - </a:t>
            </a:r>
            <a:r>
              <a:rPr lang="pt-BR" i="1" dirty="0" err="1">
                <a:solidFill>
                  <a:srgbClr val="0070C0"/>
                </a:solidFill>
              </a:rPr>
              <a:t>Operation</a:t>
            </a:r>
            <a:r>
              <a:rPr lang="pt-BR" i="1" dirty="0">
                <a:solidFill>
                  <a:srgbClr val="0070C0"/>
                </a:solidFill>
              </a:rPr>
              <a:t> </a:t>
            </a:r>
            <a:r>
              <a:rPr lang="pt-BR" i="1" dirty="0" err="1">
                <a:solidFill>
                  <a:srgbClr val="0070C0"/>
                </a:solidFill>
              </a:rPr>
              <a:t>Scenario</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2058114" y="2143207"/>
            <a:ext cx="8473898" cy="4522636"/>
          </a:xfrm>
          <a:prstGeom prst="rect">
            <a:avLst/>
          </a:prstGeom>
        </p:spPr>
      </p:pic>
      <p:sp>
        <p:nvSpPr>
          <p:cNvPr id="5" name="Balão de Fala: Retângulo 4"/>
          <p:cNvSpPr/>
          <p:nvPr/>
        </p:nvSpPr>
        <p:spPr>
          <a:xfrm>
            <a:off x="0" y="3458816"/>
            <a:ext cx="2888974" cy="3399183"/>
          </a:xfrm>
          <a:prstGeom prst="wedgeRectCallout">
            <a:avLst>
              <a:gd name="adj1" fmla="val 67699"/>
              <a:gd name="adj2" fmla="val -46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1. In “Receive call”, the requirements of the aircraft manufacturer are managed in a suitable way for the supplier’s system. Production requirements are translated into standard data models by an interoperability ontology model.</a:t>
            </a:r>
          </a:p>
          <a:p>
            <a:r>
              <a:rPr lang="en-US" sz="1400" dirty="0"/>
              <a:t>Quality specification, CAD data, and production due date are managed by the Unified Product Lifecycle Data</a:t>
            </a:r>
          </a:p>
          <a:p>
            <a:r>
              <a:rPr lang="en-US" sz="1400" dirty="0"/>
              <a:t>Model. After translation and management, the data are converted into a standard format for the SIBUS platform.</a:t>
            </a:r>
            <a:endParaRPr lang="pt-BR" sz="1400" dirty="0"/>
          </a:p>
        </p:txBody>
      </p:sp>
      <p:sp>
        <p:nvSpPr>
          <p:cNvPr id="6" name="Balão de Fala: Retângulo 5"/>
          <p:cNvSpPr/>
          <p:nvPr/>
        </p:nvSpPr>
        <p:spPr>
          <a:xfrm>
            <a:off x="0" y="3382392"/>
            <a:ext cx="2888974" cy="1467134"/>
          </a:xfrm>
          <a:prstGeom prst="wedgeRectCallout">
            <a:avLst>
              <a:gd name="adj1" fmla="val 114468"/>
              <a:gd name="adj2" fmla="val -176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2. In the “Generate part program,” possible machines for </a:t>
            </a:r>
            <a:r>
              <a:rPr lang="en-US" sz="1400" dirty="0" err="1"/>
              <a:t>fishhead</a:t>
            </a:r>
            <a:r>
              <a:rPr lang="en-US" sz="1400" dirty="0"/>
              <a:t> production are identified and STEP-NC part programs are generated for each machine through SMO Optimal Process Program Generation.</a:t>
            </a:r>
            <a:endParaRPr lang="pt-BR" sz="1400" dirty="0"/>
          </a:p>
        </p:txBody>
      </p:sp>
      <p:sp>
        <p:nvSpPr>
          <p:cNvPr id="8" name="Balão de Fala: Retângulo 7"/>
          <p:cNvSpPr/>
          <p:nvPr/>
        </p:nvSpPr>
        <p:spPr>
          <a:xfrm>
            <a:off x="-1" y="3458815"/>
            <a:ext cx="3248167" cy="3399183"/>
          </a:xfrm>
          <a:prstGeom prst="wedgeRectCallout">
            <a:avLst>
              <a:gd name="adj1" fmla="val 119919"/>
              <a:gd name="adj2" fmla="val -358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3. In “Predict performance,” virtual manufacturing is operated through SMO Manufacturing Simulation using the “Generate part program.” The expected performances in terms of product quality, energy consumption, and delivery date under the defined condition are evaluated.</a:t>
            </a:r>
          </a:p>
          <a:p>
            <a:r>
              <a:rPr lang="en-US" sz="1400" dirty="0"/>
              <a:t>SMO Modeling of Sustainability provides a relevant sustainable model for the expected performance evaluation.</a:t>
            </a:r>
          </a:p>
          <a:p>
            <a:r>
              <a:rPr lang="en-US" sz="1400" dirty="0"/>
              <a:t>The supplier sends their machine availability and expected performance in terms of quality, delivery date, and energy consumption for the fish head to the</a:t>
            </a:r>
          </a:p>
          <a:p>
            <a:r>
              <a:rPr lang="en-US" sz="1400" dirty="0"/>
              <a:t>customer.</a:t>
            </a:r>
            <a:endParaRPr lang="pt-BR" sz="1400" dirty="0"/>
          </a:p>
        </p:txBody>
      </p:sp>
      <p:sp>
        <p:nvSpPr>
          <p:cNvPr id="9" name="Balão de Fala: Retângulo 8"/>
          <p:cNvSpPr/>
          <p:nvPr/>
        </p:nvSpPr>
        <p:spPr>
          <a:xfrm>
            <a:off x="14931" y="1848999"/>
            <a:ext cx="3248167" cy="376095"/>
          </a:xfrm>
          <a:prstGeom prst="wedgeRectCallout">
            <a:avLst>
              <a:gd name="adj1" fmla="val 124121"/>
              <a:gd name="adj2" fmla="val 5852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a:t>Supplier </a:t>
            </a:r>
            <a:r>
              <a:rPr lang="en-US" sz="1400" dirty="0" err="1"/>
              <a:t>envia</a:t>
            </a:r>
            <a:r>
              <a:rPr lang="en-US" sz="1400" dirty="0"/>
              <a:t> a performance </a:t>
            </a:r>
            <a:r>
              <a:rPr lang="en-US" sz="1400" dirty="0" err="1"/>
              <a:t>esperada</a:t>
            </a:r>
            <a:endParaRPr lang="pt-BR" sz="1400" dirty="0"/>
          </a:p>
        </p:txBody>
      </p:sp>
      <p:sp>
        <p:nvSpPr>
          <p:cNvPr id="10" name="Balão de Fala: Retângulo 9"/>
          <p:cNvSpPr/>
          <p:nvPr/>
        </p:nvSpPr>
        <p:spPr>
          <a:xfrm>
            <a:off x="22397" y="2043300"/>
            <a:ext cx="1806404" cy="376095"/>
          </a:xfrm>
          <a:prstGeom prst="wedgeRectCallout">
            <a:avLst>
              <a:gd name="adj1" fmla="val 92461"/>
              <a:gd name="adj2" fmla="val 186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a:t>Supplier </a:t>
            </a:r>
            <a:r>
              <a:rPr lang="en-US" sz="1400" dirty="0" err="1"/>
              <a:t>recebe</a:t>
            </a:r>
            <a:r>
              <a:rPr lang="en-US" sz="1400" dirty="0"/>
              <a:t> o </a:t>
            </a:r>
            <a:r>
              <a:rPr lang="en-US" sz="1400" dirty="0" err="1"/>
              <a:t>pedido</a:t>
            </a:r>
            <a:r>
              <a:rPr lang="en-US" sz="1400" dirty="0"/>
              <a:t> de </a:t>
            </a:r>
            <a:r>
              <a:rPr lang="en-US" sz="1400" dirty="0" err="1"/>
              <a:t>simulação</a:t>
            </a:r>
            <a:endParaRPr lang="pt-BR" sz="1400" dirty="0"/>
          </a:p>
        </p:txBody>
      </p:sp>
      <p:sp>
        <p:nvSpPr>
          <p:cNvPr id="11" name="Balão de Fala: Retângulo 10"/>
          <p:cNvSpPr/>
          <p:nvPr/>
        </p:nvSpPr>
        <p:spPr>
          <a:xfrm>
            <a:off x="8907928" y="1763004"/>
            <a:ext cx="3248167" cy="376095"/>
          </a:xfrm>
          <a:prstGeom prst="wedgeRectCallout">
            <a:avLst>
              <a:gd name="adj1" fmla="val -133862"/>
              <a:gd name="adj2" fmla="val 6215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a:t>Supplier </a:t>
            </a:r>
            <a:r>
              <a:rPr lang="en-US" sz="1400" dirty="0" err="1"/>
              <a:t>escolhido</a:t>
            </a:r>
            <a:r>
              <a:rPr lang="en-US" sz="1400" dirty="0"/>
              <a:t> </a:t>
            </a:r>
            <a:r>
              <a:rPr lang="en-US" sz="1400" dirty="0" err="1"/>
              <a:t>recebe</a:t>
            </a:r>
            <a:r>
              <a:rPr lang="en-US" sz="1400" dirty="0"/>
              <a:t> o </a:t>
            </a:r>
            <a:r>
              <a:rPr lang="en-US" sz="1400" dirty="0" err="1"/>
              <a:t>pedido</a:t>
            </a:r>
            <a:r>
              <a:rPr lang="en-US" sz="1400" dirty="0"/>
              <a:t> de </a:t>
            </a:r>
            <a:r>
              <a:rPr lang="en-US" sz="1400" dirty="0" err="1"/>
              <a:t>produção</a:t>
            </a:r>
            <a:endParaRPr lang="pt-BR" sz="1400" dirty="0"/>
          </a:p>
        </p:txBody>
      </p:sp>
      <p:sp>
        <p:nvSpPr>
          <p:cNvPr id="12" name="Balão de Fala: Retângulo 11"/>
          <p:cNvSpPr/>
          <p:nvPr/>
        </p:nvSpPr>
        <p:spPr>
          <a:xfrm>
            <a:off x="10349691" y="2211415"/>
            <a:ext cx="1806404" cy="627319"/>
          </a:xfrm>
          <a:prstGeom prst="wedgeRectCallout">
            <a:avLst>
              <a:gd name="adj1" fmla="val -67709"/>
              <a:gd name="adj2" fmla="val -886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a:t>Supplier </a:t>
            </a:r>
            <a:r>
              <a:rPr lang="en-US" sz="1400" dirty="0" err="1"/>
              <a:t>envia</a:t>
            </a:r>
            <a:r>
              <a:rPr lang="en-US" sz="1400" dirty="0"/>
              <a:t> o </a:t>
            </a:r>
            <a:r>
              <a:rPr lang="en-US" sz="1400" dirty="0" err="1"/>
              <a:t>produto</a:t>
            </a:r>
            <a:r>
              <a:rPr lang="en-US" sz="1400" dirty="0"/>
              <a:t> e </a:t>
            </a:r>
            <a:r>
              <a:rPr lang="en-US" sz="1400" dirty="0" err="1"/>
              <a:t>relatório</a:t>
            </a:r>
            <a:r>
              <a:rPr lang="en-US" sz="1400" dirty="0"/>
              <a:t> de </a:t>
            </a:r>
            <a:r>
              <a:rPr lang="en-US" sz="1400" dirty="0" err="1"/>
              <a:t>produção</a:t>
            </a:r>
            <a:endParaRPr lang="pt-BR" sz="1400" dirty="0"/>
          </a:p>
        </p:txBody>
      </p:sp>
      <p:sp>
        <p:nvSpPr>
          <p:cNvPr id="13" name="Balão de Fala: Retângulo 12"/>
          <p:cNvSpPr/>
          <p:nvPr/>
        </p:nvSpPr>
        <p:spPr>
          <a:xfrm>
            <a:off x="8907928" y="4012442"/>
            <a:ext cx="3269141" cy="2845558"/>
          </a:xfrm>
          <a:prstGeom prst="wedgeRectCallout">
            <a:avLst>
              <a:gd name="adj1" fmla="val -130080"/>
              <a:gd name="adj2" fmla="val -606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4. In “Build production plan and schedule,” an optimized process plan and schedule are built considering the current shop-floor status in terms of aspects such as machine schedules, expected operation time, and location of machines and logistics. SMES Production Planning and Scheduling determines the machines for operations and assigns new jobs for them. SMO Optimal Process Program generation sends a STEP-NC part program generated</a:t>
            </a:r>
          </a:p>
          <a:p>
            <a:r>
              <a:rPr lang="en-US" sz="1400" dirty="0"/>
              <a:t>in the simulation step to the assigned machines.</a:t>
            </a:r>
            <a:endParaRPr lang="pt-BR" sz="1400" dirty="0"/>
          </a:p>
        </p:txBody>
      </p:sp>
      <p:sp>
        <p:nvSpPr>
          <p:cNvPr id="14" name="Balão de Fala: Retângulo 13"/>
          <p:cNvSpPr/>
          <p:nvPr/>
        </p:nvSpPr>
        <p:spPr>
          <a:xfrm>
            <a:off x="8922859" y="3903492"/>
            <a:ext cx="3269141" cy="1148046"/>
          </a:xfrm>
          <a:prstGeom prst="wedgeRectCallout">
            <a:avLst>
              <a:gd name="adj1" fmla="val -107536"/>
              <a:gd name="adj2" fmla="val -702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5. In “Run production”, manufacturing operations are executed according to the plan and schedule. The part program for each machine is executed by the SMES Production Execution and Control.</a:t>
            </a:r>
            <a:endParaRPr lang="pt-BR" sz="1400" dirty="0"/>
          </a:p>
        </p:txBody>
      </p:sp>
      <p:sp>
        <p:nvSpPr>
          <p:cNvPr id="15" name="Balão de Fala: Retângulo 14"/>
          <p:cNvSpPr/>
          <p:nvPr/>
        </p:nvSpPr>
        <p:spPr>
          <a:xfrm>
            <a:off x="-14931" y="1763005"/>
            <a:ext cx="3754418" cy="5094994"/>
          </a:xfrm>
          <a:prstGeom prst="wedgeRectCallout">
            <a:avLst>
              <a:gd name="adj1" fmla="val 128911"/>
              <a:gd name="adj2" fmla="val -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6. In “Monitor the process”, SMES Production Monitoring monitors the manufacturing performance continuously during the operations. Production monitoring requests other services needed for monitoring various performances. Product quality information is gathered by product quality of the product agent. Energy consumption is achieved by a combination of SMES Sustainability Evaluation and Sensor and Resource Signal Acquisition of the resource agent. The latter measures the energy consumption of a machine continuously, whereas the former evaluates the amount of energy used in fish-head manufacturing. After all fish-head operations have been executed, SECM Process History Management stores the production-monitoring result and manages the quality and energy consumption information for each part. The expected delivery time is calculated by SMES Production Execution and Control according to the current status of manufacturing. SECM Delivery-</a:t>
            </a:r>
            <a:r>
              <a:rPr lang="en-US" sz="1400" dirty="0" err="1"/>
              <a:t>DateManagement</a:t>
            </a:r>
            <a:r>
              <a:rPr lang="en-US" sz="1400" dirty="0"/>
              <a:t> manages the manufacturing progress, taking account of due dates.</a:t>
            </a:r>
            <a:endParaRPr lang="pt-BR" sz="1400" dirty="0"/>
          </a:p>
        </p:txBody>
      </p:sp>
      <p:sp>
        <p:nvSpPr>
          <p:cNvPr id="16" name="Balão de Fala: Retângulo 15"/>
          <p:cNvSpPr/>
          <p:nvPr/>
        </p:nvSpPr>
        <p:spPr>
          <a:xfrm>
            <a:off x="9225956" y="5160488"/>
            <a:ext cx="2939811" cy="1703669"/>
          </a:xfrm>
          <a:prstGeom prst="wedgeRectCallout">
            <a:avLst>
              <a:gd name="adj1" fmla="val -29254"/>
              <a:gd name="adj2" fmla="val -133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7. When the </a:t>
            </a:r>
            <a:r>
              <a:rPr lang="en-US" sz="1400" dirty="0" err="1"/>
              <a:t>fishhead</a:t>
            </a:r>
            <a:r>
              <a:rPr lang="en-US" sz="1400" dirty="0"/>
              <a:t> manufacturing operation is finished, the SECM Production Report generates a report on the product and its associated operations, including performance information. The supplier sends this with the product to the customer.</a:t>
            </a:r>
            <a:endParaRPr lang="pt-BR" sz="1400" dirty="0"/>
          </a:p>
        </p:txBody>
      </p:sp>
    </p:spTree>
    <p:extLst>
      <p:ext uri="{BB962C8B-B14F-4D97-AF65-F5344CB8AC3E}">
        <p14:creationId xmlns:p14="http://schemas.microsoft.com/office/powerpoint/2010/main" val="61196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10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10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10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10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100"/>
                                  </p:stCondLst>
                                  <p:childTnLst>
                                    <p:set>
                                      <p:cBhvr>
                                        <p:cTn id="2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100"/>
                                  </p:stCondLst>
                                  <p:childTnLst>
                                    <p:set>
                                      <p:cBhvr>
                                        <p:cTn id="3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100"/>
                                  </p:stCondLst>
                                  <p:childTnLst>
                                    <p:set>
                                      <p:cBhvr>
                                        <p:cTn id="3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
                                  </p:stCondLst>
                                  <p:childTnLst>
                                    <p:set>
                                      <p:cBhvr>
                                        <p:cTn id="3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100"/>
                                  </p:stCondLst>
                                  <p:childTnLst>
                                    <p:set>
                                      <p:cBhvr>
                                        <p:cTn id="42"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10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9. </a:t>
            </a:r>
            <a:r>
              <a:rPr lang="pt-BR" dirty="0"/>
              <a:t>Comparação com outros </a:t>
            </a:r>
            <a:r>
              <a:rPr lang="pt-BR" i="1" dirty="0"/>
              <a:t>middlewares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err="1">
                <a:solidFill>
                  <a:srgbClr val="0070C0"/>
                </a:solidFill>
              </a:rPr>
              <a:t>Comparation</a:t>
            </a:r>
            <a:endParaRPr lang="pt-BR" dirty="0">
              <a:solidFill>
                <a:srgbClr val="0070C0"/>
              </a:solidFill>
            </a:endParaRPr>
          </a:p>
          <a:p>
            <a:pPr marL="0" indent="0">
              <a:buNone/>
            </a:pPr>
            <a:r>
              <a:rPr lang="pt-BR" dirty="0" err="1">
                <a:solidFill>
                  <a:srgbClr val="0070C0"/>
                </a:solidFill>
              </a:rPr>
              <a:t>of</a:t>
            </a:r>
            <a:endParaRPr lang="pt-BR" dirty="0">
              <a:solidFill>
                <a:srgbClr val="0070C0"/>
              </a:solidFill>
            </a:endParaRPr>
          </a:p>
          <a:p>
            <a:pPr marL="0" indent="0">
              <a:buNone/>
            </a:pPr>
            <a:r>
              <a:rPr lang="pt-BR" dirty="0">
                <a:solidFill>
                  <a:srgbClr val="0070C0"/>
                </a:solidFill>
              </a:rPr>
              <a:t>SIBUS</a:t>
            </a:r>
          </a:p>
          <a:p>
            <a:pPr marL="0" indent="0">
              <a:buNone/>
            </a:pPr>
            <a:endParaRPr lang="pt-BR" dirty="0">
              <a:solidFill>
                <a:srgbClr val="0070C0"/>
              </a:solidFill>
            </a:endParaRPr>
          </a:p>
          <a:p>
            <a:pPr marL="0" indent="0">
              <a:buNone/>
            </a:pPr>
            <a:endParaRPr lang="pt-BR" dirty="0">
              <a:solidFill>
                <a:srgbClr val="0070C0"/>
              </a:solidFill>
            </a:endParaRPr>
          </a:p>
          <a:p>
            <a:pPr marL="0" indent="0">
              <a:buNone/>
            </a:pPr>
            <a:endParaRPr lang="pt-BR" dirty="0">
              <a:solidFill>
                <a:srgbClr val="0070C0"/>
              </a:solidFill>
            </a:endParaRPr>
          </a:p>
          <a:p>
            <a:pPr marL="0" indent="0">
              <a:buNone/>
            </a:pPr>
            <a:endParaRPr lang="pt-BR" dirty="0">
              <a:solidFill>
                <a:srgbClr val="0070C0"/>
              </a:solidFill>
            </a:endParaRPr>
          </a:p>
        </p:txBody>
      </p:sp>
      <p:pic>
        <p:nvPicPr>
          <p:cNvPr id="4" name="Imagem 3"/>
          <p:cNvPicPr>
            <a:picLocks noChangeAspect="1"/>
          </p:cNvPicPr>
          <p:nvPr/>
        </p:nvPicPr>
        <p:blipFill>
          <a:blip r:embed="rId2"/>
          <a:stretch>
            <a:fillRect/>
          </a:stretch>
        </p:blipFill>
        <p:spPr>
          <a:xfrm>
            <a:off x="3087275" y="1404730"/>
            <a:ext cx="6279265" cy="5261113"/>
          </a:xfrm>
          <a:prstGeom prst="rect">
            <a:avLst/>
          </a:prstGeom>
        </p:spPr>
      </p:pic>
      <p:sp>
        <p:nvSpPr>
          <p:cNvPr id="5" name="Balão de Fala: Retângulo 4"/>
          <p:cNvSpPr/>
          <p:nvPr/>
        </p:nvSpPr>
        <p:spPr>
          <a:xfrm>
            <a:off x="838200" y="3013013"/>
            <a:ext cx="2137012" cy="1804647"/>
          </a:xfrm>
          <a:prstGeom prst="wedgeRectCallout">
            <a:avLst>
              <a:gd name="adj1" fmla="val 52778"/>
              <a:gd name="adj2" fmla="val -1117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dirty="0"/>
              <a:t>SIBUS é um middleware </a:t>
            </a:r>
            <a:r>
              <a:rPr lang="pt-BR" sz="1400" dirty="0" err="1"/>
              <a:t>tailor</a:t>
            </a:r>
            <a:r>
              <a:rPr lang="pt-BR" sz="1400" dirty="0"/>
              <a:t> </a:t>
            </a:r>
            <a:r>
              <a:rPr lang="pt-BR" sz="1400" dirty="0" err="1"/>
              <a:t>made</a:t>
            </a:r>
            <a:r>
              <a:rPr lang="pt-BR" sz="1400" dirty="0"/>
              <a:t>.</a:t>
            </a:r>
          </a:p>
          <a:p>
            <a:r>
              <a:rPr lang="pt-BR" sz="1400" dirty="0"/>
              <a:t>Assim, exclui-se da comparação (SIMENS </a:t>
            </a:r>
            <a:r>
              <a:rPr lang="pt-BR" sz="1400" dirty="0" err="1"/>
              <a:t>WinCC</a:t>
            </a:r>
            <a:r>
              <a:rPr lang="pt-BR" sz="1400" dirty="0"/>
              <a:t> OA, </a:t>
            </a:r>
            <a:r>
              <a:rPr lang="pt-BR" sz="1400" dirty="0" err="1"/>
              <a:t>iTAC</a:t>
            </a:r>
            <a:r>
              <a:rPr lang="pt-BR" sz="1400" dirty="0"/>
              <a:t> MES</a:t>
            </a:r>
          </a:p>
          <a:p>
            <a:r>
              <a:rPr lang="pt-BR" sz="1400" dirty="0" err="1"/>
              <a:t>Suite</a:t>
            </a:r>
            <a:r>
              <a:rPr lang="pt-BR" sz="1400" dirty="0"/>
              <a:t> System, </a:t>
            </a:r>
            <a:r>
              <a:rPr lang="pt-BR" sz="1400" dirty="0" err="1"/>
              <a:t>and</a:t>
            </a:r>
            <a:r>
              <a:rPr lang="pt-BR" sz="1400" dirty="0"/>
              <a:t> </a:t>
            </a:r>
            <a:r>
              <a:rPr lang="pt-BR" sz="1400" dirty="0" err="1"/>
              <a:t>Rockwell</a:t>
            </a:r>
            <a:r>
              <a:rPr lang="pt-BR" sz="1400" dirty="0"/>
              <a:t> Automation </a:t>
            </a:r>
            <a:r>
              <a:rPr lang="pt-BR" sz="1400" dirty="0" err="1"/>
              <a:t>FactoryTalk</a:t>
            </a:r>
            <a:r>
              <a:rPr lang="pt-BR" sz="1400" dirty="0"/>
              <a:t> </a:t>
            </a:r>
            <a:r>
              <a:rPr lang="pt-BR" sz="1400" dirty="0" err="1"/>
              <a:t>PharmaSuite</a:t>
            </a:r>
            <a:r>
              <a:rPr lang="pt-BR" sz="1400" dirty="0"/>
              <a:t>)</a:t>
            </a:r>
          </a:p>
        </p:txBody>
      </p:sp>
      <p:sp>
        <p:nvSpPr>
          <p:cNvPr id="6" name="Balão de Fala: Retângulo 5"/>
          <p:cNvSpPr/>
          <p:nvPr/>
        </p:nvSpPr>
        <p:spPr>
          <a:xfrm>
            <a:off x="9366540" y="1510449"/>
            <a:ext cx="2825460" cy="4985885"/>
          </a:xfrm>
          <a:prstGeom prst="wedgeRectCallout">
            <a:avLst>
              <a:gd name="adj1" fmla="val -53553"/>
              <a:gd name="adj2" fmla="val -386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The functions of these five middleware systems appear to be inadequate for the present case study. They seem to be technology-oriented systems, such as RFID, </a:t>
            </a:r>
            <a:r>
              <a:rPr lang="en-US" sz="1400" dirty="0" err="1"/>
              <a:t>IoT</a:t>
            </a:r>
            <a:r>
              <a:rPr lang="en-US" sz="1400" dirty="0"/>
              <a:t>, and cloud computing, with specific purposes. This characteristic also</a:t>
            </a:r>
          </a:p>
          <a:p>
            <a:r>
              <a:rPr lang="en-US" sz="1400" dirty="0"/>
              <a:t>limits their application domain to either within or outside the shop floor. The most novel aspect of SIBUS compared to other middleware is that SIBUS aims to improve TPI according to the purpose of the stakeholder. Based on this property, it can support activities that improve productivity, environment, and sociality at the </a:t>
            </a:r>
            <a:r>
              <a:rPr lang="en-US" sz="1400" dirty="0" err="1"/>
              <a:t>machine,factory</a:t>
            </a:r>
            <a:r>
              <a:rPr lang="en-US" sz="1400" dirty="0"/>
              <a:t>, and enterprise levels, respectively. These activities can be factory cooperation, factory utilization, work balance, and smart machine control, which are all adequate for the case study.</a:t>
            </a:r>
            <a:endParaRPr lang="pt-BR" sz="1400" dirty="0"/>
          </a:p>
        </p:txBody>
      </p:sp>
      <p:sp>
        <p:nvSpPr>
          <p:cNvPr id="7" name="Balão de Fala: Retângulo 6"/>
          <p:cNvSpPr/>
          <p:nvPr/>
        </p:nvSpPr>
        <p:spPr>
          <a:xfrm>
            <a:off x="838200" y="4053385"/>
            <a:ext cx="2249075" cy="2804616"/>
          </a:xfrm>
          <a:prstGeom prst="wedgeRectCallout">
            <a:avLst>
              <a:gd name="adj1" fmla="val 53956"/>
              <a:gd name="adj2" fmla="val -14633"/>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400" dirty="0"/>
              <a:t>In short, SIBUS contributes in two ways. First, it contains services from machine- to enterprise-level manufacturing activities, which is a wider coverage than that of existing middleware. Second, it helps to identify services and data that can be used to improve TPI according to the stakeholders’</a:t>
            </a:r>
          </a:p>
          <a:p>
            <a:r>
              <a:rPr lang="en-US" sz="1400" dirty="0"/>
              <a:t>requirements.</a:t>
            </a:r>
            <a:endParaRPr lang="pt-BR" sz="1400" dirty="0"/>
          </a:p>
        </p:txBody>
      </p:sp>
    </p:spTree>
    <p:extLst>
      <p:ext uri="{BB962C8B-B14F-4D97-AF65-F5344CB8AC3E}">
        <p14:creationId xmlns:p14="http://schemas.microsoft.com/office/powerpoint/2010/main" val="32679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10. </a:t>
            </a:r>
            <a:r>
              <a:rPr lang="pt-BR" dirty="0"/>
              <a:t>Referências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10000"/>
          </a:bodyPr>
          <a:lstStyle/>
          <a:p>
            <a:pPr marL="0" indent="0">
              <a:buNone/>
            </a:pPr>
            <a:r>
              <a:rPr lang="pt-BR" dirty="0">
                <a:solidFill>
                  <a:srgbClr val="0070C0"/>
                </a:solidFill>
              </a:rPr>
              <a:t>[1] yoon16 – </a:t>
            </a:r>
            <a:r>
              <a:rPr lang="en-US" dirty="0">
                <a:solidFill>
                  <a:srgbClr val="0070C0"/>
                </a:solidFill>
              </a:rPr>
              <a:t>Yoon, </a:t>
            </a:r>
            <a:r>
              <a:rPr lang="en-US" dirty="0" err="1">
                <a:solidFill>
                  <a:srgbClr val="0070C0"/>
                </a:solidFill>
              </a:rPr>
              <a:t>SooCheol</a:t>
            </a:r>
            <a:r>
              <a:rPr lang="en-US" dirty="0">
                <a:solidFill>
                  <a:srgbClr val="0070C0"/>
                </a:solidFill>
              </a:rPr>
              <a:t>, et al. "Smart Factory Information Service Bus (SIBUS) for manufacturing application: requirement, architecture and implementation." Journal of Intelligent Manufacturing (2016): 1-20</a:t>
            </a:r>
          </a:p>
          <a:p>
            <a:pPr marL="0" indent="0">
              <a:buNone/>
            </a:pPr>
            <a:r>
              <a:rPr lang="en-US" dirty="0">
                <a:solidFill>
                  <a:srgbClr val="0070C0"/>
                </a:solidFill>
              </a:rPr>
              <a:t>[2] lee09 – Lee, </a:t>
            </a:r>
            <a:r>
              <a:rPr lang="en-US" dirty="0" err="1">
                <a:solidFill>
                  <a:srgbClr val="0070C0"/>
                </a:solidFill>
              </a:rPr>
              <a:t>Byeong</a:t>
            </a:r>
            <a:r>
              <a:rPr lang="en-US" dirty="0">
                <a:solidFill>
                  <a:srgbClr val="0070C0"/>
                </a:solidFill>
              </a:rPr>
              <a:t>-Eon, and Suk-Hwan Suh. "An architecture for ubiquitous product life cycle support system and its extension to machine tools with product data model." The International Journal of Advanced Manufacturing Technology 42.5-6 (2009): 606-620.</a:t>
            </a:r>
          </a:p>
          <a:p>
            <a:pPr marL="0" indent="0">
              <a:buNone/>
            </a:pPr>
            <a:r>
              <a:rPr lang="en-US" dirty="0">
                <a:solidFill>
                  <a:srgbClr val="0070C0"/>
                </a:solidFill>
              </a:rPr>
              <a:t>[3] shin15 – Shin, </a:t>
            </a:r>
            <a:r>
              <a:rPr lang="en-US" dirty="0" err="1">
                <a:solidFill>
                  <a:srgbClr val="0070C0"/>
                </a:solidFill>
              </a:rPr>
              <a:t>Seung</a:t>
            </a:r>
            <a:r>
              <a:rPr lang="en-US" dirty="0">
                <a:solidFill>
                  <a:srgbClr val="0070C0"/>
                </a:solidFill>
              </a:rPr>
              <a:t>-Jun, et al. "Process-oriented Life Cycle Assessment framework for environmentally conscious manufacturing." Journal of Intelligent Manufacturing (2015): 1-19.</a:t>
            </a:r>
          </a:p>
          <a:p>
            <a:pPr marL="0" indent="0">
              <a:buNone/>
            </a:pPr>
            <a:r>
              <a:rPr lang="en-US" dirty="0">
                <a:solidFill>
                  <a:srgbClr val="0070C0"/>
                </a:solidFill>
              </a:rPr>
              <a:t>[4] schaepfer15 – </a:t>
            </a:r>
            <a:r>
              <a:rPr lang="en-US" dirty="0" err="1">
                <a:solidFill>
                  <a:srgbClr val="0070C0"/>
                </a:solidFill>
              </a:rPr>
              <a:t>Schlaepfer</a:t>
            </a:r>
            <a:r>
              <a:rPr lang="en-US" dirty="0">
                <a:solidFill>
                  <a:srgbClr val="0070C0"/>
                </a:solidFill>
              </a:rPr>
              <a:t>, R. C., and M. Koch. "Industry 4.0 challenges and solutions for the digital transformation and use of exponential technologies." Deloitte, AG, Zurich. http://​ www2.​ </a:t>
            </a:r>
            <a:r>
              <a:rPr lang="en-US" dirty="0" err="1">
                <a:solidFill>
                  <a:srgbClr val="0070C0"/>
                </a:solidFill>
              </a:rPr>
              <a:t>deloitte</a:t>
            </a:r>
            <a:r>
              <a:rPr lang="en-US" dirty="0">
                <a:solidFill>
                  <a:srgbClr val="0070C0"/>
                </a:solidFill>
              </a:rPr>
              <a:t>.​ com/​ content/​ dam/​ Deloitte/​ </a:t>
            </a:r>
            <a:r>
              <a:rPr lang="en-US" dirty="0" err="1">
                <a:solidFill>
                  <a:srgbClr val="0070C0"/>
                </a:solidFill>
              </a:rPr>
              <a:t>ch</a:t>
            </a:r>
            <a:r>
              <a:rPr lang="en-US" dirty="0">
                <a:solidFill>
                  <a:srgbClr val="0070C0"/>
                </a:solidFill>
              </a:rPr>
              <a:t>/​ Documents/​ manufacturing/​ ch-en-manufacturing-industry-4-0-24102014.​ pdf (20.12. 2015) (2015).</a:t>
            </a:r>
          </a:p>
        </p:txBody>
      </p:sp>
    </p:spTree>
    <p:extLst>
      <p:ext uri="{BB962C8B-B14F-4D97-AF65-F5344CB8AC3E}">
        <p14:creationId xmlns:p14="http://schemas.microsoft.com/office/powerpoint/2010/main" val="1622544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7957" y="2631247"/>
            <a:ext cx="10515600" cy="1325563"/>
          </a:xfrm>
        </p:spPr>
        <p:txBody>
          <a:bodyPr/>
          <a:lstStyle/>
          <a:p>
            <a:pPr algn="ctr"/>
            <a:r>
              <a:rPr lang="pt-BR" b="1" dirty="0"/>
              <a:t>FIM</a:t>
            </a:r>
          </a:p>
        </p:txBody>
      </p:sp>
      <p:sp>
        <p:nvSpPr>
          <p:cNvPr id="5" name="Espaço Reservado para Conteúdo 2"/>
          <p:cNvSpPr>
            <a:spLocks noGrp="1"/>
          </p:cNvSpPr>
          <p:nvPr>
            <p:ph idx="1"/>
          </p:nvPr>
        </p:nvSpPr>
        <p:spPr>
          <a:xfrm>
            <a:off x="1023731" y="4585252"/>
            <a:ext cx="10515600" cy="1226517"/>
          </a:xfrm>
          <a:solidFill>
            <a:schemeClr val="bg1">
              <a:lumMod val="95000"/>
            </a:schemeClr>
          </a:solidFill>
        </p:spPr>
        <p:txBody>
          <a:bodyPr/>
          <a:lstStyle/>
          <a:p>
            <a:pPr marL="0" indent="0">
              <a:buNone/>
            </a:pPr>
            <a:r>
              <a:rPr lang="pt-BR" b="1" dirty="0"/>
              <a:t>810043 – Amaury Mausbach Filho</a:t>
            </a:r>
            <a:endParaRPr lang="pt-BR" dirty="0"/>
          </a:p>
        </p:txBody>
      </p:sp>
    </p:spTree>
    <p:extLst>
      <p:ext uri="{BB962C8B-B14F-4D97-AF65-F5344CB8AC3E}">
        <p14:creationId xmlns:p14="http://schemas.microsoft.com/office/powerpoint/2010/main" val="162947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dirty="0">
                <a:solidFill>
                  <a:srgbClr val="0070C0"/>
                </a:solidFill>
              </a:rPr>
              <a:t>Objetivos do desenvolvimento do </a:t>
            </a:r>
            <a:r>
              <a:rPr lang="pt-BR" i="1" dirty="0" err="1">
                <a:solidFill>
                  <a:srgbClr val="0070C0"/>
                </a:solidFill>
              </a:rPr>
              <a:t>Smart</a:t>
            </a:r>
            <a:r>
              <a:rPr lang="pt-BR" i="1" dirty="0">
                <a:solidFill>
                  <a:srgbClr val="0070C0"/>
                </a:solidFill>
              </a:rPr>
              <a:t> </a:t>
            </a:r>
            <a:r>
              <a:rPr lang="pt-BR" i="1" dirty="0" err="1">
                <a:solidFill>
                  <a:srgbClr val="0070C0"/>
                </a:solidFill>
              </a:rPr>
              <a:t>Factory</a:t>
            </a:r>
            <a:endParaRPr lang="pt-BR" i="1" dirty="0">
              <a:solidFill>
                <a:srgbClr val="0070C0"/>
              </a:solidFill>
            </a:endParaRPr>
          </a:p>
          <a:p>
            <a:endParaRPr lang="pt-BR" dirty="0">
              <a:solidFill>
                <a:srgbClr val="0070C0"/>
              </a:solidFill>
            </a:endParaRPr>
          </a:p>
          <a:p>
            <a:r>
              <a:rPr lang="pt-BR" dirty="0">
                <a:solidFill>
                  <a:srgbClr val="0070C0"/>
                </a:solidFill>
              </a:rPr>
              <a:t>Algumas soluções já foram aplicadas e solucionam alguns dos problemas:</a:t>
            </a:r>
          </a:p>
          <a:p>
            <a:pPr marL="914400" lvl="1" indent="-457200">
              <a:buFont typeface="+mj-lt"/>
              <a:buAutoNum type="arabicPeriod"/>
            </a:pPr>
            <a:r>
              <a:rPr lang="pt-BR" i="1" dirty="0" err="1">
                <a:solidFill>
                  <a:srgbClr val="0070C0"/>
                </a:solidFill>
              </a:rPr>
              <a:t>Ubiquitous</a:t>
            </a:r>
            <a:r>
              <a:rPr lang="pt-BR" i="1" dirty="0">
                <a:solidFill>
                  <a:srgbClr val="0070C0"/>
                </a:solidFill>
              </a:rPr>
              <a:t> systems</a:t>
            </a:r>
          </a:p>
          <a:p>
            <a:pPr marL="914400" lvl="1" indent="-457200">
              <a:buFont typeface="+mj-lt"/>
              <a:buAutoNum type="arabicPeriod"/>
            </a:pPr>
            <a:r>
              <a:rPr lang="pt-BR" i="1" dirty="0" err="1">
                <a:solidFill>
                  <a:srgbClr val="0070C0"/>
                </a:solidFill>
              </a:rPr>
              <a:t>Lean</a:t>
            </a:r>
            <a:r>
              <a:rPr lang="pt-BR" i="1" dirty="0">
                <a:solidFill>
                  <a:srgbClr val="0070C0"/>
                </a:solidFill>
              </a:rPr>
              <a:t> systems</a:t>
            </a:r>
          </a:p>
          <a:p>
            <a:pPr marL="914400" lvl="1" indent="-457200">
              <a:buFont typeface="+mj-lt"/>
              <a:buAutoNum type="arabicPeriod"/>
            </a:pPr>
            <a:r>
              <a:rPr lang="pt-BR" i="1" dirty="0" err="1">
                <a:solidFill>
                  <a:srgbClr val="0070C0"/>
                </a:solidFill>
              </a:rPr>
              <a:t>Holonic</a:t>
            </a:r>
            <a:r>
              <a:rPr lang="pt-BR" i="1" dirty="0">
                <a:solidFill>
                  <a:srgbClr val="0070C0"/>
                </a:solidFill>
              </a:rPr>
              <a:t> systems</a:t>
            </a:r>
          </a:p>
          <a:p>
            <a:r>
              <a:rPr lang="pt-BR" dirty="0">
                <a:solidFill>
                  <a:srgbClr val="0070C0"/>
                </a:solidFill>
              </a:rPr>
              <a:t>Porém os sistemas atuais necessitam de soluções mais abrangentes e com uso ativo de informações de todo processo produtivo:</a:t>
            </a:r>
          </a:p>
          <a:p>
            <a:pPr marL="914400" lvl="1" indent="-457200">
              <a:buFont typeface="+mj-lt"/>
              <a:buAutoNum type="arabicPeriod"/>
            </a:pPr>
            <a:r>
              <a:rPr lang="pt-BR" i="1" dirty="0" err="1">
                <a:solidFill>
                  <a:srgbClr val="0070C0"/>
                </a:solidFill>
              </a:rPr>
              <a:t>Information</a:t>
            </a:r>
            <a:r>
              <a:rPr lang="pt-BR" i="1" dirty="0">
                <a:solidFill>
                  <a:srgbClr val="0070C0"/>
                </a:solidFill>
              </a:rPr>
              <a:t> </a:t>
            </a:r>
            <a:r>
              <a:rPr lang="pt-BR" i="1" dirty="0" err="1">
                <a:solidFill>
                  <a:srgbClr val="0070C0"/>
                </a:solidFill>
              </a:rPr>
              <a:t>and</a:t>
            </a:r>
            <a:r>
              <a:rPr lang="pt-BR" i="1" dirty="0">
                <a:solidFill>
                  <a:srgbClr val="0070C0"/>
                </a:solidFill>
              </a:rPr>
              <a:t> communication Technologies (ICT)</a:t>
            </a:r>
          </a:p>
          <a:p>
            <a:pPr marL="914400" lvl="1" indent="-457200">
              <a:buFont typeface="+mj-lt"/>
              <a:buAutoNum type="arabicPeriod"/>
            </a:pPr>
            <a:r>
              <a:rPr lang="pt-BR" i="1" dirty="0" err="1">
                <a:solidFill>
                  <a:srgbClr val="0070C0"/>
                </a:solidFill>
              </a:rPr>
              <a:t>IoT</a:t>
            </a:r>
            <a:endParaRPr lang="pt-BR" i="1" dirty="0">
              <a:solidFill>
                <a:srgbClr val="0070C0"/>
              </a:solidFill>
            </a:endParaRPr>
          </a:p>
          <a:p>
            <a:pPr marL="914400" lvl="1" indent="-457200">
              <a:buFont typeface="+mj-lt"/>
              <a:buAutoNum type="arabicPeriod"/>
            </a:pPr>
            <a:r>
              <a:rPr lang="pt-BR" i="1" dirty="0">
                <a:solidFill>
                  <a:srgbClr val="0070C0"/>
                </a:solidFill>
              </a:rPr>
              <a:t>Big Data</a:t>
            </a:r>
          </a:p>
          <a:p>
            <a:pPr marL="914400" lvl="1" indent="-457200">
              <a:buFont typeface="+mj-lt"/>
              <a:buAutoNum type="arabicPeriod"/>
            </a:pPr>
            <a:r>
              <a:rPr lang="pt-BR" i="1" dirty="0" err="1">
                <a:solidFill>
                  <a:srgbClr val="0070C0"/>
                </a:solidFill>
              </a:rPr>
              <a:t>Cloud</a:t>
            </a:r>
            <a:r>
              <a:rPr lang="pt-BR" i="1" dirty="0">
                <a:solidFill>
                  <a:srgbClr val="0070C0"/>
                </a:solidFill>
              </a:rPr>
              <a:t> </a:t>
            </a:r>
            <a:r>
              <a:rPr lang="pt-BR" i="1" dirty="0" err="1">
                <a:solidFill>
                  <a:srgbClr val="0070C0"/>
                </a:solidFill>
              </a:rPr>
              <a:t>computing</a:t>
            </a:r>
            <a:endParaRPr lang="pt-BR" i="1" dirty="0">
              <a:solidFill>
                <a:srgbClr val="0070C0"/>
              </a:solidFill>
            </a:endParaRPr>
          </a:p>
        </p:txBody>
      </p:sp>
    </p:spTree>
    <p:extLst>
      <p:ext uri="{BB962C8B-B14F-4D97-AF65-F5344CB8AC3E}">
        <p14:creationId xmlns:p14="http://schemas.microsoft.com/office/powerpoint/2010/main" val="422141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Essência do </a:t>
            </a:r>
            <a:r>
              <a:rPr lang="pt-BR" i="1" dirty="0" err="1">
                <a:solidFill>
                  <a:srgbClr val="0070C0"/>
                </a:solidFill>
              </a:rPr>
              <a:t>Smart</a:t>
            </a:r>
            <a:r>
              <a:rPr lang="pt-BR" i="1" dirty="0">
                <a:solidFill>
                  <a:srgbClr val="0070C0"/>
                </a:solidFill>
              </a:rPr>
              <a:t> </a:t>
            </a:r>
            <a:r>
              <a:rPr lang="pt-BR" i="1" dirty="0" err="1">
                <a:solidFill>
                  <a:srgbClr val="0070C0"/>
                </a:solidFill>
              </a:rPr>
              <a:t>Factory</a:t>
            </a:r>
            <a:endParaRPr lang="pt-BR" i="1" dirty="0">
              <a:solidFill>
                <a:srgbClr val="0070C0"/>
              </a:solidFill>
            </a:endParaRPr>
          </a:p>
          <a:p>
            <a:endParaRPr lang="pt-BR" dirty="0">
              <a:solidFill>
                <a:srgbClr val="0070C0"/>
              </a:solidFill>
            </a:endParaRPr>
          </a:p>
          <a:p>
            <a:r>
              <a:rPr lang="pt-BR" dirty="0">
                <a:solidFill>
                  <a:srgbClr val="0070C0"/>
                </a:solidFill>
              </a:rPr>
              <a:t>Como os dados são coletados,</a:t>
            </a:r>
          </a:p>
          <a:p>
            <a:r>
              <a:rPr lang="pt-BR" dirty="0">
                <a:solidFill>
                  <a:srgbClr val="0070C0"/>
                </a:solidFill>
              </a:rPr>
              <a:t>Como os dados são analisados e</a:t>
            </a:r>
          </a:p>
          <a:p>
            <a:r>
              <a:rPr lang="pt-BR" dirty="0">
                <a:solidFill>
                  <a:srgbClr val="0070C0"/>
                </a:solidFill>
              </a:rPr>
              <a:t>Como os dados são aplicados nos diversos sistemas dos diversos </a:t>
            </a:r>
            <a:r>
              <a:rPr lang="pt-BR" i="1" dirty="0" err="1">
                <a:solidFill>
                  <a:srgbClr val="0070C0"/>
                </a:solidFill>
              </a:rPr>
              <a:t>stakeholders</a:t>
            </a:r>
            <a:r>
              <a:rPr lang="pt-BR" i="1" dirty="0">
                <a:solidFill>
                  <a:srgbClr val="0070C0"/>
                </a:solidFill>
              </a:rPr>
              <a:t>.</a:t>
            </a:r>
          </a:p>
          <a:p>
            <a:endParaRPr lang="pt-BR" i="1" dirty="0">
              <a:solidFill>
                <a:srgbClr val="0070C0"/>
              </a:solidFill>
            </a:endParaRPr>
          </a:p>
          <a:p>
            <a:pPr marL="0" indent="0">
              <a:buNone/>
            </a:pPr>
            <a:r>
              <a:rPr lang="pt-BR" dirty="0">
                <a:solidFill>
                  <a:srgbClr val="0070C0"/>
                </a:solidFill>
              </a:rPr>
              <a:t>Para se obter maior eficiência no fluxo de dados e informações é necessário um middleware especializado.</a:t>
            </a:r>
          </a:p>
          <a:p>
            <a:pPr marL="0" indent="0">
              <a:buNone/>
            </a:pPr>
            <a:r>
              <a:rPr lang="pt-BR" dirty="0">
                <a:solidFill>
                  <a:srgbClr val="0070C0"/>
                </a:solidFill>
              </a:rPr>
              <a:t>A proposta deste </a:t>
            </a:r>
            <a:r>
              <a:rPr lang="pt-BR" i="1" dirty="0" err="1">
                <a:solidFill>
                  <a:srgbClr val="0070C0"/>
                </a:solidFill>
              </a:rPr>
              <a:t>paper</a:t>
            </a:r>
            <a:r>
              <a:rPr lang="pt-BR" dirty="0">
                <a:solidFill>
                  <a:srgbClr val="0070C0"/>
                </a:solidFill>
              </a:rPr>
              <a:t> é definir um middleware que busca a melhoria do desempenho do processo de manufatura.</a:t>
            </a:r>
          </a:p>
        </p:txBody>
      </p:sp>
    </p:spTree>
    <p:extLst>
      <p:ext uri="{BB962C8B-B14F-4D97-AF65-F5344CB8AC3E}">
        <p14:creationId xmlns:p14="http://schemas.microsoft.com/office/powerpoint/2010/main" val="208857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Perspectiva de Informação no ambiente </a:t>
            </a:r>
            <a:r>
              <a:rPr lang="pt-BR" i="1" dirty="0" err="1">
                <a:solidFill>
                  <a:srgbClr val="0070C0"/>
                </a:solidFill>
              </a:rPr>
              <a:t>Smart</a:t>
            </a:r>
            <a:r>
              <a:rPr lang="pt-BR" i="1" dirty="0">
                <a:solidFill>
                  <a:srgbClr val="0070C0"/>
                </a:solidFill>
              </a:rPr>
              <a:t> </a:t>
            </a:r>
            <a:r>
              <a:rPr lang="pt-BR" i="1" dirty="0" err="1">
                <a:solidFill>
                  <a:srgbClr val="0070C0"/>
                </a:solidFill>
              </a:rPr>
              <a:t>Factory</a:t>
            </a:r>
            <a:endParaRPr lang="pt-BR" i="1" dirty="0">
              <a:solidFill>
                <a:srgbClr val="0070C0"/>
              </a:solidFill>
            </a:endParaRPr>
          </a:p>
          <a:p>
            <a:endParaRPr lang="pt-BR" dirty="0">
              <a:solidFill>
                <a:srgbClr val="0070C0"/>
              </a:solidFill>
            </a:endParaRPr>
          </a:p>
        </p:txBody>
      </p:sp>
      <p:pic>
        <p:nvPicPr>
          <p:cNvPr id="4" name="Imagem 3"/>
          <p:cNvPicPr>
            <a:picLocks noChangeAspect="1"/>
          </p:cNvPicPr>
          <p:nvPr/>
        </p:nvPicPr>
        <p:blipFill>
          <a:blip r:embed="rId2"/>
          <a:stretch>
            <a:fillRect/>
          </a:stretch>
        </p:blipFill>
        <p:spPr>
          <a:xfrm>
            <a:off x="920642" y="2100790"/>
            <a:ext cx="10350716" cy="4154951"/>
          </a:xfrm>
          <a:prstGeom prst="rect">
            <a:avLst/>
          </a:prstGeom>
        </p:spPr>
      </p:pic>
    </p:spTree>
    <p:extLst>
      <p:ext uri="{BB962C8B-B14F-4D97-AF65-F5344CB8AC3E}">
        <p14:creationId xmlns:p14="http://schemas.microsoft.com/office/powerpoint/2010/main" val="212453041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18940</TotalTime>
  <Words>5027</Words>
  <Application>Microsoft Office PowerPoint</Application>
  <PresentationFormat>Widescreen</PresentationFormat>
  <Paragraphs>404</Paragraphs>
  <Slides>66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66</vt:i4>
      </vt:variant>
    </vt:vector>
  </HeadingPairs>
  <TitlesOfParts>
    <vt:vector size="70" baseType="lpstr">
      <vt:lpstr>Arial</vt:lpstr>
      <vt:lpstr>Calibri</vt:lpstr>
      <vt:lpstr>Calibri Light</vt:lpstr>
      <vt:lpstr>Tema do Office</vt:lpstr>
      <vt:lpstr>Smart Factory Information Service Bus (SIBUS) for manufacturing application: requirement, architecture and implementation</vt:lpstr>
      <vt:lpstr>Sumário </vt:lpstr>
      <vt:lpstr>1. Introdução</vt:lpstr>
      <vt:lpstr>1. Introdução</vt:lpstr>
      <vt:lpstr>1. Introdução</vt:lpstr>
      <vt:lpstr>1. Introdução</vt:lpstr>
      <vt:lpstr>1. Introdução</vt:lpstr>
      <vt:lpstr>1. Introdução</vt:lpstr>
      <vt:lpstr>1. Introdução</vt:lpstr>
      <vt:lpstr>1. Introdução</vt:lpstr>
      <vt:lpstr>1. Introdução</vt:lpstr>
      <vt:lpstr>1. Introdução</vt:lpstr>
      <vt:lpstr>1. Introdução</vt:lpstr>
      <vt:lpstr>1. Introdução</vt:lpstr>
      <vt:lpstr>2. Problemas</vt:lpstr>
      <vt:lpstr>2. Problemas</vt:lpstr>
      <vt:lpstr>2. Problemas</vt:lpstr>
      <vt:lpstr>2. Problemas</vt:lpstr>
      <vt:lpstr>2. Problemas</vt:lpstr>
      <vt:lpstr>3. Requisitos</vt:lpstr>
      <vt:lpstr>3. Requisitos</vt:lpstr>
      <vt:lpstr>3. Requisitos</vt:lpstr>
      <vt:lpstr>3. Requisitos</vt:lpstr>
      <vt:lpstr>3. Requisitos</vt:lpstr>
      <vt:lpstr>3. Requisitos</vt:lpstr>
      <vt:lpstr>3. Requisitos</vt:lpstr>
      <vt:lpstr>3. Requisitos</vt:lpstr>
      <vt:lpstr>3. Requisitos</vt:lpstr>
      <vt:lpstr>3. Requisitos</vt:lpstr>
      <vt:lpstr>3. Requisitos</vt:lpstr>
      <vt:lpstr>3. Requisitos</vt:lpstr>
      <vt:lpstr>4. Arquitetura</vt:lpstr>
      <vt:lpstr>4. Arquitetura</vt:lpstr>
      <vt:lpstr>4. Arquitetura</vt:lpstr>
      <vt:lpstr>4. Arquitetura</vt:lpstr>
      <vt:lpstr>4. Arquitetura</vt:lpstr>
      <vt:lpstr>4. Arquitetura</vt:lpstr>
      <vt:lpstr>4. Arquitetura</vt:lpstr>
      <vt:lpstr>4. Arquitetura</vt:lpstr>
      <vt:lpstr>4. Arquitetura</vt:lpstr>
      <vt:lpstr>4. Arquitetura</vt:lpstr>
      <vt:lpstr>4. Arquitetura</vt:lpstr>
      <vt:lpstr>4. Arquitetura</vt:lpstr>
      <vt:lpstr>4. Arquitetura</vt:lpstr>
      <vt:lpstr>4. Arquitetura</vt:lpstr>
      <vt:lpstr>4. Arquitetura</vt:lpstr>
      <vt:lpstr>4. Arquitetura</vt:lpstr>
      <vt:lpstr>4. Arquitetura</vt:lpstr>
      <vt:lpstr>5. Processo de Implementação</vt:lpstr>
      <vt:lpstr>5. Processo de Implementação</vt:lpstr>
      <vt:lpstr>FIM – PARTE I</vt:lpstr>
      <vt:lpstr>Revisão da Arquitetura SIBUS</vt:lpstr>
      <vt:lpstr>Revisão da Arquitetura SIBUS</vt:lpstr>
      <vt:lpstr>6. Case Study - Descrição</vt:lpstr>
      <vt:lpstr>6. Case Study - Descrição</vt:lpstr>
      <vt:lpstr>6. Case Study - Descrição</vt:lpstr>
      <vt:lpstr>6. Case Study - Descrição</vt:lpstr>
      <vt:lpstr>7. Case Study - Implementação</vt:lpstr>
      <vt:lpstr>7. Case Study - Implementação</vt:lpstr>
      <vt:lpstr>7. Case Study - Implementação</vt:lpstr>
      <vt:lpstr>7. Case Study - Implementação</vt:lpstr>
      <vt:lpstr>7. Case Study - Implementação</vt:lpstr>
      <vt:lpstr>8. Case Study - Cenário de Uso</vt:lpstr>
      <vt:lpstr>9. Comparação com outros middlewares</vt:lpstr>
      <vt:lpstr>10. Referências</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in Industries: A Survey</dc:title>
  <dc:creator>Amaury Mausbach Filho</dc:creator>
  <cp:lastModifiedBy>Amaury Mausbach Filho</cp:lastModifiedBy>
  <cp:revision>206</cp:revision>
  <dcterms:created xsi:type="dcterms:W3CDTF">2016-09-05T23:00:27Z</dcterms:created>
  <dcterms:modified xsi:type="dcterms:W3CDTF">2016-10-14T01:09:17Z</dcterms:modified>
</cp:coreProperties>
</file>