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80" r:id="rId4"/>
    <p:sldId id="286" r:id="rId5"/>
    <p:sldId id="287" r:id="rId6"/>
    <p:sldId id="288" r:id="rId7"/>
    <p:sldId id="281" r:id="rId8"/>
    <p:sldId id="294" r:id="rId9"/>
    <p:sldId id="289" r:id="rId10"/>
    <p:sldId id="290" r:id="rId11"/>
    <p:sldId id="291" r:id="rId12"/>
    <p:sldId id="292" r:id="rId13"/>
    <p:sldId id="293" r:id="rId14"/>
    <p:sldId id="282" r:id="rId15"/>
    <p:sldId id="295" r:id="rId16"/>
    <p:sldId id="296" r:id="rId17"/>
    <p:sldId id="297" r:id="rId18"/>
    <p:sldId id="298" r:id="rId19"/>
    <p:sldId id="299" r:id="rId20"/>
    <p:sldId id="300" r:id="rId21"/>
    <p:sldId id="301" r:id="rId22"/>
    <p:sldId id="283" r:id="rId23"/>
    <p:sldId id="303" r:id="rId24"/>
    <p:sldId id="302" r:id="rId25"/>
    <p:sldId id="305" r:id="rId26"/>
    <p:sldId id="304" r:id="rId27"/>
    <p:sldId id="306" r:id="rId28"/>
    <p:sldId id="284" r:id="rId29"/>
    <p:sldId id="307" r:id="rId30"/>
    <p:sldId id="308" r:id="rId31"/>
    <p:sldId id="309" r:id="rId32"/>
    <p:sldId id="285" r:id="rId33"/>
    <p:sldId id="312" r:id="rId34"/>
    <p:sldId id="313" r:id="rId35"/>
    <p:sldId id="314" r:id="rId36"/>
    <p:sldId id="315" r:id="rId37"/>
    <p:sldId id="317" r:id="rId38"/>
    <p:sldId id="310" r:id="rId39"/>
    <p:sldId id="316" r:id="rId40"/>
    <p:sldId id="318" r:id="rId41"/>
    <p:sldId id="319" r:id="rId42"/>
    <p:sldId id="320" r:id="rId43"/>
    <p:sldId id="311" r:id="rId44"/>
    <p:sldId id="321" r:id="rId45"/>
    <p:sldId id="322" r:id="rId46"/>
    <p:sldId id="323" r:id="rId47"/>
    <p:sldId id="326" r:id="rId48"/>
    <p:sldId id="278" r:id="rId49"/>
    <p:sldId id="277" r:id="rId5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3948" autoAdjust="0"/>
  </p:normalViewPr>
  <p:slideViewPr>
    <p:cSldViewPr snapToGrid="0">
      <p:cViewPr varScale="1">
        <p:scale>
          <a:sx n="61" d="100"/>
          <a:sy n="61" d="100"/>
        </p:scale>
        <p:origin x="1092" y="24"/>
      </p:cViewPr>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B8E37-774D-4C88-BA76-AF4FAA4294F2}" type="datetimeFigureOut">
              <a:rPr lang="pt-BR" smtClean="0"/>
              <a:t>10/11/2016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F20FC-6C40-4118-9030-AE54A4C2CC5F}" type="slidenum">
              <a:rPr lang="pt-BR" smtClean="0"/>
              <a:t>‹nº›</a:t>
            </a:fld>
            <a:endParaRPr lang="pt-BR"/>
          </a:p>
        </p:txBody>
      </p:sp>
    </p:spTree>
    <p:extLst>
      <p:ext uri="{BB962C8B-B14F-4D97-AF65-F5344CB8AC3E}">
        <p14:creationId xmlns:p14="http://schemas.microsoft.com/office/powerpoint/2010/main" val="53257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2EF20FC-6C40-4118-9030-AE54A4C2CC5F}" type="slidenum">
              <a:rPr lang="pt-BR" smtClean="0"/>
              <a:t>2</a:t>
            </a:fld>
            <a:endParaRPr lang="pt-BR"/>
          </a:p>
        </p:txBody>
      </p:sp>
    </p:spTree>
    <p:extLst>
      <p:ext uri="{BB962C8B-B14F-4D97-AF65-F5344CB8AC3E}">
        <p14:creationId xmlns:p14="http://schemas.microsoft.com/office/powerpoint/2010/main" val="191379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628650" lvl="1" indent="-171450">
              <a:buFont typeface="Arial" panose="020B0604020202020204" pitchFamily="34" charset="0"/>
              <a:buChar char="•"/>
            </a:pPr>
            <a:r>
              <a:rPr lang="en-US" dirty="0">
                <a:solidFill>
                  <a:srgbClr val="0070C0"/>
                </a:solidFill>
              </a:rPr>
              <a:t>Common approach for OSs initially developed to target the domain of WSNs</a:t>
            </a:r>
          </a:p>
          <a:p>
            <a:pPr marL="628650" lvl="1" indent="-171450">
              <a:buFont typeface="Arial" panose="020B0604020202020204" pitchFamily="34" charset="0"/>
              <a:buChar char="•"/>
            </a:pPr>
            <a:r>
              <a:rPr lang="en-US" dirty="0">
                <a:solidFill>
                  <a:srgbClr val="0070C0"/>
                </a:solidFill>
              </a:rPr>
              <a:t>The key idea of this model is that all processing on the system is triggered by an (external) event, typically signaled by an interrupt.</a:t>
            </a:r>
          </a:p>
          <a:p>
            <a:pPr marL="628650" lvl="1" indent="-171450">
              <a:buFont typeface="Arial" panose="020B0604020202020204" pitchFamily="34" charset="0"/>
              <a:buChar char="•"/>
            </a:pPr>
            <a:r>
              <a:rPr lang="en-US" dirty="0">
                <a:solidFill>
                  <a:srgbClr val="0070C0"/>
                </a:solidFill>
              </a:rPr>
              <a:t>As a consequence the kernel is roughly equivalent to an infinite loop handling all occurring events within the same context.</a:t>
            </a:r>
          </a:p>
          <a:p>
            <a:pPr marL="628650" lvl="1" indent="-171450">
              <a:buFont typeface="Arial" panose="020B0604020202020204" pitchFamily="34" charset="0"/>
              <a:buChar char="•"/>
            </a:pPr>
            <a:r>
              <a:rPr lang="en-US" dirty="0">
                <a:solidFill>
                  <a:srgbClr val="0070C0"/>
                </a:solidFill>
              </a:rPr>
              <a:t>Such an event handler typically runs to completion.</a:t>
            </a:r>
          </a:p>
          <a:p>
            <a:pPr marL="628650" lvl="1" indent="-171450">
              <a:buFont typeface="Arial" panose="020B0604020202020204" pitchFamily="34" charset="0"/>
              <a:buChar char="•"/>
            </a:pPr>
            <a:r>
              <a:rPr lang="en-US" dirty="0">
                <a:solidFill>
                  <a:srgbClr val="0070C0"/>
                </a:solidFill>
              </a:rPr>
              <a:t>While this approach is efficient in terms of memory consumption and low complexity, it imposes some substantial constraints to the programmer e.g., not all programs are easily expressed as a finite state machine.</a:t>
            </a:r>
          </a:p>
          <a:p>
            <a:pPr marL="628650" lvl="1" indent="-171450">
              <a:buFont typeface="Arial" panose="020B0604020202020204" pitchFamily="34" charset="0"/>
              <a:buChar char="•"/>
            </a:pPr>
            <a:r>
              <a:rPr lang="en-US" dirty="0">
                <a:solidFill>
                  <a:srgbClr val="0070C0"/>
                </a:solidFill>
              </a:rPr>
              <a:t>OSs that fall in this category include </a:t>
            </a:r>
            <a:r>
              <a:rPr lang="en-US" dirty="0" err="1">
                <a:solidFill>
                  <a:srgbClr val="0070C0"/>
                </a:solidFill>
              </a:rPr>
              <a:t>Contiki</a:t>
            </a:r>
            <a:r>
              <a:rPr lang="en-US" dirty="0">
                <a:solidFill>
                  <a:srgbClr val="0070C0"/>
                </a:solidFill>
              </a:rPr>
              <a:t>, </a:t>
            </a:r>
            <a:r>
              <a:rPr lang="en-US" dirty="0" err="1">
                <a:solidFill>
                  <a:srgbClr val="0070C0"/>
                </a:solidFill>
              </a:rPr>
              <a:t>TinyOS</a:t>
            </a:r>
            <a:r>
              <a:rPr lang="en-US" dirty="0">
                <a:solidFill>
                  <a:srgbClr val="0070C0"/>
                </a:solidFill>
              </a:rPr>
              <a:t>, and </a:t>
            </a:r>
            <a:r>
              <a:rPr lang="en-US" dirty="0" err="1">
                <a:solidFill>
                  <a:srgbClr val="0070C0"/>
                </a:solidFill>
              </a:rPr>
              <a:t>OpenWSN</a:t>
            </a:r>
            <a:r>
              <a:rPr lang="en-US" dirty="0">
                <a:solidFill>
                  <a:srgbClr val="0070C0"/>
                </a:solidFill>
              </a:rPr>
              <a:t>.</a:t>
            </a:r>
          </a:p>
          <a:p>
            <a:pPr marL="628650" lvl="1" indent="-171450">
              <a:buFont typeface="Arial" panose="020B0604020202020204" pitchFamily="34" charset="0"/>
              <a:buChar char="•"/>
            </a:pPr>
            <a:r>
              <a:rPr lang="en-US" dirty="0">
                <a:solidFill>
                  <a:srgbClr val="0070C0"/>
                </a:solidFill>
              </a:rPr>
              <a:t>Because of its wider deployment and use (to the best of our knowledge), </a:t>
            </a:r>
            <a:r>
              <a:rPr lang="en-US" dirty="0" err="1">
                <a:solidFill>
                  <a:srgbClr val="0070C0"/>
                </a:solidFill>
              </a:rPr>
              <a:t>Contiki</a:t>
            </a:r>
            <a:r>
              <a:rPr lang="en-US" dirty="0">
                <a:solidFill>
                  <a:srgbClr val="0070C0"/>
                </a:solidFill>
              </a:rPr>
              <a:t> is arguably a good representative of this category of OS.</a:t>
            </a:r>
          </a:p>
          <a:p>
            <a:endParaRPr lang="pt-BR" dirty="0"/>
          </a:p>
        </p:txBody>
      </p:sp>
      <p:sp>
        <p:nvSpPr>
          <p:cNvPr id="4" name="Espaço Reservado para Número de Slide 3"/>
          <p:cNvSpPr>
            <a:spLocks noGrp="1"/>
          </p:cNvSpPr>
          <p:nvPr>
            <p:ph type="sldNum" sz="quarter" idx="10"/>
          </p:nvPr>
        </p:nvSpPr>
        <p:spPr/>
        <p:txBody>
          <a:bodyPr/>
          <a:lstStyle/>
          <a:p>
            <a:fld id="{42EF20FC-6C40-4118-9030-AE54A4C2CC5F}" type="slidenum">
              <a:rPr lang="pt-BR" smtClean="0"/>
              <a:t>29</a:t>
            </a:fld>
            <a:endParaRPr lang="pt-BR"/>
          </a:p>
        </p:txBody>
      </p:sp>
    </p:spTree>
    <p:extLst>
      <p:ext uri="{BB962C8B-B14F-4D97-AF65-F5344CB8AC3E}">
        <p14:creationId xmlns:p14="http://schemas.microsoft.com/office/powerpoint/2010/main" val="422732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628650" lvl="1" indent="-171450">
              <a:buFont typeface="Arial" panose="020B0604020202020204" pitchFamily="34" charset="0"/>
              <a:buChar char="•"/>
            </a:pPr>
            <a:r>
              <a:rPr lang="en-US" dirty="0">
                <a:solidFill>
                  <a:srgbClr val="0070C0"/>
                </a:solidFill>
              </a:rPr>
              <a:t>Multithreading is the traditional approach for most modern OSs (e.g., Linux), whereby each thread runs in its own context and manages its own stack.</a:t>
            </a:r>
          </a:p>
          <a:p>
            <a:pPr marL="628650" lvl="1" indent="-171450">
              <a:buFont typeface="Arial" panose="020B0604020202020204" pitchFamily="34" charset="0"/>
              <a:buChar char="•"/>
            </a:pPr>
            <a:r>
              <a:rPr lang="en-US" dirty="0">
                <a:solidFill>
                  <a:srgbClr val="0070C0"/>
                </a:solidFill>
              </a:rPr>
              <a:t>With this approach, some scheduling has to perform context switching between the threads. Each process is handled in its own thread and can, in general, be interrupted at any point. Stack memory can usually not be shared between threads.</a:t>
            </a:r>
          </a:p>
          <a:p>
            <a:pPr marL="628650" lvl="1" indent="-171450">
              <a:buFont typeface="Arial" panose="020B0604020202020204" pitchFamily="34" charset="0"/>
              <a:buChar char="•"/>
            </a:pPr>
            <a:r>
              <a:rPr lang="en-US" dirty="0">
                <a:solidFill>
                  <a:srgbClr val="0070C0"/>
                </a:solidFill>
              </a:rPr>
              <a:t>Multithreading OS usually introduces some memory overhead due to stack over-provisioning and runtime overhead due to context switching.</a:t>
            </a:r>
          </a:p>
          <a:p>
            <a:pPr marL="628650" lvl="1" indent="-171450">
              <a:buFont typeface="Arial" panose="020B0604020202020204" pitchFamily="34" charset="0"/>
              <a:buChar char="•"/>
            </a:pPr>
            <a:r>
              <a:rPr lang="en-US" dirty="0">
                <a:solidFill>
                  <a:srgbClr val="0070C0"/>
                </a:solidFill>
              </a:rPr>
              <a:t>OSs that fall in this category include RIOT, </a:t>
            </a:r>
            <a:r>
              <a:rPr lang="en-US" dirty="0" err="1">
                <a:solidFill>
                  <a:srgbClr val="0070C0"/>
                </a:solidFill>
              </a:rPr>
              <a:t>nuttX</a:t>
            </a:r>
            <a:r>
              <a:rPr lang="en-US" dirty="0">
                <a:solidFill>
                  <a:srgbClr val="0070C0"/>
                </a:solidFill>
              </a:rPr>
              <a:t>, </a:t>
            </a:r>
            <a:r>
              <a:rPr lang="en-US" dirty="0" err="1">
                <a:solidFill>
                  <a:srgbClr val="0070C0"/>
                </a:solidFill>
              </a:rPr>
              <a:t>eCos</a:t>
            </a:r>
            <a:r>
              <a:rPr lang="en-US" dirty="0">
                <a:solidFill>
                  <a:srgbClr val="0070C0"/>
                </a:solidFill>
              </a:rPr>
              <a:t>, or </a:t>
            </a:r>
            <a:r>
              <a:rPr lang="en-US" dirty="0" err="1">
                <a:solidFill>
                  <a:srgbClr val="0070C0"/>
                </a:solidFill>
              </a:rPr>
              <a:t>ChibiOS</a:t>
            </a:r>
            <a:r>
              <a:rPr lang="en-US" dirty="0">
                <a:solidFill>
                  <a:srgbClr val="0070C0"/>
                </a:solidFill>
              </a:rPr>
              <a:t>.</a:t>
            </a:r>
          </a:p>
          <a:p>
            <a:pPr marL="628650" lvl="1" indent="-171450">
              <a:buFont typeface="Arial" panose="020B0604020202020204" pitchFamily="34" charset="0"/>
              <a:buChar char="•"/>
            </a:pPr>
            <a:r>
              <a:rPr lang="en-US" dirty="0">
                <a:solidFill>
                  <a:srgbClr val="0070C0"/>
                </a:solidFill>
              </a:rPr>
              <a:t>Because of its stronger focus on </a:t>
            </a:r>
            <a:r>
              <a:rPr lang="en-US" dirty="0" err="1">
                <a:solidFill>
                  <a:srgbClr val="0070C0"/>
                </a:solidFill>
              </a:rPr>
              <a:t>IoT</a:t>
            </a:r>
            <a:r>
              <a:rPr lang="en-US" dirty="0">
                <a:solidFill>
                  <a:srgbClr val="0070C0"/>
                </a:solidFill>
              </a:rPr>
              <a:t> requirements (to the best of our knowledge), RIOT is arguably a good representative of this category of OS.</a:t>
            </a:r>
          </a:p>
          <a:p>
            <a:pPr marL="628650" lvl="1" indent="-171450">
              <a:buFont typeface="Arial" panose="020B0604020202020204" pitchFamily="34" charset="0"/>
              <a:buChar char="•"/>
            </a:pPr>
            <a:endParaRPr lang="en-US" dirty="0">
              <a:solidFill>
                <a:srgbClr val="0070C0"/>
              </a:solidFill>
            </a:endParaRPr>
          </a:p>
          <a:p>
            <a:pPr marL="628650" lvl="1"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42EF20FC-6C40-4118-9030-AE54A4C2CC5F}" type="slidenum">
              <a:rPr lang="pt-BR" smtClean="0"/>
              <a:t>30</a:t>
            </a:fld>
            <a:endParaRPr lang="pt-BR"/>
          </a:p>
        </p:txBody>
      </p:sp>
    </p:spTree>
    <p:extLst>
      <p:ext uri="{BB962C8B-B14F-4D97-AF65-F5344CB8AC3E}">
        <p14:creationId xmlns:p14="http://schemas.microsoft.com/office/powerpoint/2010/main" val="273666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628650" lvl="1" indent="-171450">
              <a:buFont typeface="Arial" panose="020B0604020202020204" pitchFamily="34" charset="0"/>
              <a:buChar char="•"/>
            </a:pPr>
            <a:r>
              <a:rPr lang="en-US" dirty="0">
                <a:solidFill>
                  <a:srgbClr val="0070C0"/>
                </a:solidFill>
              </a:rPr>
              <a:t>An RTOS focuses primarily on the goal of fulfilling </a:t>
            </a:r>
            <a:r>
              <a:rPr lang="en-US" dirty="0" err="1">
                <a:solidFill>
                  <a:srgbClr val="0070C0"/>
                </a:solidFill>
              </a:rPr>
              <a:t>realtime</a:t>
            </a:r>
            <a:r>
              <a:rPr lang="en-US" dirty="0">
                <a:solidFill>
                  <a:srgbClr val="0070C0"/>
                </a:solidFill>
              </a:rPr>
              <a:t> guarantees, in an industrial/commercial context.</a:t>
            </a:r>
          </a:p>
          <a:p>
            <a:pPr marL="628650" lvl="1" indent="-171450">
              <a:buFont typeface="Arial" panose="020B0604020202020204" pitchFamily="34" charset="0"/>
              <a:buChar char="•"/>
            </a:pPr>
            <a:r>
              <a:rPr lang="en-US" dirty="0">
                <a:solidFill>
                  <a:srgbClr val="0070C0"/>
                </a:solidFill>
              </a:rPr>
              <a:t>In this context, formal verification, certification, and standardization are usually of crucial importance.</a:t>
            </a:r>
          </a:p>
          <a:p>
            <a:pPr marL="628650" lvl="1" indent="-171450">
              <a:buFont typeface="Arial" panose="020B0604020202020204" pitchFamily="34" charset="0"/>
              <a:buChar char="•"/>
            </a:pPr>
            <a:r>
              <a:rPr lang="en-US" dirty="0">
                <a:solidFill>
                  <a:srgbClr val="0070C0"/>
                </a:solidFill>
              </a:rPr>
              <a:t>To allow model checking and formal verification, the programming model used in such OSs typically imposes strict constraints for developers.</a:t>
            </a:r>
          </a:p>
          <a:p>
            <a:pPr marL="628650" lvl="1" indent="-171450">
              <a:buFont typeface="Arial" panose="020B0604020202020204" pitchFamily="34" charset="0"/>
              <a:buChar char="•"/>
            </a:pPr>
            <a:r>
              <a:rPr lang="en-US" dirty="0">
                <a:solidFill>
                  <a:srgbClr val="0070C0"/>
                </a:solidFill>
              </a:rPr>
              <a:t>These restrictions often makes the OS rather inflexible and porting to other hardware platforms may become rather difficult.</a:t>
            </a:r>
          </a:p>
          <a:p>
            <a:pPr marL="628650" lvl="1" indent="-171450">
              <a:buFont typeface="Arial" panose="020B0604020202020204" pitchFamily="34" charset="0"/>
              <a:buChar char="•"/>
            </a:pPr>
            <a:r>
              <a:rPr lang="en-US" dirty="0">
                <a:solidFill>
                  <a:srgbClr val="0070C0"/>
                </a:solidFill>
              </a:rPr>
              <a:t>OSs for </a:t>
            </a:r>
            <a:r>
              <a:rPr lang="en-US" dirty="0" err="1">
                <a:solidFill>
                  <a:srgbClr val="0070C0"/>
                </a:solidFill>
              </a:rPr>
              <a:t>IoT</a:t>
            </a:r>
            <a:r>
              <a:rPr lang="en-US" dirty="0">
                <a:solidFill>
                  <a:srgbClr val="0070C0"/>
                </a:solidFill>
              </a:rPr>
              <a:t> devices that fall in this category include </a:t>
            </a:r>
            <a:r>
              <a:rPr lang="en-US" dirty="0" err="1">
                <a:solidFill>
                  <a:srgbClr val="0070C0"/>
                </a:solidFill>
              </a:rPr>
              <a:t>FreeRTOS</a:t>
            </a:r>
            <a:r>
              <a:rPr lang="en-US" dirty="0">
                <a:solidFill>
                  <a:srgbClr val="0070C0"/>
                </a:solidFill>
              </a:rPr>
              <a:t>, </a:t>
            </a:r>
            <a:r>
              <a:rPr lang="en-US" dirty="0" err="1">
                <a:solidFill>
                  <a:srgbClr val="0070C0"/>
                </a:solidFill>
              </a:rPr>
              <a:t>eCos</a:t>
            </a:r>
            <a:r>
              <a:rPr lang="en-US" dirty="0">
                <a:solidFill>
                  <a:srgbClr val="0070C0"/>
                </a:solidFill>
              </a:rPr>
              <a:t>, RTEMS, </a:t>
            </a:r>
            <a:r>
              <a:rPr lang="en-US" dirty="0" err="1">
                <a:solidFill>
                  <a:srgbClr val="0070C0"/>
                </a:solidFill>
              </a:rPr>
              <a:t>ThreadX</a:t>
            </a:r>
            <a:r>
              <a:rPr lang="en-US" dirty="0">
                <a:solidFill>
                  <a:srgbClr val="0070C0"/>
                </a:solidFill>
              </a:rPr>
              <a:t>, and a collection of other commercial products (generally closed source).</a:t>
            </a:r>
          </a:p>
          <a:p>
            <a:pPr marL="628650" lvl="1" indent="-171450">
              <a:buFont typeface="Arial" panose="020B0604020202020204" pitchFamily="34" charset="0"/>
              <a:buChar char="•"/>
            </a:pPr>
            <a:r>
              <a:rPr lang="en-US" dirty="0" err="1">
                <a:solidFill>
                  <a:srgbClr val="0070C0"/>
                </a:solidFill>
              </a:rPr>
              <a:t>FreeRTOS</a:t>
            </a:r>
            <a:r>
              <a:rPr lang="en-US" dirty="0">
                <a:solidFill>
                  <a:srgbClr val="0070C0"/>
                </a:solidFill>
              </a:rPr>
              <a:t> is to the best of our knowledge the most prominent open source RTOS for </a:t>
            </a:r>
            <a:r>
              <a:rPr lang="en-US" dirty="0" err="1">
                <a:solidFill>
                  <a:srgbClr val="0070C0"/>
                </a:solidFill>
              </a:rPr>
              <a:t>IoT</a:t>
            </a:r>
            <a:r>
              <a:rPr lang="en-US" dirty="0">
                <a:solidFill>
                  <a:srgbClr val="0070C0"/>
                </a:solidFill>
              </a:rPr>
              <a:t> devices, due to its wider use in various environments.</a:t>
            </a:r>
            <a:endParaRPr lang="pt-BR" dirty="0">
              <a:solidFill>
                <a:srgbClr val="0070C0"/>
              </a:solidFill>
            </a:endParaRPr>
          </a:p>
          <a:p>
            <a:endParaRPr lang="pt-BR" dirty="0"/>
          </a:p>
        </p:txBody>
      </p:sp>
      <p:sp>
        <p:nvSpPr>
          <p:cNvPr id="4" name="Espaço Reservado para Número de Slide 3"/>
          <p:cNvSpPr>
            <a:spLocks noGrp="1"/>
          </p:cNvSpPr>
          <p:nvPr>
            <p:ph type="sldNum" sz="quarter" idx="10"/>
          </p:nvPr>
        </p:nvSpPr>
        <p:spPr/>
        <p:txBody>
          <a:bodyPr/>
          <a:lstStyle/>
          <a:p>
            <a:fld id="{42EF20FC-6C40-4118-9030-AE54A4C2CC5F}" type="slidenum">
              <a:rPr lang="pt-BR" smtClean="0"/>
              <a:t>31</a:t>
            </a:fld>
            <a:endParaRPr lang="pt-BR"/>
          </a:p>
        </p:txBody>
      </p:sp>
    </p:spTree>
    <p:extLst>
      <p:ext uri="{BB962C8B-B14F-4D97-AF65-F5344CB8AC3E}">
        <p14:creationId xmlns:p14="http://schemas.microsoft.com/office/powerpoint/2010/main" val="240010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Tree>
    <p:extLst>
      <p:ext uri="{BB962C8B-B14F-4D97-AF65-F5344CB8AC3E}">
        <p14:creationId xmlns:p14="http://schemas.microsoft.com/office/powerpoint/2010/main" val="112088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609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156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
        <p:nvSpPr>
          <p:cNvPr id="7" name="CaixaDeTexto 6"/>
          <p:cNvSpPr txBox="1"/>
          <p:nvPr userDrawn="1"/>
        </p:nvSpPr>
        <p:spPr>
          <a:xfrm>
            <a:off x="11621588" y="6619298"/>
            <a:ext cx="640080" cy="307777"/>
          </a:xfrm>
          <a:prstGeom prst="rect">
            <a:avLst/>
          </a:prstGeom>
          <a:noFill/>
        </p:spPr>
        <p:txBody>
          <a:bodyPr wrap="square" rtlCol="0">
            <a:spAutoFit/>
          </a:bodyPr>
          <a:lstStyle/>
          <a:p>
            <a:pPr algn="r"/>
            <a:fld id="{15AF833C-83D7-4983-A12C-FFA1C1440790}" type="slidenum">
              <a:rPr lang="pt-BR" sz="1400" b="1" smtClean="0"/>
              <a:pPr algn="r"/>
              <a:t>‹nº›</a:t>
            </a:fld>
            <a:endParaRPr lang="pt-BR" sz="1400" b="1" dirty="0"/>
          </a:p>
        </p:txBody>
      </p:sp>
    </p:spTree>
    <p:extLst>
      <p:ext uri="{BB962C8B-B14F-4D97-AF65-F5344CB8AC3E}">
        <p14:creationId xmlns:p14="http://schemas.microsoft.com/office/powerpoint/2010/main" val="6248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462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05383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182A1D3-4486-4691-AD34-38861AABFE97}" type="datetimeFigureOut">
              <a:rPr lang="pt-BR" smtClean="0"/>
              <a:t>10/11/2016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60605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182A1D3-4486-4691-AD34-38861AABFE97}" type="datetimeFigureOut">
              <a:rPr lang="pt-BR" smtClean="0"/>
              <a:t>10/11/2016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95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82A1D3-4486-4691-AD34-38861AABFE97}" type="datetimeFigureOut">
              <a:rPr lang="pt-BR" smtClean="0"/>
              <a:t>10/11/2016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203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17755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433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A1D3-4486-4691-AD34-38861AABFE97}" type="datetimeFigureOut">
              <a:rPr lang="pt-BR" smtClean="0"/>
              <a:t>10/11/2016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1556C-6597-400F-B9C7-C67614DA7E8A}" type="slidenum">
              <a:rPr lang="pt-BR" smtClean="0"/>
              <a:t>‹nº›</a:t>
            </a:fld>
            <a:endParaRPr lang="pt-BR"/>
          </a:p>
        </p:txBody>
      </p:sp>
    </p:spTree>
    <p:extLst>
      <p:ext uri="{BB962C8B-B14F-4D97-AF65-F5344CB8AC3E}">
        <p14:creationId xmlns:p14="http://schemas.microsoft.com/office/powerpoint/2010/main" val="212115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n-US" sz="4800" dirty="0"/>
              <a:t>Operating Systems for Low-End Devices in the </a:t>
            </a:r>
            <a:r>
              <a:rPr lang="en-US" sz="4800" dirty="0" err="1"/>
              <a:t>IoT</a:t>
            </a:r>
            <a:r>
              <a:rPr lang="en-US" sz="4800" dirty="0"/>
              <a:t>- A Survey</a:t>
            </a:r>
            <a:br>
              <a:rPr lang="en-US" sz="4800" dirty="0"/>
            </a:br>
            <a:endParaRPr lang="en-US" sz="4800" dirty="0"/>
          </a:p>
        </p:txBody>
      </p:sp>
      <p:sp>
        <p:nvSpPr>
          <p:cNvPr id="3" name="Subtítulo 2"/>
          <p:cNvSpPr>
            <a:spLocks noGrp="1"/>
          </p:cNvSpPr>
          <p:nvPr>
            <p:ph type="subTitle" idx="1"/>
          </p:nvPr>
        </p:nvSpPr>
        <p:spPr>
          <a:xfrm>
            <a:off x="1524000" y="4211638"/>
            <a:ext cx="9144000" cy="1655762"/>
          </a:xfrm>
        </p:spPr>
        <p:txBody>
          <a:bodyPr>
            <a:normAutofit/>
          </a:bodyPr>
          <a:lstStyle/>
          <a:p>
            <a:endParaRPr lang="pt-BR" dirty="0"/>
          </a:p>
          <a:p>
            <a:r>
              <a:rPr lang="pt-BR" dirty="0"/>
              <a:t>Seminário MO809 - 2º Semestre 2016</a:t>
            </a:r>
          </a:p>
          <a:p>
            <a:endParaRPr lang="pt-BR" dirty="0"/>
          </a:p>
        </p:txBody>
      </p:sp>
    </p:spTree>
    <p:extLst>
      <p:ext uri="{BB962C8B-B14F-4D97-AF65-F5344CB8AC3E}">
        <p14:creationId xmlns:p14="http://schemas.microsoft.com/office/powerpoint/2010/main" val="344956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C) </a:t>
            </a:r>
            <a:r>
              <a:rPr lang="pt-BR" i="1" dirty="0">
                <a:solidFill>
                  <a:srgbClr val="0070C0"/>
                </a:solidFill>
              </a:rPr>
              <a:t>Network </a:t>
            </a:r>
            <a:r>
              <a:rPr lang="pt-BR" i="1" dirty="0" err="1">
                <a:solidFill>
                  <a:srgbClr val="0070C0"/>
                </a:solidFill>
              </a:rPr>
              <a:t>Connectivity</a:t>
            </a:r>
            <a:endParaRPr lang="pt-BR" i="1" dirty="0">
              <a:solidFill>
                <a:srgbClr val="0070C0"/>
              </a:solidFill>
            </a:endParaRPr>
          </a:p>
          <a:p>
            <a:pPr marL="0" indent="0">
              <a:buNone/>
            </a:pPr>
            <a:endParaRPr lang="pt-BR" dirty="0">
              <a:solidFill>
                <a:srgbClr val="0070C0"/>
              </a:solidFill>
            </a:endParaRPr>
          </a:p>
          <a:p>
            <a:pPr lvl="1"/>
            <a:r>
              <a:rPr lang="en-US" i="1" dirty="0">
                <a:solidFill>
                  <a:srgbClr val="0070C0"/>
                </a:solidFill>
              </a:rPr>
              <a:t>Wide variety of </a:t>
            </a:r>
            <a:r>
              <a:rPr lang="en-US" i="1" u="sng" dirty="0">
                <a:solidFill>
                  <a:srgbClr val="0070C0"/>
                </a:solidFill>
              </a:rPr>
              <a:t>low-power radio technologies </a:t>
            </a:r>
            <a:r>
              <a:rPr lang="en-US" i="1" dirty="0">
                <a:solidFill>
                  <a:srgbClr val="0070C0"/>
                </a:solidFill>
              </a:rPr>
              <a:t>(e.g., IEEE 802.15.4, Bluetooth/BLE, DASH7, and </a:t>
            </a:r>
            <a:r>
              <a:rPr lang="en-US" i="1" dirty="0" err="1">
                <a:solidFill>
                  <a:srgbClr val="0070C0"/>
                </a:solidFill>
              </a:rPr>
              <a:t>EnOcean</a:t>
            </a:r>
            <a:r>
              <a:rPr lang="en-US" i="1" dirty="0">
                <a:solidFill>
                  <a:srgbClr val="0070C0"/>
                </a:solidFill>
              </a:rPr>
              <a:t>) but </a:t>
            </a:r>
            <a:r>
              <a:rPr lang="en-US" i="1" u="sng" dirty="0">
                <a:solidFill>
                  <a:srgbClr val="0070C0"/>
                </a:solidFill>
              </a:rPr>
              <a:t>also various wired technologies </a:t>
            </a:r>
            <a:r>
              <a:rPr lang="en-US" i="1" dirty="0">
                <a:solidFill>
                  <a:srgbClr val="0070C0"/>
                </a:solidFill>
              </a:rPr>
              <a:t>(e.g., PLC, Ethernet, or several bus systems).</a:t>
            </a:r>
          </a:p>
          <a:p>
            <a:pPr lvl="1"/>
            <a:endParaRPr lang="en-US" i="1" dirty="0">
              <a:solidFill>
                <a:srgbClr val="0070C0"/>
              </a:solidFill>
            </a:endParaRPr>
          </a:p>
          <a:p>
            <a:pPr lvl="1"/>
            <a:r>
              <a:rPr lang="en-US" i="1" dirty="0">
                <a:solidFill>
                  <a:srgbClr val="0070C0"/>
                </a:solidFill>
              </a:rPr>
              <a:t>Contrary to WSN scenarios, it is generally expected that </a:t>
            </a:r>
            <a:r>
              <a:rPr lang="en-US" i="1" dirty="0" err="1">
                <a:solidFill>
                  <a:srgbClr val="0070C0"/>
                </a:solidFill>
              </a:rPr>
              <a:t>IoT</a:t>
            </a:r>
            <a:r>
              <a:rPr lang="en-US" i="1" dirty="0">
                <a:solidFill>
                  <a:srgbClr val="0070C0"/>
                </a:solidFill>
              </a:rPr>
              <a:t> devices </a:t>
            </a:r>
            <a:r>
              <a:rPr lang="en-US" i="1" u="sng" dirty="0">
                <a:solidFill>
                  <a:srgbClr val="0070C0"/>
                </a:solidFill>
              </a:rPr>
              <a:t>seamlessly integrate with the Internet</a:t>
            </a:r>
            <a:r>
              <a:rPr lang="en-US" i="1" dirty="0">
                <a:solidFill>
                  <a:srgbClr val="0070C0"/>
                </a:solidFill>
              </a:rPr>
              <a:t>; i.e., can communicate end-to-end with other machines on the Internet.</a:t>
            </a:r>
          </a:p>
          <a:p>
            <a:pPr lvl="1"/>
            <a:endParaRPr lang="en-US" i="1" dirty="0">
              <a:solidFill>
                <a:srgbClr val="0070C0"/>
              </a:solidFill>
            </a:endParaRPr>
          </a:p>
          <a:p>
            <a:pPr lvl="1"/>
            <a:r>
              <a:rPr lang="en-US" i="1" dirty="0">
                <a:solidFill>
                  <a:srgbClr val="0070C0"/>
                </a:solidFill>
              </a:rPr>
              <a:t>A key requirement for a generic OS for the </a:t>
            </a:r>
            <a:r>
              <a:rPr lang="en-US" i="1" dirty="0" err="1">
                <a:solidFill>
                  <a:srgbClr val="0070C0"/>
                </a:solidFill>
              </a:rPr>
              <a:t>IoT</a:t>
            </a:r>
            <a:r>
              <a:rPr lang="en-US" i="1" dirty="0">
                <a:solidFill>
                  <a:srgbClr val="0070C0"/>
                </a:solidFill>
              </a:rPr>
              <a:t> is thus </a:t>
            </a:r>
            <a:r>
              <a:rPr lang="en-US" i="1" u="sng" dirty="0">
                <a:solidFill>
                  <a:srgbClr val="0070C0"/>
                </a:solidFill>
              </a:rPr>
              <a:t>to support heterogeneous link layer technologies and a network stack based on IP protocols</a:t>
            </a:r>
            <a:r>
              <a:rPr lang="en-US" i="1" dirty="0">
                <a:solidFill>
                  <a:srgbClr val="0070C0"/>
                </a:solidFill>
              </a:rPr>
              <a:t> relevant for the </a:t>
            </a:r>
            <a:r>
              <a:rPr lang="en-US" i="1" dirty="0" err="1">
                <a:solidFill>
                  <a:srgbClr val="0070C0"/>
                </a:solidFill>
              </a:rPr>
              <a:t>IoT</a:t>
            </a:r>
            <a:r>
              <a:rPr lang="en-US" i="1" dirty="0">
                <a:solidFill>
                  <a:srgbClr val="0070C0"/>
                </a:solidFill>
              </a:rPr>
              <a:t>.</a:t>
            </a:r>
            <a:endParaRPr lang="pt-BR" i="1" dirty="0">
              <a:solidFill>
                <a:srgbClr val="0070C0"/>
              </a:solidFill>
            </a:endParaRPr>
          </a:p>
        </p:txBody>
      </p:sp>
    </p:spTree>
    <p:extLst>
      <p:ext uri="{BB962C8B-B14F-4D97-AF65-F5344CB8AC3E}">
        <p14:creationId xmlns:p14="http://schemas.microsoft.com/office/powerpoint/2010/main" val="193829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dirty="0">
                <a:solidFill>
                  <a:srgbClr val="0070C0"/>
                </a:solidFill>
              </a:rPr>
              <a:t>D) </a:t>
            </a:r>
            <a:r>
              <a:rPr lang="pt-BR" i="1" dirty="0">
                <a:solidFill>
                  <a:srgbClr val="0070C0"/>
                </a:solidFill>
              </a:rPr>
              <a:t>Energy </a:t>
            </a:r>
            <a:r>
              <a:rPr lang="pt-BR" i="1" dirty="0" err="1">
                <a:solidFill>
                  <a:srgbClr val="0070C0"/>
                </a:solidFill>
              </a:rPr>
              <a:t>Efficiency</a:t>
            </a:r>
            <a:endParaRPr lang="pt-BR" i="1" dirty="0">
              <a:solidFill>
                <a:srgbClr val="0070C0"/>
              </a:solidFill>
            </a:endParaRPr>
          </a:p>
          <a:p>
            <a:pPr marL="0" indent="0">
              <a:buNone/>
            </a:pPr>
            <a:endParaRPr lang="pt-BR" dirty="0">
              <a:solidFill>
                <a:srgbClr val="0070C0"/>
              </a:solidFill>
            </a:endParaRPr>
          </a:p>
          <a:p>
            <a:pPr lvl="1"/>
            <a:r>
              <a:rPr lang="en-US" i="1" dirty="0">
                <a:solidFill>
                  <a:srgbClr val="0070C0"/>
                </a:solidFill>
              </a:rPr>
              <a:t>Many </a:t>
            </a:r>
            <a:r>
              <a:rPr lang="en-US" i="1" dirty="0" err="1">
                <a:solidFill>
                  <a:srgbClr val="0070C0"/>
                </a:solidFill>
              </a:rPr>
              <a:t>IoT</a:t>
            </a:r>
            <a:r>
              <a:rPr lang="en-US" i="1" dirty="0">
                <a:solidFill>
                  <a:srgbClr val="0070C0"/>
                </a:solidFill>
              </a:rPr>
              <a:t> devices will run </a:t>
            </a:r>
            <a:r>
              <a:rPr lang="en-US" i="1" u="sng" dirty="0">
                <a:solidFill>
                  <a:srgbClr val="0070C0"/>
                </a:solidFill>
              </a:rPr>
              <a:t>on batteries </a:t>
            </a:r>
            <a:r>
              <a:rPr lang="en-US" i="1" dirty="0">
                <a:solidFill>
                  <a:srgbClr val="0070C0"/>
                </a:solidFill>
              </a:rPr>
              <a:t>or other constrained energy sources.</a:t>
            </a:r>
          </a:p>
          <a:p>
            <a:pPr lvl="1"/>
            <a:r>
              <a:rPr lang="en-US" i="1" dirty="0">
                <a:solidFill>
                  <a:srgbClr val="0070C0"/>
                </a:solidFill>
              </a:rPr>
              <a:t>On a global level, energy efficiency is also required </a:t>
            </a:r>
            <a:r>
              <a:rPr lang="en-US" i="1" u="sng" dirty="0">
                <a:solidFill>
                  <a:srgbClr val="0070C0"/>
                </a:solidFill>
              </a:rPr>
              <a:t>due to the sheer number of </a:t>
            </a:r>
            <a:r>
              <a:rPr lang="en-US" i="1" u="sng" dirty="0" err="1">
                <a:solidFill>
                  <a:srgbClr val="0070C0"/>
                </a:solidFill>
              </a:rPr>
              <a:t>IoT</a:t>
            </a:r>
            <a:r>
              <a:rPr lang="en-US" i="1" u="sng" dirty="0">
                <a:solidFill>
                  <a:srgbClr val="0070C0"/>
                </a:solidFill>
              </a:rPr>
              <a:t> devices that is expected to be deployed </a:t>
            </a:r>
            <a:r>
              <a:rPr lang="en-US" i="1" dirty="0">
                <a:solidFill>
                  <a:srgbClr val="0070C0"/>
                </a:solidFill>
              </a:rPr>
              <a:t>(tens of billions).</a:t>
            </a:r>
          </a:p>
          <a:p>
            <a:pPr lvl="1"/>
            <a:endParaRPr lang="en-US" i="1" dirty="0">
              <a:solidFill>
                <a:srgbClr val="0070C0"/>
              </a:solidFill>
            </a:endParaRPr>
          </a:p>
          <a:p>
            <a:pPr lvl="1"/>
            <a:r>
              <a:rPr lang="en-US" i="1" dirty="0">
                <a:solidFill>
                  <a:srgbClr val="0070C0"/>
                </a:solidFill>
              </a:rPr>
              <a:t>Unless </a:t>
            </a:r>
            <a:r>
              <a:rPr lang="en-US" i="1" dirty="0" err="1">
                <a:solidFill>
                  <a:srgbClr val="0070C0"/>
                </a:solidFill>
              </a:rPr>
              <a:t>IoT</a:t>
            </a:r>
            <a:r>
              <a:rPr lang="en-US" i="1" dirty="0">
                <a:solidFill>
                  <a:srgbClr val="0070C0"/>
                </a:solidFill>
              </a:rPr>
              <a:t> software makes use of these features (e.g., </a:t>
            </a:r>
            <a:r>
              <a:rPr lang="en-US" i="1" u="sng" dirty="0">
                <a:solidFill>
                  <a:srgbClr val="0070C0"/>
                </a:solidFill>
              </a:rPr>
              <a:t>putting devices into the deepest sleep mode as often as possible</a:t>
            </a:r>
            <a:r>
              <a:rPr lang="en-US" i="1" dirty="0">
                <a:solidFill>
                  <a:srgbClr val="0070C0"/>
                </a:solidFill>
              </a:rPr>
              <a:t>), energy efficiency is not achieved.</a:t>
            </a:r>
          </a:p>
          <a:p>
            <a:pPr lvl="1"/>
            <a:endParaRPr lang="en-US" i="1" dirty="0">
              <a:solidFill>
                <a:srgbClr val="0070C0"/>
              </a:solidFill>
            </a:endParaRPr>
          </a:p>
          <a:p>
            <a:pPr lvl="1"/>
            <a:r>
              <a:rPr lang="en-US" i="1" dirty="0">
                <a:solidFill>
                  <a:srgbClr val="0070C0"/>
                </a:solidFill>
              </a:rPr>
              <a:t>Key requirement for OSs for the </a:t>
            </a:r>
            <a:r>
              <a:rPr lang="en-US" i="1" dirty="0" err="1">
                <a:solidFill>
                  <a:srgbClr val="0070C0"/>
                </a:solidFill>
              </a:rPr>
              <a:t>IoT</a:t>
            </a:r>
            <a:r>
              <a:rPr lang="en-US" i="1" dirty="0">
                <a:solidFill>
                  <a:srgbClr val="0070C0"/>
                </a:solidFill>
              </a:rPr>
              <a:t> is:</a:t>
            </a:r>
          </a:p>
          <a:p>
            <a:pPr lvl="1"/>
            <a:r>
              <a:rPr lang="en-US" i="1" dirty="0">
                <a:solidFill>
                  <a:srgbClr val="0070C0"/>
                </a:solidFill>
              </a:rPr>
              <a:t>1) to </a:t>
            </a:r>
            <a:r>
              <a:rPr lang="en-US" i="1" u="sng" dirty="0">
                <a:solidFill>
                  <a:srgbClr val="0070C0"/>
                </a:solidFill>
              </a:rPr>
              <a:t>provide energy saving options to upper layers </a:t>
            </a:r>
            <a:r>
              <a:rPr lang="en-US" i="1" dirty="0">
                <a:solidFill>
                  <a:srgbClr val="0070C0"/>
                </a:solidFill>
              </a:rPr>
              <a:t>and </a:t>
            </a:r>
          </a:p>
          <a:p>
            <a:pPr lvl="1"/>
            <a:r>
              <a:rPr lang="en-US" i="1" dirty="0">
                <a:solidFill>
                  <a:srgbClr val="0070C0"/>
                </a:solidFill>
              </a:rPr>
              <a:t>2) to make use of these functions itself as much as possible, e.g., by </a:t>
            </a:r>
            <a:r>
              <a:rPr lang="en-US" i="1" u="sng" dirty="0">
                <a:solidFill>
                  <a:srgbClr val="0070C0"/>
                </a:solidFill>
              </a:rPr>
              <a:t>using techniques </a:t>
            </a:r>
            <a:r>
              <a:rPr lang="en-US" i="1" dirty="0">
                <a:solidFill>
                  <a:srgbClr val="0070C0"/>
                </a:solidFill>
              </a:rPr>
              <a:t>such as </a:t>
            </a:r>
            <a:r>
              <a:rPr lang="en-US" i="1" u="sng" dirty="0">
                <a:solidFill>
                  <a:srgbClr val="0070C0"/>
                </a:solidFill>
              </a:rPr>
              <a:t>radio duty cycling </a:t>
            </a:r>
            <a:r>
              <a:rPr lang="en-US" i="1" dirty="0">
                <a:solidFill>
                  <a:srgbClr val="0070C0"/>
                </a:solidFill>
              </a:rPr>
              <a:t>or by </a:t>
            </a:r>
            <a:r>
              <a:rPr lang="en-US" i="1" u="sng" dirty="0">
                <a:solidFill>
                  <a:srgbClr val="0070C0"/>
                </a:solidFill>
              </a:rPr>
              <a:t>minimizing the number of periodic tasks </a:t>
            </a:r>
            <a:r>
              <a:rPr lang="en-US" i="1" dirty="0">
                <a:solidFill>
                  <a:srgbClr val="0070C0"/>
                </a:solidFill>
              </a:rPr>
              <a:t>that need to be executed. For instance, a </a:t>
            </a:r>
            <a:r>
              <a:rPr lang="en-US" i="1" u="sng" dirty="0">
                <a:solidFill>
                  <a:srgbClr val="0070C0"/>
                </a:solidFill>
              </a:rPr>
              <a:t>periodic system timer </a:t>
            </a:r>
            <a:r>
              <a:rPr lang="en-US" i="1" dirty="0">
                <a:solidFill>
                  <a:srgbClr val="0070C0"/>
                </a:solidFill>
              </a:rPr>
              <a:t>that schedulers use for time slicing leads to a system that never goes to deep power-down modes and </a:t>
            </a:r>
            <a:r>
              <a:rPr lang="en-US" i="1" u="sng" dirty="0">
                <a:solidFill>
                  <a:srgbClr val="0070C0"/>
                </a:solidFill>
              </a:rPr>
              <a:t>should thus be avoided </a:t>
            </a:r>
            <a:r>
              <a:rPr lang="en-US" i="1" dirty="0">
                <a:solidFill>
                  <a:srgbClr val="0070C0"/>
                </a:solidFill>
              </a:rPr>
              <a:t>if possible.</a:t>
            </a:r>
            <a:endParaRPr lang="pt-BR" i="1" dirty="0">
              <a:solidFill>
                <a:srgbClr val="0070C0"/>
              </a:solidFill>
            </a:endParaRPr>
          </a:p>
        </p:txBody>
      </p:sp>
    </p:spTree>
    <p:extLst>
      <p:ext uri="{BB962C8B-B14F-4D97-AF65-F5344CB8AC3E}">
        <p14:creationId xmlns:p14="http://schemas.microsoft.com/office/powerpoint/2010/main" val="173893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a:bodyPr>
          <a:lstStyle/>
          <a:p>
            <a:pPr marL="0" indent="0">
              <a:buNone/>
            </a:pPr>
            <a:r>
              <a:rPr lang="pt-BR" dirty="0">
                <a:solidFill>
                  <a:srgbClr val="0070C0"/>
                </a:solidFill>
              </a:rPr>
              <a:t>E) </a:t>
            </a:r>
            <a:r>
              <a:rPr lang="pt-BR" i="1" dirty="0">
                <a:solidFill>
                  <a:srgbClr val="0070C0"/>
                </a:solidFill>
              </a:rPr>
              <a:t>Real-Time </a:t>
            </a:r>
            <a:r>
              <a:rPr lang="pt-BR" i="1" dirty="0" err="1">
                <a:solidFill>
                  <a:srgbClr val="0070C0"/>
                </a:solidFill>
              </a:rPr>
              <a:t>Capabilities</a:t>
            </a:r>
            <a:endParaRPr lang="pt-BR" i="1" dirty="0">
              <a:solidFill>
                <a:srgbClr val="0070C0"/>
              </a:solidFill>
            </a:endParaRPr>
          </a:p>
          <a:p>
            <a:pPr marL="0" indent="0">
              <a:buNone/>
            </a:pPr>
            <a:endParaRPr lang="pt-BR" dirty="0">
              <a:solidFill>
                <a:srgbClr val="0070C0"/>
              </a:solidFill>
            </a:endParaRPr>
          </a:p>
          <a:p>
            <a:pPr lvl="1"/>
            <a:r>
              <a:rPr lang="en-US" i="1" u="sng" dirty="0">
                <a:solidFill>
                  <a:srgbClr val="0070C0"/>
                </a:solidFill>
              </a:rPr>
              <a:t>Precise timing and timely execution are crucial in various </a:t>
            </a:r>
            <a:r>
              <a:rPr lang="en-US" i="1" u="sng" dirty="0" err="1">
                <a:solidFill>
                  <a:srgbClr val="0070C0"/>
                </a:solidFill>
              </a:rPr>
              <a:t>IoT</a:t>
            </a:r>
            <a:r>
              <a:rPr lang="en-US" i="1" u="sng" dirty="0">
                <a:solidFill>
                  <a:srgbClr val="0070C0"/>
                </a:solidFill>
              </a:rPr>
              <a:t> use-cases</a:t>
            </a:r>
            <a:r>
              <a:rPr lang="en-US" i="1" dirty="0">
                <a:solidFill>
                  <a:srgbClr val="0070C0"/>
                </a:solidFill>
              </a:rPr>
              <a:t>, e.g., smart health applications such as body area networks (BANs) with </a:t>
            </a:r>
            <a:r>
              <a:rPr lang="en-US" i="1" u="sng" dirty="0">
                <a:solidFill>
                  <a:srgbClr val="0070C0"/>
                </a:solidFill>
              </a:rPr>
              <a:t>pacemakers providing wireless monitoring and control</a:t>
            </a:r>
            <a:r>
              <a:rPr lang="en-US" i="1" dirty="0">
                <a:solidFill>
                  <a:srgbClr val="0070C0"/>
                </a:solidFill>
              </a:rPr>
              <a:t>, or in other scenarios including </a:t>
            </a:r>
            <a:r>
              <a:rPr lang="en-US" i="1" u="sng" dirty="0">
                <a:solidFill>
                  <a:srgbClr val="0070C0"/>
                </a:solidFill>
              </a:rPr>
              <a:t>actuators and/or robots</a:t>
            </a:r>
            <a:r>
              <a:rPr lang="en-US" i="1" dirty="0">
                <a:solidFill>
                  <a:srgbClr val="0070C0"/>
                </a:solidFill>
              </a:rPr>
              <a:t> in </a:t>
            </a:r>
            <a:r>
              <a:rPr lang="en-US" i="1" u="sng" dirty="0">
                <a:solidFill>
                  <a:srgbClr val="0070C0"/>
                </a:solidFill>
              </a:rPr>
              <a:t>industrial automation </a:t>
            </a:r>
            <a:r>
              <a:rPr lang="en-US" i="1" dirty="0">
                <a:solidFill>
                  <a:srgbClr val="0070C0"/>
                </a:solidFill>
              </a:rPr>
              <a:t>contexts, or a </a:t>
            </a:r>
            <a:r>
              <a:rPr lang="en-US" i="1" u="sng" dirty="0">
                <a:solidFill>
                  <a:srgbClr val="0070C0"/>
                </a:solidFill>
              </a:rPr>
              <a:t>vehicular ad-hoc network </a:t>
            </a:r>
            <a:r>
              <a:rPr lang="en-US" i="1" dirty="0">
                <a:solidFill>
                  <a:srgbClr val="0070C0"/>
                </a:solidFill>
              </a:rPr>
              <a:t>(VANET).</a:t>
            </a:r>
          </a:p>
          <a:p>
            <a:pPr lvl="1"/>
            <a:endParaRPr lang="en-US" i="1" dirty="0">
              <a:solidFill>
                <a:srgbClr val="0070C0"/>
              </a:solidFill>
            </a:endParaRPr>
          </a:p>
          <a:p>
            <a:pPr lvl="1"/>
            <a:r>
              <a:rPr lang="en-US" i="1" dirty="0">
                <a:solidFill>
                  <a:srgbClr val="0070C0"/>
                </a:solidFill>
              </a:rPr>
              <a:t>An </a:t>
            </a:r>
            <a:r>
              <a:rPr lang="en-US" i="1" u="sng" dirty="0">
                <a:solidFill>
                  <a:srgbClr val="0070C0"/>
                </a:solidFill>
              </a:rPr>
              <a:t>OS that can fulfill timely execution requirements</a:t>
            </a:r>
            <a:r>
              <a:rPr lang="en-US" i="1" dirty="0">
                <a:solidFill>
                  <a:srgbClr val="0070C0"/>
                </a:solidFill>
              </a:rPr>
              <a:t> is called </a:t>
            </a:r>
            <a:r>
              <a:rPr lang="en-US" i="1" u="sng" dirty="0">
                <a:solidFill>
                  <a:srgbClr val="0070C0"/>
                </a:solidFill>
              </a:rPr>
              <a:t>a real-time operating</a:t>
            </a:r>
          </a:p>
          <a:p>
            <a:pPr lvl="1"/>
            <a:r>
              <a:rPr lang="en-US" i="1" u="sng" dirty="0">
                <a:solidFill>
                  <a:srgbClr val="0070C0"/>
                </a:solidFill>
              </a:rPr>
              <a:t>system (RTOS), </a:t>
            </a:r>
            <a:r>
              <a:rPr lang="en-US" i="1" dirty="0">
                <a:solidFill>
                  <a:srgbClr val="0070C0"/>
                </a:solidFill>
              </a:rPr>
              <a:t>and is designed</a:t>
            </a:r>
            <a:r>
              <a:rPr lang="en-US" i="1" u="sng" dirty="0">
                <a:solidFill>
                  <a:srgbClr val="0070C0"/>
                </a:solidFill>
              </a:rPr>
              <a:t> to guarantee worst-case execution times and worst-case interrupt latencies</a:t>
            </a:r>
            <a:r>
              <a:rPr lang="en-US" i="1" dirty="0">
                <a:solidFill>
                  <a:srgbClr val="0070C0"/>
                </a:solidFill>
              </a:rPr>
              <a:t>.</a:t>
            </a:r>
          </a:p>
          <a:p>
            <a:pPr lvl="1"/>
            <a:endParaRPr lang="en-US" i="1" dirty="0">
              <a:solidFill>
                <a:srgbClr val="0070C0"/>
              </a:solidFill>
            </a:endParaRPr>
          </a:p>
          <a:p>
            <a:pPr lvl="1"/>
            <a:r>
              <a:rPr lang="en-US" i="1" u="sng" dirty="0">
                <a:solidFill>
                  <a:srgbClr val="0070C0"/>
                </a:solidFill>
              </a:rPr>
              <a:t>To be an RTOS </a:t>
            </a:r>
            <a:r>
              <a:rPr lang="en-US" i="1" dirty="0">
                <a:solidFill>
                  <a:srgbClr val="0070C0"/>
                </a:solidFill>
              </a:rPr>
              <a:t>typically implies that </a:t>
            </a:r>
            <a:r>
              <a:rPr lang="en-US" i="1" u="sng" dirty="0">
                <a:solidFill>
                  <a:srgbClr val="0070C0"/>
                </a:solidFill>
              </a:rPr>
              <a:t>kernel functions have to operate with a deterministic run time</a:t>
            </a:r>
            <a:r>
              <a:rPr lang="en-US" i="1" dirty="0">
                <a:solidFill>
                  <a:srgbClr val="0070C0"/>
                </a:solidFill>
              </a:rPr>
              <a:t>.  (The Japanese Open Standard for a real-time OS, ITRON, is popular in this field).</a:t>
            </a:r>
          </a:p>
        </p:txBody>
      </p:sp>
    </p:spTree>
    <p:extLst>
      <p:ext uri="{BB962C8B-B14F-4D97-AF65-F5344CB8AC3E}">
        <p14:creationId xmlns:p14="http://schemas.microsoft.com/office/powerpoint/2010/main" val="121335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20000"/>
          </a:bodyPr>
          <a:lstStyle/>
          <a:p>
            <a:pPr marL="0" indent="0">
              <a:buNone/>
            </a:pPr>
            <a:r>
              <a:rPr lang="pt-BR" dirty="0">
                <a:solidFill>
                  <a:srgbClr val="0070C0"/>
                </a:solidFill>
              </a:rPr>
              <a:t>F) </a:t>
            </a:r>
            <a:r>
              <a:rPr lang="pt-BR" i="1" dirty="0">
                <a:solidFill>
                  <a:srgbClr val="0070C0"/>
                </a:solidFill>
              </a:rPr>
              <a:t>Security</a:t>
            </a:r>
          </a:p>
          <a:p>
            <a:pPr marL="0" indent="0">
              <a:buNone/>
            </a:pPr>
            <a:endParaRPr lang="pt-BR" dirty="0">
              <a:solidFill>
                <a:srgbClr val="0070C0"/>
              </a:solidFill>
            </a:endParaRPr>
          </a:p>
          <a:p>
            <a:pPr lvl="1"/>
            <a:r>
              <a:rPr lang="en-US" i="1" dirty="0">
                <a:solidFill>
                  <a:srgbClr val="0070C0"/>
                </a:solidFill>
              </a:rPr>
              <a:t>Some </a:t>
            </a:r>
            <a:r>
              <a:rPr lang="en-US" i="1" dirty="0" err="1">
                <a:solidFill>
                  <a:srgbClr val="0070C0"/>
                </a:solidFill>
              </a:rPr>
              <a:t>IoT</a:t>
            </a:r>
            <a:r>
              <a:rPr lang="en-US" i="1" dirty="0">
                <a:solidFill>
                  <a:srgbClr val="0070C0"/>
                </a:solidFill>
              </a:rPr>
              <a:t> systems are part of </a:t>
            </a:r>
            <a:r>
              <a:rPr lang="en-US" i="1" u="sng" dirty="0">
                <a:solidFill>
                  <a:srgbClr val="0070C0"/>
                </a:solidFill>
              </a:rPr>
              <a:t>critical infrastructure </a:t>
            </a:r>
            <a:r>
              <a:rPr lang="en-US" i="1" dirty="0">
                <a:solidFill>
                  <a:srgbClr val="0070C0"/>
                </a:solidFill>
              </a:rPr>
              <a:t>or </a:t>
            </a:r>
            <a:r>
              <a:rPr lang="en-US" i="1" u="sng" dirty="0">
                <a:solidFill>
                  <a:srgbClr val="0070C0"/>
                </a:solidFill>
              </a:rPr>
              <a:t>industrial systems </a:t>
            </a:r>
            <a:r>
              <a:rPr lang="en-US" i="1" dirty="0">
                <a:solidFill>
                  <a:srgbClr val="0070C0"/>
                </a:solidFill>
              </a:rPr>
              <a:t>with </a:t>
            </a:r>
            <a:r>
              <a:rPr lang="en-US" i="1" u="sng" dirty="0">
                <a:solidFill>
                  <a:srgbClr val="0070C0"/>
                </a:solidFill>
              </a:rPr>
              <a:t>life safety implications</a:t>
            </a:r>
            <a:r>
              <a:rPr lang="en-US" i="1" dirty="0">
                <a:solidFill>
                  <a:srgbClr val="0070C0"/>
                </a:solidFill>
              </a:rPr>
              <a:t>.</a:t>
            </a:r>
          </a:p>
          <a:p>
            <a:pPr lvl="1"/>
            <a:r>
              <a:rPr lang="en-US" i="1" dirty="0">
                <a:solidFill>
                  <a:srgbClr val="0070C0"/>
                </a:solidFill>
              </a:rPr>
              <a:t>Since </a:t>
            </a:r>
            <a:r>
              <a:rPr lang="en-US" i="1" u="sng" dirty="0">
                <a:solidFill>
                  <a:srgbClr val="0070C0"/>
                </a:solidFill>
              </a:rPr>
              <a:t>they are connected to the Internet</a:t>
            </a:r>
            <a:r>
              <a:rPr lang="en-US" i="1" dirty="0">
                <a:solidFill>
                  <a:srgbClr val="0070C0"/>
                </a:solidFill>
              </a:rPr>
              <a:t>, </a:t>
            </a:r>
            <a:r>
              <a:rPr lang="en-US" i="1" dirty="0" err="1">
                <a:solidFill>
                  <a:srgbClr val="0070C0"/>
                </a:solidFill>
              </a:rPr>
              <a:t>IoT</a:t>
            </a:r>
            <a:r>
              <a:rPr lang="en-US" i="1" dirty="0">
                <a:solidFill>
                  <a:srgbClr val="0070C0"/>
                </a:solidFill>
              </a:rPr>
              <a:t> devices </a:t>
            </a:r>
            <a:r>
              <a:rPr lang="en-US" i="1" u="sng" dirty="0">
                <a:solidFill>
                  <a:srgbClr val="0070C0"/>
                </a:solidFill>
              </a:rPr>
              <a:t>are</a:t>
            </a:r>
            <a:r>
              <a:rPr lang="en-US" i="1" dirty="0">
                <a:solidFill>
                  <a:srgbClr val="0070C0"/>
                </a:solidFill>
              </a:rPr>
              <a:t> in general </a:t>
            </a:r>
            <a:r>
              <a:rPr lang="en-US" i="1" u="sng" dirty="0">
                <a:solidFill>
                  <a:srgbClr val="0070C0"/>
                </a:solidFill>
              </a:rPr>
              <a:t>expected to meet high security and privacy standards</a:t>
            </a:r>
            <a:r>
              <a:rPr lang="en-US" i="1" dirty="0">
                <a:solidFill>
                  <a:srgbClr val="0070C0"/>
                </a:solidFill>
              </a:rPr>
              <a:t>.</a:t>
            </a:r>
          </a:p>
          <a:p>
            <a:pPr lvl="1"/>
            <a:endParaRPr lang="en-US" i="1" dirty="0">
              <a:solidFill>
                <a:srgbClr val="0070C0"/>
              </a:solidFill>
            </a:endParaRPr>
          </a:p>
          <a:p>
            <a:pPr lvl="1"/>
            <a:r>
              <a:rPr lang="en-US" i="1" dirty="0">
                <a:solidFill>
                  <a:srgbClr val="0070C0"/>
                </a:solidFill>
              </a:rPr>
              <a:t>Beyond the overarching trust management challenge, </a:t>
            </a:r>
            <a:r>
              <a:rPr lang="en-US" i="1" dirty="0" err="1">
                <a:solidFill>
                  <a:srgbClr val="0070C0"/>
                </a:solidFill>
              </a:rPr>
              <a:t>IoT</a:t>
            </a:r>
            <a:r>
              <a:rPr lang="en-US" i="1" dirty="0">
                <a:solidFill>
                  <a:srgbClr val="0070C0"/>
                </a:solidFill>
              </a:rPr>
              <a:t> </a:t>
            </a:r>
            <a:r>
              <a:rPr lang="en-US" i="1" u="sng" dirty="0">
                <a:solidFill>
                  <a:srgbClr val="0070C0"/>
                </a:solidFill>
              </a:rPr>
              <a:t>security challenges </a:t>
            </a:r>
            <a:r>
              <a:rPr lang="en-US" i="1" dirty="0">
                <a:solidFill>
                  <a:srgbClr val="0070C0"/>
                </a:solidFill>
              </a:rPr>
              <a:t>includes </a:t>
            </a:r>
            <a:r>
              <a:rPr lang="en-US" i="1" u="sng" dirty="0">
                <a:solidFill>
                  <a:srgbClr val="0070C0"/>
                </a:solidFill>
              </a:rPr>
              <a:t>data integrity</a:t>
            </a:r>
            <a:r>
              <a:rPr lang="en-US" i="1" dirty="0">
                <a:solidFill>
                  <a:srgbClr val="0070C0"/>
                </a:solidFill>
              </a:rPr>
              <a:t>, </a:t>
            </a:r>
            <a:r>
              <a:rPr lang="en-US" i="1" u="sng" dirty="0">
                <a:solidFill>
                  <a:srgbClr val="0070C0"/>
                </a:solidFill>
              </a:rPr>
              <a:t>authentication</a:t>
            </a:r>
            <a:r>
              <a:rPr lang="en-US" i="1" dirty="0">
                <a:solidFill>
                  <a:srgbClr val="0070C0"/>
                </a:solidFill>
              </a:rPr>
              <a:t>, and </a:t>
            </a:r>
            <a:r>
              <a:rPr lang="en-US" i="1" u="sng" dirty="0">
                <a:solidFill>
                  <a:srgbClr val="0070C0"/>
                </a:solidFill>
              </a:rPr>
              <a:t>access control </a:t>
            </a:r>
            <a:r>
              <a:rPr lang="en-US" i="1" dirty="0">
                <a:solidFill>
                  <a:srgbClr val="0070C0"/>
                </a:solidFill>
              </a:rPr>
              <a:t>in various parts of the </a:t>
            </a:r>
            <a:r>
              <a:rPr lang="en-US" i="1" dirty="0" err="1">
                <a:solidFill>
                  <a:srgbClr val="0070C0"/>
                </a:solidFill>
              </a:rPr>
              <a:t>IoT</a:t>
            </a:r>
            <a:r>
              <a:rPr lang="en-US" i="1" dirty="0">
                <a:solidFill>
                  <a:srgbClr val="0070C0"/>
                </a:solidFill>
              </a:rPr>
              <a:t> architecture.</a:t>
            </a:r>
          </a:p>
          <a:p>
            <a:pPr lvl="1"/>
            <a:r>
              <a:rPr lang="en-US" i="1" dirty="0">
                <a:solidFill>
                  <a:srgbClr val="0070C0"/>
                </a:solidFill>
              </a:rPr>
              <a:t>A </a:t>
            </a:r>
            <a:r>
              <a:rPr lang="en-US" i="1" u="sng" dirty="0">
                <a:solidFill>
                  <a:srgbClr val="0070C0"/>
                </a:solidFill>
              </a:rPr>
              <a:t>requirement</a:t>
            </a:r>
            <a:r>
              <a:rPr lang="en-US" i="1" dirty="0">
                <a:solidFill>
                  <a:srgbClr val="0070C0"/>
                </a:solidFill>
              </a:rPr>
              <a:t> (and challenge) for an OS for the </a:t>
            </a:r>
            <a:r>
              <a:rPr lang="en-US" i="1" dirty="0" err="1">
                <a:solidFill>
                  <a:srgbClr val="0070C0"/>
                </a:solidFill>
              </a:rPr>
              <a:t>IoT</a:t>
            </a:r>
            <a:r>
              <a:rPr lang="en-US" i="1" dirty="0">
                <a:solidFill>
                  <a:srgbClr val="0070C0"/>
                </a:solidFill>
              </a:rPr>
              <a:t> is to provide the necessary mechanisms (</a:t>
            </a:r>
            <a:r>
              <a:rPr lang="en-US" i="1" u="sng" dirty="0">
                <a:solidFill>
                  <a:srgbClr val="0070C0"/>
                </a:solidFill>
              </a:rPr>
              <a:t>cryptographic libraries</a:t>
            </a:r>
            <a:r>
              <a:rPr lang="en-US" i="1" dirty="0">
                <a:solidFill>
                  <a:srgbClr val="0070C0"/>
                </a:solidFill>
              </a:rPr>
              <a:t> and </a:t>
            </a:r>
            <a:r>
              <a:rPr lang="en-US" i="1" u="sng" dirty="0">
                <a:solidFill>
                  <a:srgbClr val="0070C0"/>
                </a:solidFill>
              </a:rPr>
              <a:t>security protocols</a:t>
            </a:r>
            <a:r>
              <a:rPr lang="en-US" i="1" dirty="0">
                <a:solidFill>
                  <a:srgbClr val="0070C0"/>
                </a:solidFill>
              </a:rPr>
              <a:t>) while </a:t>
            </a:r>
            <a:r>
              <a:rPr lang="en-US" i="1" u="sng" dirty="0">
                <a:solidFill>
                  <a:srgbClr val="0070C0"/>
                </a:solidFill>
              </a:rPr>
              <a:t>retaining flexibility </a:t>
            </a:r>
            <a:r>
              <a:rPr lang="en-US" i="1" dirty="0">
                <a:solidFill>
                  <a:srgbClr val="0070C0"/>
                </a:solidFill>
              </a:rPr>
              <a:t>and </a:t>
            </a:r>
            <a:r>
              <a:rPr lang="en-US" i="1" u="sng" dirty="0">
                <a:solidFill>
                  <a:srgbClr val="0070C0"/>
                </a:solidFill>
              </a:rPr>
              <a:t>usability</a:t>
            </a:r>
            <a:r>
              <a:rPr lang="en-US" i="1" dirty="0">
                <a:solidFill>
                  <a:srgbClr val="0070C0"/>
                </a:solidFill>
              </a:rPr>
              <a:t>.</a:t>
            </a:r>
          </a:p>
          <a:p>
            <a:pPr lvl="1"/>
            <a:endParaRPr lang="en-US" i="1" dirty="0">
              <a:solidFill>
                <a:srgbClr val="0070C0"/>
              </a:solidFill>
            </a:endParaRPr>
          </a:p>
          <a:p>
            <a:pPr lvl="1"/>
            <a:r>
              <a:rPr lang="en-US" i="1" dirty="0">
                <a:solidFill>
                  <a:srgbClr val="0070C0"/>
                </a:solidFill>
              </a:rPr>
              <a:t>Since software with a certain degree of complexity can </a:t>
            </a:r>
            <a:r>
              <a:rPr lang="en-US" i="1" u="sng" dirty="0">
                <a:solidFill>
                  <a:srgbClr val="0070C0"/>
                </a:solidFill>
              </a:rPr>
              <a:t>never</a:t>
            </a:r>
            <a:r>
              <a:rPr lang="en-US" i="1" dirty="0">
                <a:solidFill>
                  <a:srgbClr val="0070C0"/>
                </a:solidFill>
              </a:rPr>
              <a:t> be expected to be </a:t>
            </a:r>
            <a:r>
              <a:rPr lang="en-US" i="1" u="sng" dirty="0">
                <a:solidFill>
                  <a:srgbClr val="0070C0"/>
                </a:solidFill>
              </a:rPr>
              <a:t>100% bug-free</a:t>
            </a:r>
            <a:r>
              <a:rPr lang="en-US" i="1" dirty="0">
                <a:solidFill>
                  <a:srgbClr val="0070C0"/>
                </a:solidFill>
              </a:rPr>
              <a:t>, it is crucial to </a:t>
            </a:r>
            <a:r>
              <a:rPr lang="en-US" i="1" u="sng" dirty="0">
                <a:solidFill>
                  <a:srgbClr val="0070C0"/>
                </a:solidFill>
              </a:rPr>
              <a:t>provide</a:t>
            </a:r>
            <a:r>
              <a:rPr lang="en-US" i="1" dirty="0">
                <a:solidFill>
                  <a:srgbClr val="0070C0"/>
                </a:solidFill>
              </a:rPr>
              <a:t> mechanisms for </a:t>
            </a:r>
            <a:r>
              <a:rPr lang="en-US" i="1" u="sng" dirty="0">
                <a:solidFill>
                  <a:srgbClr val="0070C0"/>
                </a:solidFill>
              </a:rPr>
              <a:t>software updates </a:t>
            </a:r>
            <a:r>
              <a:rPr lang="en-US" i="1" dirty="0">
                <a:solidFill>
                  <a:srgbClr val="0070C0"/>
                </a:solidFill>
              </a:rPr>
              <a:t>on already-deployed </a:t>
            </a:r>
            <a:r>
              <a:rPr lang="en-US" i="1" dirty="0" err="1">
                <a:solidFill>
                  <a:srgbClr val="0070C0"/>
                </a:solidFill>
              </a:rPr>
              <a:t>IoT</a:t>
            </a:r>
            <a:r>
              <a:rPr lang="en-US" i="1" dirty="0">
                <a:solidFill>
                  <a:srgbClr val="0070C0"/>
                </a:solidFill>
              </a:rPr>
              <a:t> devices.</a:t>
            </a:r>
            <a:endParaRPr lang="pt-BR" i="1" dirty="0">
              <a:solidFill>
                <a:srgbClr val="0070C0"/>
              </a:solidFill>
            </a:endParaRPr>
          </a:p>
        </p:txBody>
      </p:sp>
    </p:spTree>
    <p:extLst>
      <p:ext uri="{BB962C8B-B14F-4D97-AF65-F5344CB8AC3E}">
        <p14:creationId xmlns:p14="http://schemas.microsoft.com/office/powerpoint/2010/main" val="36200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85000" lnSpcReduction="20000"/>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AutoNum type="arabicParenR"/>
            </a:pPr>
            <a:r>
              <a:rPr lang="en-US" i="1" dirty="0">
                <a:solidFill>
                  <a:srgbClr val="0070C0"/>
                </a:solidFill>
              </a:rPr>
              <a:t>General Architecture and Modularity</a:t>
            </a:r>
          </a:p>
          <a:p>
            <a:pPr marL="914400" lvl="1" indent="-457200">
              <a:buAutoNum type="arabicParenR"/>
            </a:pPr>
            <a:r>
              <a:rPr lang="pt-BR" i="1" dirty="0" err="1">
                <a:solidFill>
                  <a:srgbClr val="0070C0"/>
                </a:solidFill>
              </a:rPr>
              <a:t>Scheduling</a:t>
            </a:r>
            <a:r>
              <a:rPr lang="pt-BR" i="1" dirty="0">
                <a:solidFill>
                  <a:srgbClr val="0070C0"/>
                </a:solidFill>
              </a:rPr>
              <a:t> </a:t>
            </a:r>
            <a:r>
              <a:rPr lang="pt-BR" i="1" dirty="0" err="1">
                <a:solidFill>
                  <a:srgbClr val="0070C0"/>
                </a:solidFill>
              </a:rPr>
              <a:t>Model</a:t>
            </a:r>
            <a:endParaRPr lang="pt-BR" i="1" dirty="0">
              <a:solidFill>
                <a:srgbClr val="0070C0"/>
              </a:solidFill>
            </a:endParaRPr>
          </a:p>
          <a:p>
            <a:pPr marL="914400" lvl="1" indent="-457200">
              <a:buAutoNum type="arabicParenR"/>
            </a:pPr>
            <a:r>
              <a:rPr lang="pt-BR" i="1" dirty="0" err="1">
                <a:solidFill>
                  <a:srgbClr val="0070C0"/>
                </a:solidFill>
              </a:rPr>
              <a:t>Memory</a:t>
            </a:r>
            <a:r>
              <a:rPr lang="pt-BR" i="1" dirty="0">
                <a:solidFill>
                  <a:srgbClr val="0070C0"/>
                </a:solidFill>
              </a:rPr>
              <a:t> </a:t>
            </a:r>
            <a:r>
              <a:rPr lang="pt-BR" i="1" dirty="0" err="1">
                <a:solidFill>
                  <a:srgbClr val="0070C0"/>
                </a:solidFill>
              </a:rPr>
              <a:t>Allocation</a:t>
            </a:r>
            <a:endParaRPr lang="pt-BR" i="1" dirty="0">
              <a:solidFill>
                <a:srgbClr val="0070C0"/>
              </a:solidFill>
            </a:endParaRPr>
          </a:p>
          <a:p>
            <a:pPr marL="914400" lvl="1" indent="-457200">
              <a:buAutoNum type="arabicParenR"/>
            </a:pPr>
            <a:r>
              <a:rPr lang="pt-BR" i="1" dirty="0">
                <a:solidFill>
                  <a:srgbClr val="0070C0"/>
                </a:solidFill>
              </a:rPr>
              <a:t>Network Buffer Management</a:t>
            </a:r>
          </a:p>
          <a:p>
            <a:pPr marL="914400" lvl="1" indent="-457200">
              <a:buAutoNum type="arabicParenR"/>
            </a:pPr>
            <a:r>
              <a:rPr lang="pt-BR" i="1" dirty="0" err="1">
                <a:solidFill>
                  <a:srgbClr val="0070C0"/>
                </a:solidFill>
              </a:rPr>
              <a:t>Programming</a:t>
            </a:r>
            <a:r>
              <a:rPr lang="pt-BR" i="1" dirty="0">
                <a:solidFill>
                  <a:srgbClr val="0070C0"/>
                </a:solidFill>
              </a:rPr>
              <a:t> </a:t>
            </a:r>
            <a:r>
              <a:rPr lang="pt-BR" i="1" dirty="0" err="1">
                <a:solidFill>
                  <a:srgbClr val="0070C0"/>
                </a:solidFill>
              </a:rPr>
              <a:t>Model</a:t>
            </a:r>
            <a:endParaRPr lang="pt-BR" i="1" dirty="0">
              <a:solidFill>
                <a:srgbClr val="0070C0"/>
              </a:solidFill>
            </a:endParaRPr>
          </a:p>
          <a:p>
            <a:pPr marL="914400" lvl="1" indent="-457200">
              <a:buAutoNum type="arabicParenR"/>
            </a:pPr>
            <a:r>
              <a:rPr lang="pt-BR" i="1" dirty="0" err="1">
                <a:solidFill>
                  <a:srgbClr val="0070C0"/>
                </a:solidFill>
              </a:rPr>
              <a:t>Programming</a:t>
            </a:r>
            <a:r>
              <a:rPr lang="pt-BR" i="1" dirty="0">
                <a:solidFill>
                  <a:srgbClr val="0070C0"/>
                </a:solidFill>
              </a:rPr>
              <a:t> </a:t>
            </a:r>
            <a:r>
              <a:rPr lang="pt-BR" i="1" dirty="0" err="1">
                <a:solidFill>
                  <a:srgbClr val="0070C0"/>
                </a:solidFill>
              </a:rPr>
              <a:t>Languages</a:t>
            </a:r>
            <a:endParaRPr lang="pt-BR" i="1" dirty="0">
              <a:solidFill>
                <a:srgbClr val="0070C0"/>
              </a:solidFill>
            </a:endParaRPr>
          </a:p>
          <a:p>
            <a:pPr marL="914400" lvl="1" indent="-457200">
              <a:buAutoNum type="arabicParenR"/>
            </a:pPr>
            <a:r>
              <a:rPr lang="en-US" i="1" dirty="0">
                <a:solidFill>
                  <a:srgbClr val="0070C0"/>
                </a:solidFill>
              </a:rPr>
              <a:t>Driver Model and Hardware Abstraction Layer</a:t>
            </a:r>
          </a:p>
          <a:p>
            <a:pPr marL="914400" lvl="1" indent="-457200">
              <a:buAutoNum type="arabicParenR"/>
            </a:pPr>
            <a:r>
              <a:rPr lang="pt-BR" i="1" dirty="0" err="1">
                <a:solidFill>
                  <a:srgbClr val="0070C0"/>
                </a:solidFill>
              </a:rPr>
              <a:t>Debugging</a:t>
            </a:r>
            <a:r>
              <a:rPr lang="pt-BR" i="1" dirty="0">
                <a:solidFill>
                  <a:srgbClr val="0070C0"/>
                </a:solidFill>
              </a:rPr>
              <a:t> Tools</a:t>
            </a:r>
          </a:p>
          <a:p>
            <a:pPr marL="914400" lvl="1" indent="-457200">
              <a:buAutoNum type="arabicParenR"/>
            </a:pPr>
            <a:r>
              <a:rPr lang="pt-BR" i="1" dirty="0" err="1">
                <a:solidFill>
                  <a:srgbClr val="0070C0"/>
                </a:solidFill>
              </a:rPr>
              <a:t>Feature</a:t>
            </a:r>
            <a:r>
              <a:rPr lang="pt-BR" i="1" dirty="0">
                <a:solidFill>
                  <a:srgbClr val="0070C0"/>
                </a:solidFill>
              </a:rPr>
              <a:t> Set</a:t>
            </a:r>
          </a:p>
          <a:p>
            <a:pPr marL="914400" lvl="1" indent="-457200">
              <a:buAutoNum type="arabicParenR"/>
            </a:pPr>
            <a:r>
              <a:rPr lang="pt-BR" i="1" dirty="0" err="1">
                <a:solidFill>
                  <a:srgbClr val="0070C0"/>
                </a:solidFill>
              </a:rPr>
              <a:t>Testing</a:t>
            </a:r>
            <a:endParaRPr lang="pt-BR" i="1" dirty="0">
              <a:solidFill>
                <a:srgbClr val="0070C0"/>
              </a:solidFill>
            </a:endParaRPr>
          </a:p>
          <a:p>
            <a:pPr marL="457200" indent="-457200">
              <a:buAutoNum type="alphaUcParenR"/>
            </a:pPr>
            <a:r>
              <a:rPr lang="pt-BR" i="1" dirty="0" err="1">
                <a:solidFill>
                  <a:srgbClr val="0070C0"/>
                </a:solidFill>
              </a:rPr>
              <a:t>Nontechnical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AutoNum type="arabicParenR"/>
            </a:pPr>
            <a:r>
              <a:rPr lang="pt-BR" i="1" dirty="0">
                <a:solidFill>
                  <a:srgbClr val="0070C0"/>
                </a:solidFill>
              </a:rPr>
              <a:t>(Open) Standards</a:t>
            </a:r>
          </a:p>
          <a:p>
            <a:pPr marL="914400" lvl="1" indent="-457200">
              <a:buAutoNum type="arabicParenR"/>
            </a:pPr>
            <a:r>
              <a:rPr lang="pt-BR" i="1" dirty="0" err="1">
                <a:solidFill>
                  <a:srgbClr val="0070C0"/>
                </a:solidFill>
              </a:rPr>
              <a:t>Certification</a:t>
            </a:r>
            <a:endParaRPr lang="pt-BR" i="1" dirty="0">
              <a:solidFill>
                <a:srgbClr val="0070C0"/>
              </a:solidFill>
            </a:endParaRPr>
          </a:p>
          <a:p>
            <a:pPr marL="914400" lvl="1" indent="-457200">
              <a:buAutoNum type="arabicParenR"/>
            </a:pPr>
            <a:r>
              <a:rPr lang="pt-BR" i="1" dirty="0" err="1">
                <a:solidFill>
                  <a:srgbClr val="0070C0"/>
                </a:solidFill>
              </a:rPr>
              <a:t>Documentation</a:t>
            </a:r>
            <a:endParaRPr lang="pt-BR" i="1" dirty="0">
              <a:solidFill>
                <a:srgbClr val="0070C0"/>
              </a:solidFill>
            </a:endParaRPr>
          </a:p>
          <a:p>
            <a:pPr marL="914400" lvl="1" indent="-457200">
              <a:buAutoNum type="arabicParenR"/>
            </a:pPr>
            <a:r>
              <a:rPr lang="pt-BR" i="1" dirty="0" err="1">
                <a:solidFill>
                  <a:srgbClr val="0070C0"/>
                </a:solidFill>
              </a:rPr>
              <a:t>Maturity</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a:t>
            </a:r>
            <a:r>
              <a:rPr lang="pt-BR" i="1" dirty="0" err="1">
                <a:solidFill>
                  <a:srgbClr val="0070C0"/>
                </a:solidFill>
              </a:rPr>
              <a:t>Code</a:t>
            </a:r>
            <a:endParaRPr lang="pt-BR" i="1" dirty="0">
              <a:solidFill>
                <a:srgbClr val="0070C0"/>
              </a:solidFill>
            </a:endParaRPr>
          </a:p>
          <a:p>
            <a:pPr marL="914400" lvl="1" indent="-457200">
              <a:buAutoNum type="arabicParenR"/>
            </a:pPr>
            <a:r>
              <a:rPr lang="pt-BR" i="1" dirty="0" err="1">
                <a:solidFill>
                  <a:srgbClr val="0070C0"/>
                </a:solidFill>
              </a:rPr>
              <a:t>License</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a:t>
            </a:r>
            <a:r>
              <a:rPr lang="pt-BR" i="1" dirty="0" err="1">
                <a:solidFill>
                  <a:srgbClr val="0070C0"/>
                </a:solidFill>
              </a:rPr>
              <a:t>Code</a:t>
            </a:r>
            <a:endParaRPr lang="pt-BR" i="1" dirty="0">
              <a:solidFill>
                <a:srgbClr val="0070C0"/>
              </a:solidFill>
            </a:endParaRPr>
          </a:p>
          <a:p>
            <a:pPr marL="914400" lvl="1" indent="-457200">
              <a:buAutoNum type="arabicParenR"/>
            </a:pPr>
            <a:r>
              <a:rPr lang="pt-BR" i="1" dirty="0" err="1">
                <a:solidFill>
                  <a:srgbClr val="0070C0"/>
                </a:solidFill>
              </a:rPr>
              <a:t>Provider</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OS</a:t>
            </a:r>
          </a:p>
        </p:txBody>
      </p:sp>
    </p:spTree>
    <p:extLst>
      <p:ext uri="{BB962C8B-B14F-4D97-AF65-F5344CB8AC3E}">
        <p14:creationId xmlns:p14="http://schemas.microsoft.com/office/powerpoint/2010/main" val="254023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6158948" cy="5261113"/>
          </a:xfrm>
          <a:solidFill>
            <a:schemeClr val="bg1">
              <a:lumMod val="95000"/>
            </a:schemeClr>
          </a:solidFill>
        </p:spPr>
        <p:txBody>
          <a:bodyPr>
            <a:normAutofit/>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AutoNum type="arabicParenR"/>
            </a:pPr>
            <a:r>
              <a:rPr lang="en-US" i="1" dirty="0">
                <a:solidFill>
                  <a:srgbClr val="0070C0"/>
                </a:solidFill>
              </a:rPr>
              <a:t>General Architecture and Modularity</a:t>
            </a:r>
          </a:p>
          <a:p>
            <a:pPr lvl="2"/>
            <a:r>
              <a:rPr lang="en-US" i="1" dirty="0">
                <a:solidFill>
                  <a:srgbClr val="0070C0"/>
                </a:solidFill>
              </a:rPr>
              <a:t>Exokernel approach, a microkernel approach, a monolithic approach, or a hybrid approach</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One has to choose between the more robust and more flexible microkernel or a less complex and more efficient monolithic kernel—or go for a hybrid approach</a:t>
            </a:r>
          </a:p>
        </p:txBody>
      </p:sp>
      <p:pic>
        <p:nvPicPr>
          <p:cNvPr id="4" name="Imagem 3"/>
          <p:cNvPicPr>
            <a:picLocks noChangeAspect="1"/>
          </p:cNvPicPr>
          <p:nvPr/>
        </p:nvPicPr>
        <p:blipFill>
          <a:blip r:embed="rId2"/>
          <a:stretch>
            <a:fillRect/>
          </a:stretch>
        </p:blipFill>
        <p:spPr>
          <a:xfrm>
            <a:off x="7566212" y="1984679"/>
            <a:ext cx="4332335" cy="4387172"/>
          </a:xfrm>
          <a:prstGeom prst="rect">
            <a:avLst/>
          </a:prstGeom>
        </p:spPr>
      </p:pic>
    </p:spTree>
    <p:extLst>
      <p:ext uri="{BB962C8B-B14F-4D97-AF65-F5344CB8AC3E}">
        <p14:creationId xmlns:p14="http://schemas.microsoft.com/office/powerpoint/2010/main" val="93622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Font typeface="+mj-lt"/>
              <a:buAutoNum type="arabicParenR" startAt="2"/>
            </a:pPr>
            <a:r>
              <a:rPr lang="pt-BR" i="1" dirty="0" err="1">
                <a:solidFill>
                  <a:srgbClr val="0070C0"/>
                </a:solidFill>
              </a:rPr>
              <a:t>Scheduling</a:t>
            </a:r>
            <a:r>
              <a:rPr lang="pt-BR" i="1" dirty="0">
                <a:solidFill>
                  <a:srgbClr val="0070C0"/>
                </a:solidFill>
              </a:rPr>
              <a:t> </a:t>
            </a:r>
            <a:r>
              <a:rPr lang="pt-BR" i="1" dirty="0" err="1">
                <a:solidFill>
                  <a:srgbClr val="0070C0"/>
                </a:solidFill>
              </a:rPr>
              <a:t>Model</a:t>
            </a:r>
            <a:endParaRPr lang="pt-BR" i="1" dirty="0">
              <a:solidFill>
                <a:srgbClr val="0070C0"/>
              </a:solidFill>
            </a:endParaRPr>
          </a:p>
          <a:p>
            <a:pPr lvl="2"/>
            <a:r>
              <a:rPr lang="en-US" i="1" dirty="0">
                <a:solidFill>
                  <a:srgbClr val="0070C0"/>
                </a:solidFill>
              </a:rPr>
              <a:t>1) preemptive schedulers or 2) </a:t>
            </a:r>
            <a:r>
              <a:rPr lang="en-US" i="1" dirty="0" err="1">
                <a:solidFill>
                  <a:srgbClr val="0070C0"/>
                </a:solidFill>
              </a:rPr>
              <a:t>nonpreemptive</a:t>
            </a:r>
            <a:r>
              <a:rPr lang="en-US" i="1" dirty="0">
                <a:solidFill>
                  <a:srgbClr val="0070C0"/>
                </a:solidFill>
              </a:rPr>
              <a:t> (or cooperative) schedulers.</a:t>
            </a:r>
          </a:p>
          <a:p>
            <a:pPr lvl="2"/>
            <a:r>
              <a:rPr lang="en-US" i="1" dirty="0">
                <a:solidFill>
                  <a:srgbClr val="0070C0"/>
                </a:solidFill>
              </a:rPr>
              <a:t> In many cases, a preemptive scheduler requires a periodic timer tick, sometimes called a </a:t>
            </a:r>
            <a:r>
              <a:rPr lang="en-US" i="1" dirty="0" err="1">
                <a:solidFill>
                  <a:srgbClr val="0070C0"/>
                </a:solidFill>
              </a:rPr>
              <a:t>systick</a:t>
            </a:r>
            <a:r>
              <a:rPr lang="en-US" i="1" dirty="0">
                <a:solidFill>
                  <a:srgbClr val="0070C0"/>
                </a:solidFill>
              </a:rPr>
              <a:t>, to assign time slices to each task.</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A preemptive scheduler assigns CPU time to each task, while the different tasks have to yield themselves in the cooperative model.</a:t>
            </a:r>
          </a:p>
          <a:p>
            <a:pPr lvl="2"/>
            <a:endParaRPr lang="pt-BR" i="1" dirty="0">
              <a:solidFill>
                <a:srgbClr val="0070C0"/>
              </a:solidFill>
            </a:endParaRPr>
          </a:p>
          <a:p>
            <a:pPr marL="914400" lvl="1" indent="-457200">
              <a:buAutoNum type="arabicParenR" startAt="2"/>
            </a:pPr>
            <a:r>
              <a:rPr lang="pt-BR" i="1" dirty="0" err="1">
                <a:solidFill>
                  <a:srgbClr val="0070C0"/>
                </a:solidFill>
              </a:rPr>
              <a:t>Memory</a:t>
            </a:r>
            <a:r>
              <a:rPr lang="pt-BR" i="1" dirty="0">
                <a:solidFill>
                  <a:srgbClr val="0070C0"/>
                </a:solidFill>
              </a:rPr>
              <a:t> </a:t>
            </a:r>
            <a:r>
              <a:rPr lang="pt-BR" i="1" dirty="0" err="1">
                <a:solidFill>
                  <a:srgbClr val="0070C0"/>
                </a:solidFill>
              </a:rPr>
              <a:t>Allocation</a:t>
            </a:r>
            <a:endParaRPr lang="pt-BR" i="1" dirty="0">
              <a:solidFill>
                <a:srgbClr val="0070C0"/>
              </a:solidFill>
            </a:endParaRPr>
          </a:p>
          <a:p>
            <a:pPr lvl="2"/>
            <a:r>
              <a:rPr lang="en-US" i="1" dirty="0">
                <a:solidFill>
                  <a:srgbClr val="0070C0"/>
                </a:solidFill>
              </a:rPr>
              <a:t>1) Static memory allocation or 2) dynamic memory allocation</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Static memory allocation introduces some memory overhead due to over-provisioning and results in less flexible systems, while dynamic memory allocation leads to a more complex system and may conflict with real-time requirements.</a:t>
            </a:r>
            <a:endParaRPr lang="pt-BR" i="1" dirty="0">
              <a:solidFill>
                <a:srgbClr val="0070C0"/>
              </a:solidFill>
            </a:endParaRPr>
          </a:p>
          <a:p>
            <a:pPr marL="0" indent="0">
              <a:buNone/>
            </a:pPr>
            <a:endParaRPr lang="pt-BR" i="1" dirty="0">
              <a:solidFill>
                <a:srgbClr val="0070C0"/>
              </a:solidFill>
            </a:endParaRPr>
          </a:p>
        </p:txBody>
      </p:sp>
    </p:spTree>
    <p:extLst>
      <p:ext uri="{BB962C8B-B14F-4D97-AF65-F5344CB8AC3E}">
        <p14:creationId xmlns:p14="http://schemas.microsoft.com/office/powerpoint/2010/main" val="334872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Font typeface="+mj-lt"/>
              <a:buAutoNum type="arabicParenR" startAt="4"/>
            </a:pPr>
            <a:r>
              <a:rPr lang="pt-BR" i="1" dirty="0">
                <a:solidFill>
                  <a:srgbClr val="0070C0"/>
                </a:solidFill>
              </a:rPr>
              <a:t>Network Buffer Management</a:t>
            </a:r>
          </a:p>
          <a:p>
            <a:pPr lvl="2"/>
            <a:r>
              <a:rPr lang="en-US" i="1" dirty="0">
                <a:solidFill>
                  <a:srgbClr val="0070C0"/>
                </a:solidFill>
              </a:rPr>
              <a:t>1) </a:t>
            </a:r>
            <a:r>
              <a:rPr lang="en-US" i="1" dirty="0" err="1">
                <a:solidFill>
                  <a:srgbClr val="0070C0"/>
                </a:solidFill>
              </a:rPr>
              <a:t>memcpy</a:t>
            </a:r>
            <a:r>
              <a:rPr lang="en-US" i="1" dirty="0">
                <a:solidFill>
                  <a:srgbClr val="0070C0"/>
                </a:solidFill>
              </a:rPr>
              <a:t>() or 2) passing of pointers between the several layers</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Memory for packet handling in the network stack may be allocated by each layer or passed as a reference between the layers.</a:t>
            </a:r>
          </a:p>
          <a:p>
            <a:pPr lvl="2"/>
            <a:endParaRPr lang="pt-BR" i="1" dirty="0">
              <a:solidFill>
                <a:srgbClr val="0070C0"/>
              </a:solidFill>
            </a:endParaRPr>
          </a:p>
          <a:p>
            <a:pPr marL="914400" lvl="1" indent="-457200">
              <a:buAutoNum type="arabicParenR" startAt="4"/>
            </a:pPr>
            <a:r>
              <a:rPr lang="pt-BR" i="1" dirty="0" err="1">
                <a:solidFill>
                  <a:srgbClr val="0070C0"/>
                </a:solidFill>
              </a:rPr>
              <a:t>Programming</a:t>
            </a:r>
            <a:r>
              <a:rPr lang="pt-BR" i="1" dirty="0">
                <a:solidFill>
                  <a:srgbClr val="0070C0"/>
                </a:solidFill>
              </a:rPr>
              <a:t> </a:t>
            </a:r>
            <a:r>
              <a:rPr lang="pt-BR" i="1" dirty="0" err="1">
                <a:solidFill>
                  <a:srgbClr val="0070C0"/>
                </a:solidFill>
              </a:rPr>
              <a:t>Model</a:t>
            </a:r>
            <a:endParaRPr lang="pt-BR" i="1" dirty="0">
              <a:solidFill>
                <a:srgbClr val="0070C0"/>
              </a:solidFill>
            </a:endParaRPr>
          </a:p>
          <a:p>
            <a:pPr lvl="2"/>
            <a:r>
              <a:rPr lang="en-US" i="1" dirty="0">
                <a:solidFill>
                  <a:srgbClr val="0070C0"/>
                </a:solidFill>
              </a:rPr>
              <a:t>1) event-driven systems or 2) multithreaded systems</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Event-driven systems can be more memory efficient, while multithreading systems eases the application design.</a:t>
            </a:r>
          </a:p>
          <a:p>
            <a:pPr lvl="2"/>
            <a:endParaRPr lang="pt-BR" i="1" dirty="0">
              <a:solidFill>
                <a:srgbClr val="0070C0"/>
              </a:solidFill>
            </a:endParaRPr>
          </a:p>
          <a:p>
            <a:pPr marL="457200" indent="-457200">
              <a:buAutoNum type="alphaUcParenR"/>
            </a:pPr>
            <a:endParaRPr lang="pt-BR" i="1" dirty="0">
              <a:solidFill>
                <a:srgbClr val="0070C0"/>
              </a:solidFill>
            </a:endParaRPr>
          </a:p>
        </p:txBody>
      </p:sp>
    </p:spTree>
    <p:extLst>
      <p:ext uri="{BB962C8B-B14F-4D97-AF65-F5344CB8AC3E}">
        <p14:creationId xmlns:p14="http://schemas.microsoft.com/office/powerpoint/2010/main" val="80228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Font typeface="+mj-lt"/>
              <a:buAutoNum type="arabicParenR" startAt="6"/>
            </a:pPr>
            <a:r>
              <a:rPr lang="pt-BR" i="1" dirty="0" err="1">
                <a:solidFill>
                  <a:srgbClr val="0070C0"/>
                </a:solidFill>
              </a:rPr>
              <a:t>Programming</a:t>
            </a:r>
            <a:r>
              <a:rPr lang="pt-BR" i="1" dirty="0">
                <a:solidFill>
                  <a:srgbClr val="0070C0"/>
                </a:solidFill>
              </a:rPr>
              <a:t> </a:t>
            </a:r>
            <a:r>
              <a:rPr lang="pt-BR" i="1" dirty="0" err="1">
                <a:solidFill>
                  <a:srgbClr val="0070C0"/>
                </a:solidFill>
              </a:rPr>
              <a:t>Languages</a:t>
            </a:r>
            <a:endParaRPr lang="pt-BR" i="1" dirty="0">
              <a:solidFill>
                <a:srgbClr val="0070C0"/>
              </a:solidFill>
            </a:endParaRPr>
          </a:p>
          <a:p>
            <a:pPr lvl="2"/>
            <a:r>
              <a:rPr lang="en-US" i="1" dirty="0">
                <a:solidFill>
                  <a:srgbClr val="0070C0"/>
                </a:solidFill>
              </a:rPr>
              <a:t>1) standard programming language, typically ANSI C or C++ or 2) an OS-specific language or dialect.</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Standard programming languages simplify portability and enable the use of well-known development tools. OS-specific languages and language extensions can increase the system performance and safety.</a:t>
            </a:r>
          </a:p>
          <a:p>
            <a:pPr lvl="2"/>
            <a:endParaRPr lang="pt-BR" i="1" dirty="0">
              <a:solidFill>
                <a:srgbClr val="0070C0"/>
              </a:solidFill>
            </a:endParaRPr>
          </a:p>
          <a:p>
            <a:pPr marL="914400" lvl="1" indent="-457200">
              <a:buAutoNum type="arabicParenR" startAt="6"/>
            </a:pPr>
            <a:r>
              <a:rPr lang="en-US" i="1" dirty="0">
                <a:solidFill>
                  <a:srgbClr val="0070C0"/>
                </a:solidFill>
              </a:rPr>
              <a:t>Driver Model and Hardware Abstraction Layer</a:t>
            </a:r>
          </a:p>
          <a:p>
            <a:pPr lvl="2"/>
            <a:r>
              <a:rPr lang="en-US" b="1" i="1" u="sng" dirty="0">
                <a:solidFill>
                  <a:srgbClr val="0070C0"/>
                </a:solidFill>
              </a:rPr>
              <a:t>Synopsis</a:t>
            </a:r>
            <a:r>
              <a:rPr lang="en-US" i="1" dirty="0">
                <a:solidFill>
                  <a:srgbClr val="0070C0"/>
                </a:solidFill>
              </a:rPr>
              <a:t>: A well-defined hardware abstraction layer and driver model can significantly improve the system design, but introduces a certain amount of overhead—either in terms of lines of code or in terms of runtime overhead.</a:t>
            </a:r>
            <a:endParaRPr lang="pt-BR" i="1" dirty="0">
              <a:solidFill>
                <a:srgbClr val="0070C0"/>
              </a:solidFill>
            </a:endParaRPr>
          </a:p>
        </p:txBody>
      </p:sp>
    </p:spTree>
    <p:extLst>
      <p:ext uri="{BB962C8B-B14F-4D97-AF65-F5344CB8AC3E}">
        <p14:creationId xmlns:p14="http://schemas.microsoft.com/office/powerpoint/2010/main" val="9155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20000"/>
          </a:bodyPr>
          <a:lstStyle/>
          <a:p>
            <a:pPr marL="514350" indent="-514350">
              <a:buAutoNum type="alphaUcParenR"/>
            </a:pPr>
            <a:r>
              <a:rPr lang="pt-BR" i="1" dirty="0" err="1">
                <a:solidFill>
                  <a:srgbClr val="0070C0"/>
                </a:solidFill>
              </a:rPr>
              <a:t>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Font typeface="+mj-lt"/>
              <a:buAutoNum type="arabicParenR" startAt="8"/>
            </a:pPr>
            <a:r>
              <a:rPr lang="pt-BR" i="1" dirty="0" err="1">
                <a:solidFill>
                  <a:srgbClr val="0070C0"/>
                </a:solidFill>
              </a:rPr>
              <a:t>Debugging</a:t>
            </a:r>
            <a:r>
              <a:rPr lang="pt-BR" i="1" dirty="0">
                <a:solidFill>
                  <a:srgbClr val="0070C0"/>
                </a:solidFill>
              </a:rPr>
              <a:t> Tools</a:t>
            </a:r>
          </a:p>
          <a:p>
            <a:pPr lvl="2"/>
            <a:r>
              <a:rPr lang="en-US" b="1" i="1" u="sng" dirty="0">
                <a:solidFill>
                  <a:srgbClr val="0070C0"/>
                </a:solidFill>
              </a:rPr>
              <a:t>Synopsis</a:t>
            </a:r>
            <a:r>
              <a:rPr lang="en-US" i="1" dirty="0">
                <a:solidFill>
                  <a:srgbClr val="0070C0"/>
                </a:solidFill>
              </a:rPr>
              <a:t>: Using standard programming languages in general allows for using standard debugging tools, but hardware limitations may pose the need for other, simpler debugging facilities via serial output or even LED blinking.</a:t>
            </a:r>
          </a:p>
          <a:p>
            <a:pPr lvl="2"/>
            <a:endParaRPr lang="pt-BR" i="1" dirty="0">
              <a:solidFill>
                <a:srgbClr val="0070C0"/>
              </a:solidFill>
            </a:endParaRPr>
          </a:p>
          <a:p>
            <a:pPr marL="914400" lvl="1" indent="-457200">
              <a:buAutoNum type="arabicParenR" startAt="8"/>
            </a:pPr>
            <a:r>
              <a:rPr lang="pt-BR" i="1" dirty="0" err="1">
                <a:solidFill>
                  <a:srgbClr val="0070C0"/>
                </a:solidFill>
              </a:rPr>
              <a:t>Feature</a:t>
            </a:r>
            <a:r>
              <a:rPr lang="pt-BR" i="1" dirty="0">
                <a:solidFill>
                  <a:srgbClr val="0070C0"/>
                </a:solidFill>
              </a:rPr>
              <a:t> Set</a:t>
            </a:r>
          </a:p>
          <a:p>
            <a:pPr lvl="2"/>
            <a:r>
              <a:rPr lang="en-US" i="1" dirty="0">
                <a:solidFill>
                  <a:srgbClr val="0070C0"/>
                </a:solidFill>
              </a:rPr>
              <a:t>kernel and higher level functionalities.</a:t>
            </a:r>
          </a:p>
          <a:p>
            <a:pPr lvl="2"/>
            <a:r>
              <a:rPr lang="en-US" i="1" dirty="0">
                <a:solidFill>
                  <a:srgbClr val="0070C0"/>
                </a:solidFill>
              </a:rPr>
              <a:t>the kernel (multithreading support or not) provides a scheduler, a model for tasks, mutual exclusion (</a:t>
            </a:r>
            <a:r>
              <a:rPr lang="en-US" i="1" dirty="0" err="1">
                <a:solidFill>
                  <a:srgbClr val="0070C0"/>
                </a:solidFill>
              </a:rPr>
              <a:t>mutex</a:t>
            </a:r>
            <a:r>
              <a:rPr lang="en-US" i="1" dirty="0">
                <a:solidFill>
                  <a:srgbClr val="0070C0"/>
                </a:solidFill>
              </a:rPr>
              <a:t>), and other forms of synchronization, and timers.</a:t>
            </a:r>
          </a:p>
          <a:p>
            <a:pPr lvl="2"/>
            <a:r>
              <a:rPr lang="en-US" i="1" dirty="0">
                <a:solidFill>
                  <a:srgbClr val="0070C0"/>
                </a:solidFill>
              </a:rPr>
              <a:t>On higher layers: system libraries, a shell, logging, cryptographic functions, or network stacks. Additional features: over-the-air updates, dynamic loading and linking, and libraries for lightweight encryption and decryption</a:t>
            </a:r>
          </a:p>
          <a:p>
            <a:pPr lvl="2"/>
            <a:endParaRPr lang="pt-BR" i="1" dirty="0">
              <a:solidFill>
                <a:srgbClr val="0070C0"/>
              </a:solidFill>
            </a:endParaRPr>
          </a:p>
          <a:p>
            <a:pPr lvl="2"/>
            <a:r>
              <a:rPr lang="en-US" b="1" i="1" u="sng" dirty="0">
                <a:solidFill>
                  <a:srgbClr val="0070C0"/>
                </a:solidFill>
              </a:rPr>
              <a:t>Synopsis</a:t>
            </a:r>
            <a:r>
              <a:rPr lang="en-US" i="1" dirty="0">
                <a:solidFill>
                  <a:srgbClr val="0070C0"/>
                </a:solidFill>
              </a:rPr>
              <a:t>: The overall feature set of an OS may be described by the size of its API.</a:t>
            </a:r>
          </a:p>
          <a:p>
            <a:pPr lvl="2"/>
            <a:endParaRPr lang="pt-BR" i="1" dirty="0">
              <a:solidFill>
                <a:srgbClr val="0070C0"/>
              </a:solidFill>
            </a:endParaRPr>
          </a:p>
          <a:p>
            <a:pPr marL="914400" lvl="1" indent="-457200">
              <a:buAutoNum type="arabicParenR" startAt="8"/>
            </a:pPr>
            <a:r>
              <a:rPr lang="pt-BR" i="1" dirty="0" err="1">
                <a:solidFill>
                  <a:srgbClr val="0070C0"/>
                </a:solidFill>
              </a:rPr>
              <a:t>Testing</a:t>
            </a:r>
            <a:endParaRPr lang="pt-BR" i="1" dirty="0">
              <a:solidFill>
                <a:srgbClr val="0070C0"/>
              </a:solidFill>
            </a:endParaRPr>
          </a:p>
          <a:p>
            <a:pPr lvl="2"/>
            <a:r>
              <a:rPr lang="en-US" b="1" i="1" u="sng" dirty="0">
                <a:solidFill>
                  <a:srgbClr val="0070C0"/>
                </a:solidFill>
              </a:rPr>
              <a:t>Synopsis</a:t>
            </a:r>
            <a:r>
              <a:rPr lang="en-US" i="1" dirty="0">
                <a:solidFill>
                  <a:srgbClr val="0070C0"/>
                </a:solidFill>
              </a:rPr>
              <a:t>: The distributed nature and constraints of the hardware makes thorough testing a challenging, but crucial task.</a:t>
            </a:r>
            <a:endParaRPr lang="pt-BR" i="1" dirty="0">
              <a:solidFill>
                <a:srgbClr val="0070C0"/>
              </a:solidFill>
            </a:endParaRPr>
          </a:p>
        </p:txBody>
      </p:sp>
    </p:spTree>
    <p:extLst>
      <p:ext uri="{BB962C8B-B14F-4D97-AF65-F5344CB8AC3E}">
        <p14:creationId xmlns:p14="http://schemas.microsoft.com/office/powerpoint/2010/main" val="147858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	</a:t>
            </a:r>
          </a:p>
        </p:txBody>
      </p:sp>
      <p:sp>
        <p:nvSpPr>
          <p:cNvPr id="3" name="Espaço Reservado para Conteúdo 2"/>
          <p:cNvSpPr>
            <a:spLocks noGrp="1"/>
          </p:cNvSpPr>
          <p:nvPr>
            <p:ph idx="1"/>
          </p:nvPr>
        </p:nvSpPr>
        <p:spPr>
          <a:solidFill>
            <a:schemeClr val="bg1">
              <a:lumMod val="95000"/>
            </a:schemeClr>
          </a:solidFill>
        </p:spPr>
        <p:txBody>
          <a:bodyPr>
            <a:normAutofit/>
          </a:bodyPr>
          <a:lstStyle/>
          <a:p>
            <a:pPr marL="971550" lvl="1" indent="-514350">
              <a:buFont typeface="+mj-lt"/>
              <a:buAutoNum type="arabicPeriod"/>
            </a:pPr>
            <a:r>
              <a:rPr lang="pt-BR" dirty="0">
                <a:solidFill>
                  <a:srgbClr val="0070C0"/>
                </a:solidFill>
              </a:rPr>
              <a:t>Introdução</a:t>
            </a:r>
          </a:p>
          <a:p>
            <a:pPr marL="971550" lvl="1" indent="-514350">
              <a:buFont typeface="+mj-lt"/>
              <a:buAutoNum type="arabicPeriod"/>
            </a:pPr>
            <a:r>
              <a:rPr lang="pt-BR" dirty="0">
                <a:solidFill>
                  <a:srgbClr val="0070C0"/>
                </a:solidFill>
              </a:rPr>
              <a:t>Requisitos para um Sistema Operacional para </a:t>
            </a:r>
            <a:r>
              <a:rPr lang="pt-BR" dirty="0" err="1">
                <a:solidFill>
                  <a:srgbClr val="0070C0"/>
                </a:solidFill>
              </a:rPr>
              <a:t>IoT</a:t>
            </a:r>
            <a:endParaRPr lang="pt-BR" dirty="0">
              <a:solidFill>
                <a:srgbClr val="0070C0"/>
              </a:solidFill>
            </a:endParaRPr>
          </a:p>
          <a:p>
            <a:pPr marL="971550" lvl="1" indent="-514350">
              <a:buFont typeface="+mj-lt"/>
              <a:buAutoNum type="arabicPeriod"/>
            </a:pPr>
            <a:r>
              <a:rPr lang="pt-BR" dirty="0">
                <a:solidFill>
                  <a:srgbClr val="0070C0"/>
                </a:solidFill>
              </a:rPr>
              <a:t>Características Importantes de Projeto</a:t>
            </a:r>
          </a:p>
          <a:p>
            <a:pPr marL="971550" lvl="1" indent="-514350">
              <a:buFont typeface="+mj-lt"/>
              <a:buAutoNum type="arabicPeriod"/>
            </a:pPr>
            <a:r>
              <a:rPr lang="pt-BR" dirty="0">
                <a:solidFill>
                  <a:srgbClr val="0070C0"/>
                </a:solidFill>
              </a:rPr>
              <a:t>Candidatos a Sistema Operacional para </a:t>
            </a:r>
            <a:r>
              <a:rPr lang="pt-BR" dirty="0" err="1">
                <a:solidFill>
                  <a:srgbClr val="0070C0"/>
                </a:solidFill>
              </a:rPr>
              <a:t>IoT</a:t>
            </a:r>
            <a:endParaRPr lang="pt-BR" dirty="0">
              <a:solidFill>
                <a:srgbClr val="0070C0"/>
              </a:solidFill>
            </a:endParaRPr>
          </a:p>
          <a:p>
            <a:pPr marL="971550" lvl="1" indent="-514350">
              <a:buFont typeface="+mj-lt"/>
              <a:buAutoNum type="arabicPeriod"/>
            </a:pPr>
            <a:r>
              <a:rPr lang="pt-BR" dirty="0" err="1">
                <a:solidFill>
                  <a:srgbClr val="0070C0"/>
                </a:solidFill>
              </a:rPr>
              <a:t>OSs</a:t>
            </a:r>
            <a:r>
              <a:rPr lang="pt-BR" dirty="0">
                <a:solidFill>
                  <a:srgbClr val="0070C0"/>
                </a:solidFill>
              </a:rPr>
              <a:t> relevantes para </a:t>
            </a:r>
            <a:r>
              <a:rPr lang="pt-BR" dirty="0" err="1">
                <a:solidFill>
                  <a:srgbClr val="0070C0"/>
                </a:solidFill>
              </a:rPr>
              <a:t>IoT</a:t>
            </a:r>
            <a:endParaRPr lang="pt-BR" dirty="0">
              <a:solidFill>
                <a:srgbClr val="0070C0"/>
              </a:solidFill>
            </a:endParaRPr>
          </a:p>
          <a:p>
            <a:pPr marL="971550" lvl="1" indent="-514350">
              <a:buFont typeface="+mj-lt"/>
              <a:buAutoNum type="arabicPeriod"/>
            </a:pPr>
            <a:r>
              <a:rPr lang="pt-BR" dirty="0">
                <a:solidFill>
                  <a:srgbClr val="0070C0"/>
                </a:solidFill>
              </a:rPr>
              <a:t>Casos de Estudo</a:t>
            </a:r>
          </a:p>
          <a:p>
            <a:pPr marL="971550" lvl="1" indent="-514350">
              <a:buFont typeface="+mj-lt"/>
              <a:buAutoNum type="arabicPeriod"/>
            </a:pPr>
            <a:r>
              <a:rPr lang="pt-BR" dirty="0">
                <a:solidFill>
                  <a:srgbClr val="0070C0"/>
                </a:solidFill>
              </a:rPr>
              <a:t>Referências</a:t>
            </a:r>
          </a:p>
          <a:p>
            <a:pPr marL="457200" lvl="1" indent="0">
              <a:buNone/>
            </a:pPr>
            <a:endParaRPr lang="pt-BR" dirty="0">
              <a:solidFill>
                <a:srgbClr val="0070C0"/>
              </a:solidFill>
            </a:endParaRPr>
          </a:p>
          <a:p>
            <a:pPr marL="0" indent="0">
              <a:buNone/>
            </a:pPr>
            <a:endParaRPr lang="pt-BR" dirty="0">
              <a:solidFill>
                <a:srgbClr val="0070C0"/>
              </a:solidFill>
            </a:endParaRPr>
          </a:p>
          <a:p>
            <a:pPr marL="514350" indent="-514350">
              <a:buFont typeface="+mj-lt"/>
              <a:buAutoNum type="arabicPeriod"/>
            </a:pPr>
            <a:endParaRPr lang="pt-BR"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165166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B)  </a:t>
            </a:r>
            <a:r>
              <a:rPr lang="pt-BR" i="1" dirty="0" err="1">
                <a:solidFill>
                  <a:srgbClr val="0070C0"/>
                </a:solidFill>
              </a:rPr>
              <a:t>Nontechnical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AutoNum type="arabicParenR"/>
            </a:pPr>
            <a:r>
              <a:rPr lang="pt-BR" i="1" dirty="0">
                <a:solidFill>
                  <a:srgbClr val="0070C0"/>
                </a:solidFill>
              </a:rPr>
              <a:t>(Open) Standards</a:t>
            </a:r>
          </a:p>
          <a:p>
            <a:pPr lvl="2"/>
            <a:r>
              <a:rPr lang="en-US" b="1" i="1" u="sng" dirty="0">
                <a:solidFill>
                  <a:srgbClr val="0070C0"/>
                </a:solidFill>
              </a:rPr>
              <a:t>Synopsis</a:t>
            </a:r>
            <a:r>
              <a:rPr lang="en-US" i="1" dirty="0">
                <a:solidFill>
                  <a:srgbClr val="0070C0"/>
                </a:solidFill>
              </a:rPr>
              <a:t>: The use of standards improves portability and interoperability.</a:t>
            </a:r>
          </a:p>
          <a:p>
            <a:pPr lvl="2"/>
            <a:endParaRPr lang="pt-BR" i="1" dirty="0">
              <a:solidFill>
                <a:srgbClr val="0070C0"/>
              </a:solidFill>
            </a:endParaRPr>
          </a:p>
          <a:p>
            <a:pPr marL="914400" lvl="1" indent="-457200">
              <a:buAutoNum type="arabicParenR"/>
            </a:pPr>
            <a:r>
              <a:rPr lang="pt-BR" i="1" dirty="0" err="1">
                <a:solidFill>
                  <a:srgbClr val="0070C0"/>
                </a:solidFill>
              </a:rPr>
              <a:t>Certification</a:t>
            </a:r>
            <a:endParaRPr lang="pt-BR" i="1" dirty="0">
              <a:solidFill>
                <a:srgbClr val="0070C0"/>
              </a:solidFill>
            </a:endParaRPr>
          </a:p>
          <a:p>
            <a:pPr lvl="2"/>
            <a:r>
              <a:rPr lang="en-US" b="1" i="1" u="sng" dirty="0">
                <a:solidFill>
                  <a:srgbClr val="0070C0"/>
                </a:solidFill>
              </a:rPr>
              <a:t>Synopsis: </a:t>
            </a:r>
            <a:r>
              <a:rPr lang="en-US" i="1" dirty="0">
                <a:solidFill>
                  <a:srgbClr val="0070C0"/>
                </a:solidFill>
              </a:rPr>
              <a:t>Especially for the deployment in industrial and safety-critical applications, certification of the entire software running on an </a:t>
            </a:r>
            <a:r>
              <a:rPr lang="en-US" i="1" dirty="0" err="1">
                <a:solidFill>
                  <a:srgbClr val="0070C0"/>
                </a:solidFill>
              </a:rPr>
              <a:t>IoT</a:t>
            </a:r>
            <a:r>
              <a:rPr lang="en-US" i="1" dirty="0">
                <a:solidFill>
                  <a:srgbClr val="0070C0"/>
                </a:solidFill>
              </a:rPr>
              <a:t> system might be mandatory.</a:t>
            </a:r>
          </a:p>
          <a:p>
            <a:pPr lvl="2"/>
            <a:endParaRPr lang="pt-BR" i="1" dirty="0">
              <a:solidFill>
                <a:srgbClr val="0070C0"/>
              </a:solidFill>
            </a:endParaRPr>
          </a:p>
          <a:p>
            <a:pPr marL="914400" lvl="1" indent="-457200">
              <a:buAutoNum type="arabicParenR"/>
            </a:pPr>
            <a:r>
              <a:rPr lang="pt-BR" i="1" dirty="0" err="1">
                <a:solidFill>
                  <a:srgbClr val="0070C0"/>
                </a:solidFill>
              </a:rPr>
              <a:t>Documentation</a:t>
            </a:r>
            <a:endParaRPr lang="pt-BR" i="1" dirty="0">
              <a:solidFill>
                <a:srgbClr val="0070C0"/>
              </a:solidFill>
            </a:endParaRPr>
          </a:p>
          <a:p>
            <a:pPr lvl="2"/>
            <a:r>
              <a:rPr lang="en-US" b="1" i="1" u="sng" dirty="0">
                <a:solidFill>
                  <a:srgbClr val="0070C0"/>
                </a:solidFill>
              </a:rPr>
              <a:t>Synopsis</a:t>
            </a:r>
            <a:r>
              <a:rPr lang="en-US" i="1" dirty="0">
                <a:solidFill>
                  <a:srgbClr val="0070C0"/>
                </a:solidFill>
              </a:rPr>
              <a:t>: In order to make the best use of an OS and ease application design, a complete and comprehensible documentation is required.</a:t>
            </a:r>
            <a:endParaRPr lang="pt-BR" i="1" dirty="0">
              <a:solidFill>
                <a:srgbClr val="0070C0"/>
              </a:solidFill>
            </a:endParaRPr>
          </a:p>
        </p:txBody>
      </p:sp>
    </p:spTree>
    <p:extLst>
      <p:ext uri="{BB962C8B-B14F-4D97-AF65-F5344CB8AC3E}">
        <p14:creationId xmlns:p14="http://schemas.microsoft.com/office/powerpoint/2010/main" val="112602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704444" cy="1325563"/>
          </a:xfrm>
        </p:spPr>
        <p:txBody>
          <a:bodyPr>
            <a:normAutofit/>
          </a:bodyPr>
          <a:lstStyle/>
          <a:p>
            <a:r>
              <a:rPr lang="pt-BR" sz="4000" b="1" dirty="0"/>
              <a:t>3. </a:t>
            </a:r>
            <a:r>
              <a:rPr lang="pt-BR" sz="4000" dirty="0"/>
              <a:t>Características Importantes de Projeto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a:solidFill>
                  <a:srgbClr val="0070C0"/>
                </a:solidFill>
              </a:rPr>
              <a:t>B)  </a:t>
            </a:r>
            <a:r>
              <a:rPr lang="pt-BR" i="1" dirty="0" err="1">
                <a:solidFill>
                  <a:srgbClr val="0070C0"/>
                </a:solidFill>
              </a:rPr>
              <a:t>Nontechnical</a:t>
            </a:r>
            <a:r>
              <a:rPr lang="pt-BR" i="1" dirty="0">
                <a:solidFill>
                  <a:srgbClr val="0070C0"/>
                </a:solidFill>
              </a:rPr>
              <a:t> </a:t>
            </a:r>
            <a:r>
              <a:rPr lang="pt-BR" i="1" dirty="0" err="1">
                <a:solidFill>
                  <a:srgbClr val="0070C0"/>
                </a:solidFill>
              </a:rPr>
              <a:t>Properties</a:t>
            </a:r>
            <a:endParaRPr lang="pt-BR" i="1" dirty="0">
              <a:solidFill>
                <a:srgbClr val="0070C0"/>
              </a:solidFill>
            </a:endParaRPr>
          </a:p>
          <a:p>
            <a:pPr marL="914400" lvl="1" indent="-457200">
              <a:buFont typeface="+mj-lt"/>
              <a:buAutoNum type="arabicParenR" startAt="4"/>
            </a:pPr>
            <a:r>
              <a:rPr lang="pt-BR" i="1" dirty="0" err="1">
                <a:solidFill>
                  <a:srgbClr val="0070C0"/>
                </a:solidFill>
              </a:rPr>
              <a:t>Maturity</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a:t>
            </a:r>
            <a:r>
              <a:rPr lang="pt-BR" i="1" dirty="0" err="1">
                <a:solidFill>
                  <a:srgbClr val="0070C0"/>
                </a:solidFill>
              </a:rPr>
              <a:t>Code</a:t>
            </a:r>
            <a:endParaRPr lang="pt-BR" i="1" dirty="0">
              <a:solidFill>
                <a:srgbClr val="0070C0"/>
              </a:solidFill>
            </a:endParaRPr>
          </a:p>
          <a:p>
            <a:pPr lvl="2"/>
            <a:r>
              <a:rPr lang="en-US" b="1" i="1" u="sng" dirty="0">
                <a:solidFill>
                  <a:srgbClr val="0070C0"/>
                </a:solidFill>
              </a:rPr>
              <a:t>Synopsis</a:t>
            </a:r>
            <a:r>
              <a:rPr lang="en-US" i="1" dirty="0">
                <a:solidFill>
                  <a:srgbClr val="0070C0"/>
                </a:solidFill>
              </a:rPr>
              <a:t>: In many cases, thorough testing and wide deployment in commercial applications is a better indicator for the maturity of an OS than the mere age of the project or certifications.</a:t>
            </a:r>
          </a:p>
          <a:p>
            <a:pPr lvl="2"/>
            <a:endParaRPr lang="pt-BR" i="1" dirty="0">
              <a:solidFill>
                <a:srgbClr val="0070C0"/>
              </a:solidFill>
            </a:endParaRPr>
          </a:p>
          <a:p>
            <a:pPr marL="914400" lvl="1" indent="-457200">
              <a:buAutoNum type="arabicParenR" startAt="4"/>
            </a:pPr>
            <a:r>
              <a:rPr lang="pt-BR" i="1" dirty="0" err="1">
                <a:solidFill>
                  <a:srgbClr val="0070C0"/>
                </a:solidFill>
              </a:rPr>
              <a:t>License</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a:t>
            </a:r>
            <a:r>
              <a:rPr lang="pt-BR" i="1" dirty="0" err="1">
                <a:solidFill>
                  <a:srgbClr val="0070C0"/>
                </a:solidFill>
              </a:rPr>
              <a:t>Code</a:t>
            </a:r>
            <a:endParaRPr lang="pt-BR" i="1" dirty="0">
              <a:solidFill>
                <a:srgbClr val="0070C0"/>
              </a:solidFill>
            </a:endParaRPr>
          </a:p>
          <a:p>
            <a:pPr lvl="2"/>
            <a:r>
              <a:rPr lang="en-US" i="1" dirty="0">
                <a:solidFill>
                  <a:srgbClr val="0070C0"/>
                </a:solidFill>
              </a:rPr>
              <a:t>1) </a:t>
            </a:r>
            <a:r>
              <a:rPr lang="en-US" i="1" dirty="0" err="1">
                <a:solidFill>
                  <a:srgbClr val="0070C0"/>
                </a:solidFill>
              </a:rPr>
              <a:t>nonfree</a:t>
            </a:r>
            <a:r>
              <a:rPr lang="en-US" i="1" dirty="0">
                <a:solidFill>
                  <a:srgbClr val="0070C0"/>
                </a:solidFill>
              </a:rPr>
              <a:t>; 2) permissive open source (BSD, Apache); and 3) copyleft licenses(GPL)</a:t>
            </a:r>
          </a:p>
          <a:p>
            <a:pPr lvl="2"/>
            <a:endParaRPr lang="en-US" i="1" dirty="0">
              <a:solidFill>
                <a:srgbClr val="0070C0"/>
              </a:solidFill>
            </a:endParaRPr>
          </a:p>
          <a:p>
            <a:pPr lvl="2"/>
            <a:r>
              <a:rPr lang="en-US" b="1" i="1" u="sng" dirty="0">
                <a:solidFill>
                  <a:srgbClr val="0070C0"/>
                </a:solidFill>
              </a:rPr>
              <a:t>Synopsis</a:t>
            </a:r>
            <a:r>
              <a:rPr lang="en-US" i="1" dirty="0">
                <a:solidFill>
                  <a:srgbClr val="0070C0"/>
                </a:solidFill>
              </a:rPr>
              <a:t>: Open source—particularly copyleft licenses—may not always be the first choice of industry, but offers chances for higher code quality and more secure code due to the increased numbers of contributors and reviewers.</a:t>
            </a:r>
          </a:p>
          <a:p>
            <a:pPr lvl="2"/>
            <a:endParaRPr lang="pt-BR" i="1" dirty="0">
              <a:solidFill>
                <a:srgbClr val="0070C0"/>
              </a:solidFill>
            </a:endParaRPr>
          </a:p>
          <a:p>
            <a:pPr marL="914400" lvl="1" indent="-457200">
              <a:buAutoNum type="arabicParenR" startAt="4"/>
            </a:pPr>
            <a:r>
              <a:rPr lang="pt-BR" i="1" dirty="0" err="1">
                <a:solidFill>
                  <a:srgbClr val="0070C0"/>
                </a:solidFill>
              </a:rPr>
              <a:t>Provider</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the</a:t>
            </a:r>
            <a:r>
              <a:rPr lang="pt-BR" i="1" dirty="0">
                <a:solidFill>
                  <a:srgbClr val="0070C0"/>
                </a:solidFill>
              </a:rPr>
              <a:t> OS</a:t>
            </a:r>
          </a:p>
          <a:p>
            <a:pPr lvl="2"/>
            <a:r>
              <a:rPr lang="en-US" b="1" i="1" u="sng" dirty="0">
                <a:solidFill>
                  <a:srgbClr val="0070C0"/>
                </a:solidFill>
              </a:rPr>
              <a:t>Synopsis</a:t>
            </a:r>
            <a:r>
              <a:rPr lang="en-US" i="1" dirty="0">
                <a:solidFill>
                  <a:srgbClr val="0070C0"/>
                </a:solidFill>
              </a:rPr>
              <a:t>: The way of distribution and degree of support for an OS is highly dependent on its license.</a:t>
            </a:r>
            <a:endParaRPr lang="pt-BR" i="1" dirty="0">
              <a:solidFill>
                <a:srgbClr val="0070C0"/>
              </a:solidFill>
            </a:endParaRPr>
          </a:p>
        </p:txBody>
      </p:sp>
    </p:spTree>
    <p:extLst>
      <p:ext uri="{BB962C8B-B14F-4D97-AF65-F5344CB8AC3E}">
        <p14:creationId xmlns:p14="http://schemas.microsoft.com/office/powerpoint/2010/main" val="272458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i="1" dirty="0">
                <a:solidFill>
                  <a:srgbClr val="0070C0"/>
                </a:solidFill>
              </a:rPr>
              <a:t>The goal in this section is </a:t>
            </a:r>
            <a:r>
              <a:rPr lang="en-US" i="1" u="sng" dirty="0">
                <a:solidFill>
                  <a:srgbClr val="0070C0"/>
                </a:solidFill>
              </a:rPr>
              <a:t>exhaustiveness</a:t>
            </a:r>
            <a:r>
              <a:rPr lang="en-US" i="1" dirty="0">
                <a:solidFill>
                  <a:srgbClr val="0070C0"/>
                </a:solidFill>
              </a:rPr>
              <a:t> rather than in-depth analysis. </a:t>
            </a:r>
          </a:p>
          <a:p>
            <a:endParaRPr lang="en-US" i="1" dirty="0">
              <a:solidFill>
                <a:srgbClr val="0070C0"/>
              </a:solidFill>
            </a:endParaRPr>
          </a:p>
          <a:p>
            <a:r>
              <a:rPr lang="en-US" i="1" dirty="0">
                <a:solidFill>
                  <a:srgbClr val="0070C0"/>
                </a:solidFill>
              </a:rPr>
              <a:t>We will distinguish between </a:t>
            </a:r>
            <a:r>
              <a:rPr lang="en-US" i="1" u="sng" dirty="0">
                <a:solidFill>
                  <a:srgbClr val="0070C0"/>
                </a:solidFill>
              </a:rPr>
              <a:t>1) open source OSs</a:t>
            </a:r>
            <a:r>
              <a:rPr lang="en-US" i="1" dirty="0">
                <a:solidFill>
                  <a:srgbClr val="0070C0"/>
                </a:solidFill>
              </a:rPr>
              <a:t>; </a:t>
            </a:r>
            <a:r>
              <a:rPr lang="en-US" i="1" u="sng" dirty="0">
                <a:solidFill>
                  <a:srgbClr val="0070C0"/>
                </a:solidFill>
              </a:rPr>
              <a:t>2) closed source OSs</a:t>
            </a:r>
            <a:r>
              <a:rPr lang="en-US" i="1" dirty="0">
                <a:solidFill>
                  <a:srgbClr val="0070C0"/>
                </a:solidFill>
              </a:rPr>
              <a:t>; and 3) </a:t>
            </a:r>
            <a:r>
              <a:rPr lang="en-US" i="1" u="sng" dirty="0">
                <a:solidFill>
                  <a:srgbClr val="0070C0"/>
                </a:solidFill>
              </a:rPr>
              <a:t>other software libraries or middleware</a:t>
            </a:r>
            <a:r>
              <a:rPr lang="en-US" i="1" dirty="0">
                <a:solidFill>
                  <a:srgbClr val="0070C0"/>
                </a:solidFill>
              </a:rPr>
              <a:t> for the </a:t>
            </a:r>
            <a:r>
              <a:rPr lang="en-US" i="1" dirty="0" err="1">
                <a:solidFill>
                  <a:srgbClr val="0070C0"/>
                </a:solidFill>
              </a:rPr>
              <a:t>IoT</a:t>
            </a:r>
            <a:r>
              <a:rPr lang="en-US" i="1" dirty="0">
                <a:solidFill>
                  <a:srgbClr val="0070C0"/>
                </a:solidFill>
              </a:rPr>
              <a:t>.</a:t>
            </a:r>
          </a:p>
          <a:p>
            <a:endParaRPr lang="en-US" i="1" dirty="0">
              <a:solidFill>
                <a:srgbClr val="0070C0"/>
              </a:solidFill>
            </a:endParaRPr>
          </a:p>
          <a:p>
            <a:r>
              <a:rPr lang="en-US" i="1" dirty="0">
                <a:solidFill>
                  <a:srgbClr val="0070C0"/>
                </a:solidFill>
              </a:rPr>
              <a:t>If not mentioned otherwise, all OSs are written in the C programming language, while some hardware-specific parts may be implemented in assembly language.</a:t>
            </a:r>
            <a:endParaRPr lang="pt-BR" i="1" dirty="0">
              <a:solidFill>
                <a:srgbClr val="0070C0"/>
              </a:solidFill>
            </a:endParaRPr>
          </a:p>
        </p:txBody>
      </p:sp>
    </p:spTree>
    <p:extLst>
      <p:ext uri="{BB962C8B-B14F-4D97-AF65-F5344CB8AC3E}">
        <p14:creationId xmlns:p14="http://schemas.microsoft.com/office/powerpoint/2010/main" val="312428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514350" indent="-514350">
              <a:buAutoNum type="alphaUcParenR"/>
            </a:pPr>
            <a:r>
              <a:rPr lang="en-US" i="1" dirty="0">
                <a:solidFill>
                  <a:srgbClr val="0070C0"/>
                </a:solidFill>
              </a:rPr>
              <a:t>Open Source OSs</a:t>
            </a:r>
          </a:p>
          <a:p>
            <a:pPr marL="914400" lvl="1" indent="-457200">
              <a:buFont typeface="+mj-lt"/>
              <a:buAutoNum type="arabicParenR"/>
            </a:pPr>
            <a:r>
              <a:rPr lang="en-US" dirty="0" err="1">
                <a:solidFill>
                  <a:srgbClr val="0070C0"/>
                </a:solidFill>
              </a:rPr>
              <a:t>Contiki</a:t>
            </a:r>
            <a:endParaRPr lang="en-US" dirty="0">
              <a:solidFill>
                <a:srgbClr val="0070C0"/>
              </a:solidFill>
            </a:endParaRPr>
          </a:p>
          <a:p>
            <a:pPr marL="914400" lvl="1" indent="-457200">
              <a:buFont typeface="+mj-lt"/>
              <a:buAutoNum type="arabicParenR"/>
            </a:pPr>
            <a:r>
              <a:rPr lang="en-US" dirty="0">
                <a:solidFill>
                  <a:srgbClr val="0070C0"/>
                </a:solidFill>
              </a:rPr>
              <a:t>RIOT</a:t>
            </a:r>
          </a:p>
          <a:p>
            <a:pPr marL="914400" lvl="1" indent="-457200">
              <a:buFont typeface="+mj-lt"/>
              <a:buAutoNum type="arabicParenR"/>
            </a:pPr>
            <a:r>
              <a:rPr lang="en-US" dirty="0" err="1">
                <a:solidFill>
                  <a:srgbClr val="0070C0"/>
                </a:solidFill>
              </a:rPr>
              <a:t>FreeRTOS</a:t>
            </a:r>
            <a:endParaRPr lang="en-US" dirty="0">
              <a:solidFill>
                <a:srgbClr val="0070C0"/>
              </a:solidFill>
            </a:endParaRPr>
          </a:p>
          <a:p>
            <a:pPr marL="914400" lvl="1" indent="-457200">
              <a:buFont typeface="+mj-lt"/>
              <a:buAutoNum type="arabicParenR"/>
            </a:pPr>
            <a:r>
              <a:rPr lang="en-US" dirty="0" err="1">
                <a:solidFill>
                  <a:srgbClr val="0070C0"/>
                </a:solidFill>
              </a:rPr>
              <a:t>TinyOS</a:t>
            </a:r>
            <a:endParaRPr lang="en-US" dirty="0">
              <a:solidFill>
                <a:srgbClr val="0070C0"/>
              </a:solidFill>
            </a:endParaRPr>
          </a:p>
          <a:p>
            <a:pPr marL="914400" lvl="1" indent="-457200">
              <a:buFont typeface="+mj-lt"/>
              <a:buAutoNum type="arabicParenR"/>
            </a:pPr>
            <a:r>
              <a:rPr lang="en-US" dirty="0" err="1">
                <a:solidFill>
                  <a:srgbClr val="0070C0"/>
                </a:solidFill>
              </a:rPr>
              <a:t>OpenWSN</a:t>
            </a:r>
            <a:endParaRPr lang="en-US" dirty="0">
              <a:solidFill>
                <a:srgbClr val="0070C0"/>
              </a:solidFill>
            </a:endParaRPr>
          </a:p>
          <a:p>
            <a:pPr marL="914400" lvl="1" indent="-457200">
              <a:buFont typeface="+mj-lt"/>
              <a:buAutoNum type="arabicParenR"/>
            </a:pPr>
            <a:r>
              <a:rPr lang="en-US" dirty="0" err="1">
                <a:solidFill>
                  <a:srgbClr val="0070C0"/>
                </a:solidFill>
              </a:rPr>
              <a:t>nuttX</a:t>
            </a:r>
            <a:endParaRPr lang="en-US" dirty="0">
              <a:solidFill>
                <a:srgbClr val="0070C0"/>
              </a:solidFill>
            </a:endParaRPr>
          </a:p>
          <a:p>
            <a:pPr marL="914400" lvl="1" indent="-457200">
              <a:buFont typeface="+mj-lt"/>
              <a:buAutoNum type="arabicParenR"/>
            </a:pPr>
            <a:r>
              <a:rPr lang="en-US" dirty="0" err="1">
                <a:solidFill>
                  <a:srgbClr val="0070C0"/>
                </a:solidFill>
              </a:rPr>
              <a:t>eCos</a:t>
            </a:r>
            <a:endParaRPr lang="en-US" dirty="0">
              <a:solidFill>
                <a:srgbClr val="0070C0"/>
              </a:solidFill>
            </a:endParaRPr>
          </a:p>
          <a:p>
            <a:pPr marL="914400" lvl="1" indent="-457200">
              <a:buFont typeface="+mj-lt"/>
              <a:buAutoNum type="arabicParenR"/>
            </a:pPr>
            <a:r>
              <a:rPr lang="en-US" dirty="0" err="1">
                <a:solidFill>
                  <a:srgbClr val="0070C0"/>
                </a:solidFill>
              </a:rPr>
              <a:t>mbedOS</a:t>
            </a:r>
            <a:endParaRPr lang="en-US" dirty="0">
              <a:solidFill>
                <a:srgbClr val="0070C0"/>
              </a:solidFill>
            </a:endParaRPr>
          </a:p>
          <a:p>
            <a:pPr marL="914400" lvl="1" indent="-457200">
              <a:buFont typeface="+mj-lt"/>
              <a:buAutoNum type="arabicParenR"/>
            </a:pPr>
            <a:r>
              <a:rPr lang="en-US" dirty="0">
                <a:solidFill>
                  <a:srgbClr val="0070C0"/>
                </a:solidFill>
              </a:rPr>
              <a:t>L4 Microkernel Family</a:t>
            </a:r>
          </a:p>
          <a:p>
            <a:pPr marL="914400" lvl="1" indent="-457200">
              <a:buFont typeface="+mj-lt"/>
              <a:buAutoNum type="arabicParenR"/>
            </a:pPr>
            <a:r>
              <a:rPr lang="en-US" dirty="0" err="1">
                <a:solidFill>
                  <a:srgbClr val="0070C0"/>
                </a:solidFill>
              </a:rPr>
              <a:t>uClinux</a:t>
            </a:r>
            <a:endParaRPr lang="en-US" dirty="0">
              <a:solidFill>
                <a:srgbClr val="0070C0"/>
              </a:solidFill>
            </a:endParaRPr>
          </a:p>
          <a:p>
            <a:pPr marL="914400" lvl="1" indent="-457200">
              <a:buFont typeface="+mj-lt"/>
              <a:buAutoNum type="arabicParenR"/>
            </a:pPr>
            <a:r>
              <a:rPr lang="en-US" dirty="0">
                <a:solidFill>
                  <a:srgbClr val="0070C0"/>
                </a:solidFill>
              </a:rPr>
              <a:t>Android and </a:t>
            </a:r>
            <a:r>
              <a:rPr lang="en-US" dirty="0" err="1">
                <a:solidFill>
                  <a:srgbClr val="0070C0"/>
                </a:solidFill>
              </a:rPr>
              <a:t>Brillo</a:t>
            </a:r>
            <a:endParaRPr lang="en-US" dirty="0">
              <a:solidFill>
                <a:srgbClr val="0070C0"/>
              </a:solidFill>
            </a:endParaRPr>
          </a:p>
          <a:p>
            <a:pPr marL="914400" lvl="1" indent="-457200">
              <a:buFont typeface="+mj-lt"/>
              <a:buAutoNum type="arabicParenR"/>
            </a:pPr>
            <a:r>
              <a:rPr lang="en-US" dirty="0">
                <a:solidFill>
                  <a:srgbClr val="0070C0"/>
                </a:solidFill>
              </a:rPr>
              <a:t>Others: </a:t>
            </a:r>
            <a:r>
              <a:rPr lang="en-US" dirty="0" err="1">
                <a:solidFill>
                  <a:srgbClr val="0070C0"/>
                </a:solidFill>
              </a:rPr>
              <a:t>ChibiOS</a:t>
            </a:r>
            <a:r>
              <a:rPr lang="en-US" dirty="0">
                <a:solidFill>
                  <a:srgbClr val="0070C0"/>
                </a:solidFill>
              </a:rPr>
              <a:t>/RT, </a:t>
            </a:r>
            <a:r>
              <a:rPr lang="en-US" dirty="0" err="1">
                <a:solidFill>
                  <a:srgbClr val="0070C0"/>
                </a:solidFill>
              </a:rPr>
              <a:t>CooCox</a:t>
            </a:r>
            <a:r>
              <a:rPr lang="en-US" dirty="0">
                <a:solidFill>
                  <a:srgbClr val="0070C0"/>
                </a:solidFill>
              </a:rPr>
              <a:t> </a:t>
            </a:r>
            <a:r>
              <a:rPr lang="en-US" dirty="0" err="1">
                <a:solidFill>
                  <a:srgbClr val="0070C0"/>
                </a:solidFill>
              </a:rPr>
              <a:t>CoOS</a:t>
            </a:r>
            <a:r>
              <a:rPr lang="en-US" dirty="0">
                <a:solidFill>
                  <a:srgbClr val="0070C0"/>
                </a:solidFill>
              </a:rPr>
              <a:t>, ERIKA Enterprise, </a:t>
            </a:r>
            <a:r>
              <a:rPr lang="en-US" dirty="0" err="1">
                <a:solidFill>
                  <a:srgbClr val="0070C0"/>
                </a:solidFill>
              </a:rPr>
              <a:t>MansOS</a:t>
            </a:r>
            <a:r>
              <a:rPr lang="en-US" dirty="0">
                <a:solidFill>
                  <a:srgbClr val="0070C0"/>
                </a:solidFill>
              </a:rPr>
              <a:t>, </a:t>
            </a:r>
            <a:r>
              <a:rPr lang="en-US" dirty="0" err="1">
                <a:solidFill>
                  <a:srgbClr val="0070C0"/>
                </a:solidFill>
              </a:rPr>
              <a:t>NanoQplus,nanoRK</a:t>
            </a:r>
            <a:r>
              <a:rPr lang="en-US" dirty="0">
                <a:solidFill>
                  <a:srgbClr val="0070C0"/>
                </a:solidFill>
              </a:rPr>
              <a:t>, </a:t>
            </a:r>
            <a:r>
              <a:rPr lang="en-US" dirty="0" err="1">
                <a:solidFill>
                  <a:srgbClr val="0070C0"/>
                </a:solidFill>
              </a:rPr>
              <a:t>Nue</a:t>
            </a:r>
            <a:r>
              <a:rPr lang="en-US" dirty="0">
                <a:solidFill>
                  <a:srgbClr val="0070C0"/>
                </a:solidFill>
              </a:rPr>
              <a:t>/OS, RTEMS</a:t>
            </a:r>
          </a:p>
        </p:txBody>
      </p:sp>
    </p:spTree>
    <p:extLst>
      <p:ext uri="{BB962C8B-B14F-4D97-AF65-F5344CB8AC3E}">
        <p14:creationId xmlns:p14="http://schemas.microsoft.com/office/powerpoint/2010/main" val="376609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B)  Closed Source OSs</a:t>
            </a:r>
          </a:p>
          <a:p>
            <a:pPr marL="914400" lvl="1" indent="-457200">
              <a:buFont typeface="+mj-lt"/>
              <a:buAutoNum type="arabicParenR"/>
            </a:pPr>
            <a:r>
              <a:rPr lang="en-US" dirty="0" err="1">
                <a:solidFill>
                  <a:srgbClr val="0070C0"/>
                </a:solidFill>
              </a:rPr>
              <a:t>ThreadX</a:t>
            </a:r>
            <a:endParaRPr lang="en-US" dirty="0">
              <a:solidFill>
                <a:srgbClr val="0070C0"/>
              </a:solidFill>
            </a:endParaRPr>
          </a:p>
          <a:p>
            <a:pPr marL="914400" lvl="1" indent="-457200">
              <a:buFont typeface="+mj-lt"/>
              <a:buAutoNum type="arabicParenR"/>
            </a:pPr>
            <a:r>
              <a:rPr lang="en-US" dirty="0">
                <a:solidFill>
                  <a:srgbClr val="0070C0"/>
                </a:solidFill>
              </a:rPr>
              <a:t>QNX</a:t>
            </a:r>
          </a:p>
          <a:p>
            <a:pPr marL="914400" lvl="1" indent="-457200">
              <a:buFont typeface="+mj-lt"/>
              <a:buAutoNum type="arabicParenR"/>
            </a:pPr>
            <a:r>
              <a:rPr lang="en-US" dirty="0">
                <a:solidFill>
                  <a:srgbClr val="0070C0"/>
                </a:solidFill>
              </a:rPr>
              <a:t>VxWorks</a:t>
            </a:r>
          </a:p>
          <a:p>
            <a:pPr marL="914400" lvl="1" indent="-457200">
              <a:buFont typeface="+mj-lt"/>
              <a:buAutoNum type="arabicParenR"/>
            </a:pPr>
            <a:r>
              <a:rPr lang="en-US" dirty="0">
                <a:solidFill>
                  <a:srgbClr val="0070C0"/>
                </a:solidFill>
              </a:rPr>
              <a:t>Wind River Rocket</a:t>
            </a:r>
          </a:p>
          <a:p>
            <a:pPr marL="914400" lvl="1" indent="-457200">
              <a:buFont typeface="+mj-lt"/>
              <a:buAutoNum type="arabicParenR"/>
            </a:pPr>
            <a:r>
              <a:rPr lang="en-US" dirty="0" err="1">
                <a:solidFill>
                  <a:srgbClr val="0070C0"/>
                </a:solidFill>
              </a:rPr>
              <a:t>PikeOS</a:t>
            </a:r>
            <a:endParaRPr lang="en-US" dirty="0">
              <a:solidFill>
                <a:srgbClr val="0070C0"/>
              </a:solidFill>
            </a:endParaRPr>
          </a:p>
          <a:p>
            <a:pPr marL="914400" lvl="1" indent="-457200">
              <a:buFont typeface="+mj-lt"/>
              <a:buAutoNum type="arabicParenR"/>
            </a:pPr>
            <a:r>
              <a:rPr lang="en-US" dirty="0" err="1">
                <a:solidFill>
                  <a:srgbClr val="0070C0"/>
                </a:solidFill>
              </a:rPr>
              <a:t>embOS</a:t>
            </a:r>
            <a:endParaRPr lang="en-US" dirty="0">
              <a:solidFill>
                <a:srgbClr val="0070C0"/>
              </a:solidFill>
            </a:endParaRPr>
          </a:p>
          <a:p>
            <a:pPr marL="914400" lvl="1" indent="-457200">
              <a:buFont typeface="+mj-lt"/>
              <a:buAutoNum type="arabicParenR"/>
            </a:pPr>
            <a:r>
              <a:rPr lang="en-US" dirty="0">
                <a:solidFill>
                  <a:srgbClr val="0070C0"/>
                </a:solidFill>
              </a:rPr>
              <a:t>Nucleus RTOS</a:t>
            </a:r>
          </a:p>
          <a:p>
            <a:pPr marL="914400" lvl="1" indent="-457200">
              <a:buFont typeface="+mj-lt"/>
              <a:buAutoNum type="arabicParenR"/>
            </a:pPr>
            <a:r>
              <a:rPr lang="en-US" dirty="0" err="1">
                <a:solidFill>
                  <a:srgbClr val="0070C0"/>
                </a:solidFill>
              </a:rPr>
              <a:t>Sciopta</a:t>
            </a:r>
            <a:endParaRPr lang="en-US" dirty="0">
              <a:solidFill>
                <a:srgbClr val="0070C0"/>
              </a:solidFill>
            </a:endParaRPr>
          </a:p>
          <a:p>
            <a:pPr marL="914400" lvl="1" indent="-457200">
              <a:buFont typeface="+mj-lt"/>
              <a:buAutoNum type="arabicParenR"/>
            </a:pPr>
            <a:r>
              <a:rPr lang="en-US" dirty="0" err="1">
                <a:solidFill>
                  <a:srgbClr val="0070C0"/>
                </a:solidFill>
              </a:rPr>
              <a:t>uC</a:t>
            </a:r>
            <a:r>
              <a:rPr lang="en-US" dirty="0">
                <a:solidFill>
                  <a:srgbClr val="0070C0"/>
                </a:solidFill>
              </a:rPr>
              <a:t>/OS-II</a:t>
            </a:r>
          </a:p>
          <a:p>
            <a:pPr marL="914400" lvl="1" indent="-457200">
              <a:buFont typeface="+mj-lt"/>
              <a:buAutoNum type="arabicParenR"/>
            </a:pPr>
            <a:r>
              <a:rPr lang="en-US" dirty="0">
                <a:solidFill>
                  <a:srgbClr val="0070C0"/>
                </a:solidFill>
              </a:rPr>
              <a:t>U-</a:t>
            </a:r>
            <a:r>
              <a:rPr lang="en-US" dirty="0" err="1">
                <a:solidFill>
                  <a:srgbClr val="0070C0"/>
                </a:solidFill>
              </a:rPr>
              <a:t>velOSity</a:t>
            </a:r>
            <a:endParaRPr lang="en-US" dirty="0">
              <a:solidFill>
                <a:srgbClr val="0070C0"/>
              </a:solidFill>
            </a:endParaRPr>
          </a:p>
          <a:p>
            <a:pPr marL="914400" lvl="1" indent="-457200">
              <a:buFont typeface="+mj-lt"/>
              <a:buAutoNum type="arabicParenR"/>
            </a:pPr>
            <a:r>
              <a:rPr lang="en-US" dirty="0">
                <a:solidFill>
                  <a:srgbClr val="0070C0"/>
                </a:solidFill>
              </a:rPr>
              <a:t>Windows CE</a:t>
            </a:r>
          </a:p>
          <a:p>
            <a:pPr marL="914400" lvl="1" indent="-457200">
              <a:buFont typeface="+mj-lt"/>
              <a:buAutoNum type="arabicParenR"/>
            </a:pPr>
            <a:r>
              <a:rPr lang="en-US" dirty="0" err="1">
                <a:solidFill>
                  <a:srgbClr val="0070C0"/>
                </a:solidFill>
              </a:rPr>
              <a:t>LiteOS</a:t>
            </a:r>
            <a:r>
              <a:rPr lang="en-US" dirty="0">
                <a:solidFill>
                  <a:srgbClr val="0070C0"/>
                </a:solidFill>
              </a:rPr>
              <a:t> Huawei</a:t>
            </a:r>
          </a:p>
        </p:txBody>
      </p:sp>
    </p:spTree>
    <p:extLst>
      <p:ext uri="{BB962C8B-B14F-4D97-AF65-F5344CB8AC3E}">
        <p14:creationId xmlns:p14="http://schemas.microsoft.com/office/powerpoint/2010/main" val="149374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C)  Others </a:t>
            </a:r>
            <a:r>
              <a:rPr lang="en-US" i="1" dirty="0" err="1">
                <a:solidFill>
                  <a:srgbClr val="0070C0"/>
                </a:solidFill>
              </a:rPr>
              <a:t>Softwares</a:t>
            </a:r>
            <a:endParaRPr lang="en-US" i="1" dirty="0">
              <a:solidFill>
                <a:srgbClr val="0070C0"/>
              </a:solidFill>
            </a:endParaRPr>
          </a:p>
          <a:p>
            <a:pPr marL="914400" lvl="1" indent="-457200">
              <a:buFont typeface="+mj-lt"/>
              <a:buAutoNum type="arabicParenR"/>
            </a:pPr>
            <a:r>
              <a:rPr lang="en-US" dirty="0">
                <a:solidFill>
                  <a:srgbClr val="0070C0"/>
                </a:solidFill>
              </a:rPr>
              <a:t>Arduino</a:t>
            </a:r>
          </a:p>
          <a:p>
            <a:pPr marL="914400" lvl="1" indent="-457200">
              <a:buFont typeface="+mj-lt"/>
              <a:buAutoNum type="arabicParenR"/>
            </a:pPr>
            <a:r>
              <a:rPr lang="en-US" dirty="0" err="1">
                <a:solidFill>
                  <a:srgbClr val="0070C0"/>
                </a:solidFill>
              </a:rPr>
              <a:t>Espruino</a:t>
            </a:r>
            <a:endParaRPr lang="en-US" dirty="0">
              <a:solidFill>
                <a:srgbClr val="0070C0"/>
              </a:solidFill>
            </a:endParaRPr>
          </a:p>
          <a:p>
            <a:pPr marL="914400" lvl="1" indent="-457200">
              <a:buFont typeface="+mj-lt"/>
              <a:buAutoNum type="arabicParenR"/>
            </a:pPr>
            <a:r>
              <a:rPr lang="en-US" dirty="0">
                <a:solidFill>
                  <a:srgbClr val="0070C0"/>
                </a:solidFill>
              </a:rPr>
              <a:t>Node OS</a:t>
            </a:r>
          </a:p>
        </p:txBody>
      </p:sp>
    </p:spTree>
    <p:extLst>
      <p:ext uri="{BB962C8B-B14F-4D97-AF65-F5344CB8AC3E}">
        <p14:creationId xmlns:p14="http://schemas.microsoft.com/office/powerpoint/2010/main" val="66149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pic>
        <p:nvPicPr>
          <p:cNvPr id="4" name="Espaço Reservado para Conteúdo 3"/>
          <p:cNvPicPr>
            <a:picLocks noGrp="1" noChangeAspect="1"/>
          </p:cNvPicPr>
          <p:nvPr>
            <p:ph idx="1"/>
          </p:nvPr>
        </p:nvPicPr>
        <p:blipFill>
          <a:blip r:embed="rId2"/>
          <a:stretch>
            <a:fillRect/>
          </a:stretch>
        </p:blipFill>
        <p:spPr>
          <a:xfrm>
            <a:off x="762237" y="11998"/>
            <a:ext cx="10591563" cy="6846002"/>
          </a:xfrm>
          <a:prstGeom prst="rect">
            <a:avLst/>
          </a:prstGeom>
        </p:spPr>
      </p:pic>
    </p:spTree>
    <p:extLst>
      <p:ext uri="{BB962C8B-B14F-4D97-AF65-F5344CB8AC3E}">
        <p14:creationId xmlns:p14="http://schemas.microsoft.com/office/powerpoint/2010/main" val="155910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4. </a:t>
            </a:r>
            <a:r>
              <a:rPr lang="pt-BR" sz="4000" dirty="0"/>
              <a:t>Candidatos a Sistema Operacional para </a:t>
            </a:r>
            <a:r>
              <a:rPr lang="pt-BR" sz="4000" dirty="0" err="1"/>
              <a:t>IoT</a:t>
            </a:r>
            <a:endParaRPr lang="pt-BR" sz="4000" dirty="0"/>
          </a:p>
        </p:txBody>
      </p:sp>
      <p:sp>
        <p:nvSpPr>
          <p:cNvPr id="3" name="Espaço Reservado para Conteúdo 2"/>
          <p:cNvSpPr>
            <a:spLocks noGrp="1"/>
          </p:cNvSpPr>
          <p:nvPr>
            <p:ph idx="1"/>
          </p:nvPr>
        </p:nvSpPr>
        <p:spPr/>
        <p:txBody>
          <a:bodyPr/>
          <a:lstStyle/>
          <a:p>
            <a:endParaRPr lang="pt-BR"/>
          </a:p>
        </p:txBody>
      </p:sp>
      <p:pic>
        <p:nvPicPr>
          <p:cNvPr id="5" name="Imagem 4"/>
          <p:cNvPicPr>
            <a:picLocks noChangeAspect="1"/>
          </p:cNvPicPr>
          <p:nvPr/>
        </p:nvPicPr>
        <p:blipFill>
          <a:blip r:embed="rId2"/>
          <a:stretch>
            <a:fillRect/>
          </a:stretch>
        </p:blipFill>
        <p:spPr>
          <a:xfrm>
            <a:off x="790421" y="1825625"/>
            <a:ext cx="10563379" cy="4631558"/>
          </a:xfrm>
          <a:prstGeom prst="rect">
            <a:avLst/>
          </a:prstGeom>
        </p:spPr>
      </p:pic>
    </p:spTree>
    <p:extLst>
      <p:ext uri="{BB962C8B-B14F-4D97-AF65-F5344CB8AC3E}">
        <p14:creationId xmlns:p14="http://schemas.microsoft.com/office/powerpoint/2010/main" val="446568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5. </a:t>
            </a:r>
            <a:r>
              <a:rPr lang="pt-BR" dirty="0" err="1"/>
              <a:t>OSs</a:t>
            </a:r>
            <a:r>
              <a:rPr lang="pt-BR" dirty="0"/>
              <a:t> relevantes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In the following, we will focus on open source Oss:</a:t>
            </a:r>
          </a:p>
          <a:p>
            <a:pPr marL="971550" lvl="1" indent="-514350">
              <a:buFont typeface="+mj-lt"/>
              <a:buAutoNum type="arabicParenR"/>
            </a:pPr>
            <a:r>
              <a:rPr lang="en-US" i="1" dirty="0">
                <a:solidFill>
                  <a:srgbClr val="0070C0"/>
                </a:solidFill>
              </a:rPr>
              <a:t>security and trustworthiness through transparency of code running on </a:t>
            </a:r>
            <a:r>
              <a:rPr lang="en-US" i="1" dirty="0" err="1">
                <a:solidFill>
                  <a:srgbClr val="0070C0"/>
                </a:solidFill>
              </a:rPr>
              <a:t>IoT</a:t>
            </a:r>
            <a:r>
              <a:rPr lang="en-US" i="1" dirty="0">
                <a:solidFill>
                  <a:srgbClr val="0070C0"/>
                </a:solidFill>
              </a:rPr>
              <a:t> devices and</a:t>
            </a:r>
          </a:p>
          <a:p>
            <a:pPr marL="971550" lvl="1" indent="-514350">
              <a:buFont typeface="+mj-lt"/>
              <a:buAutoNum type="arabicParenR"/>
            </a:pPr>
            <a:r>
              <a:rPr lang="en-US" i="1" dirty="0">
                <a:solidFill>
                  <a:srgbClr val="0070C0"/>
                </a:solidFill>
              </a:rPr>
              <a:t>the anticipated need to spread development costs between multiple parties (similarly to Linux). </a:t>
            </a:r>
          </a:p>
          <a:p>
            <a:pPr marL="0" indent="0">
              <a:buNone/>
            </a:pPr>
            <a:endParaRPr lang="en-US" i="1" dirty="0">
              <a:solidFill>
                <a:srgbClr val="0070C0"/>
              </a:solidFill>
            </a:endParaRPr>
          </a:p>
          <a:p>
            <a:pPr marL="0" indent="0">
              <a:buNone/>
            </a:pPr>
            <a:r>
              <a:rPr lang="en-US" i="1" dirty="0">
                <a:solidFill>
                  <a:srgbClr val="0070C0"/>
                </a:solidFill>
              </a:rPr>
              <a:t>OSs can be categorized by their architectural concept into three main categories:</a:t>
            </a:r>
          </a:p>
          <a:p>
            <a:pPr marL="971550" lvl="1" indent="-514350">
              <a:buAutoNum type="arabicParenR"/>
            </a:pPr>
            <a:r>
              <a:rPr lang="en-US" i="1" dirty="0">
                <a:solidFill>
                  <a:srgbClr val="0070C0"/>
                </a:solidFill>
              </a:rPr>
              <a:t>Event-driven OSs</a:t>
            </a:r>
          </a:p>
          <a:p>
            <a:pPr marL="971550" lvl="1" indent="-514350">
              <a:buAutoNum type="arabicParenR"/>
            </a:pPr>
            <a:r>
              <a:rPr lang="en-US" i="1" dirty="0">
                <a:solidFill>
                  <a:srgbClr val="0070C0"/>
                </a:solidFill>
              </a:rPr>
              <a:t>Multithreading Oss</a:t>
            </a:r>
          </a:p>
          <a:p>
            <a:pPr marL="971550" lvl="1" indent="-514350">
              <a:buAutoNum type="arabicParenR"/>
            </a:pPr>
            <a:r>
              <a:rPr lang="en-US" i="1" dirty="0">
                <a:solidFill>
                  <a:srgbClr val="0070C0"/>
                </a:solidFill>
              </a:rPr>
              <a:t>Pure RTOSs.</a:t>
            </a:r>
            <a:endParaRPr lang="pt-BR" i="1" dirty="0">
              <a:solidFill>
                <a:srgbClr val="0070C0"/>
              </a:solidFill>
            </a:endParaRPr>
          </a:p>
        </p:txBody>
      </p:sp>
    </p:spTree>
    <p:extLst>
      <p:ext uri="{BB962C8B-B14F-4D97-AF65-F5344CB8AC3E}">
        <p14:creationId xmlns:p14="http://schemas.microsoft.com/office/powerpoint/2010/main" val="9346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5. </a:t>
            </a:r>
            <a:r>
              <a:rPr lang="pt-BR" dirty="0" err="1"/>
              <a:t>OSs</a:t>
            </a:r>
            <a:r>
              <a:rPr lang="pt-BR" dirty="0"/>
              <a:t> relevantes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AutoNum type="arabicParenR"/>
            </a:pPr>
            <a:r>
              <a:rPr lang="en-US" i="1" dirty="0">
                <a:solidFill>
                  <a:srgbClr val="0070C0"/>
                </a:solidFill>
              </a:rPr>
              <a:t>Event-driven OSs</a:t>
            </a:r>
          </a:p>
          <a:p>
            <a:pPr marL="514350" indent="-514350">
              <a:buAutoNum type="arabicParenR"/>
            </a:pPr>
            <a:endParaRPr lang="en-US" i="1" dirty="0">
              <a:solidFill>
                <a:srgbClr val="0070C0"/>
              </a:solidFill>
            </a:endParaRPr>
          </a:p>
          <a:p>
            <a:pPr lvl="1"/>
            <a:r>
              <a:rPr lang="en-US" i="1" dirty="0">
                <a:solidFill>
                  <a:srgbClr val="0070C0"/>
                </a:solidFill>
              </a:rPr>
              <a:t>Target </a:t>
            </a:r>
            <a:r>
              <a:rPr lang="en-US" i="1" dirty="0">
                <a:solidFill>
                  <a:srgbClr val="0070C0"/>
                </a:solidFill>
                <a:sym typeface="Wingdings" panose="05000000000000000000" pitchFamily="2" charset="2"/>
              </a:rPr>
              <a:t></a:t>
            </a:r>
            <a:r>
              <a:rPr lang="en-US" i="1" dirty="0">
                <a:solidFill>
                  <a:srgbClr val="0070C0"/>
                </a:solidFill>
              </a:rPr>
              <a:t> domain of WSNs</a:t>
            </a:r>
          </a:p>
          <a:p>
            <a:pPr lvl="1"/>
            <a:r>
              <a:rPr lang="en-US" i="1" dirty="0">
                <a:solidFill>
                  <a:srgbClr val="0070C0"/>
                </a:solidFill>
              </a:rPr>
              <a:t>Triggered by an (external) event, typically signaled by an interrupt.</a:t>
            </a:r>
          </a:p>
          <a:p>
            <a:pPr lvl="1"/>
            <a:r>
              <a:rPr lang="en-US" i="1" dirty="0">
                <a:solidFill>
                  <a:srgbClr val="0070C0"/>
                </a:solidFill>
              </a:rPr>
              <a:t>Kernel  </a:t>
            </a:r>
            <a:r>
              <a:rPr lang="en-US" i="1" dirty="0">
                <a:solidFill>
                  <a:srgbClr val="0070C0"/>
                </a:solidFill>
                <a:sym typeface="Wingdings" panose="05000000000000000000" pitchFamily="2" charset="2"/>
              </a:rPr>
              <a:t> </a:t>
            </a:r>
            <a:r>
              <a:rPr lang="en-US" i="1" dirty="0">
                <a:solidFill>
                  <a:srgbClr val="0070C0"/>
                </a:solidFill>
              </a:rPr>
              <a:t>an infinite loop handling all occurring events within the same context.</a:t>
            </a:r>
          </a:p>
          <a:p>
            <a:pPr lvl="1"/>
            <a:r>
              <a:rPr lang="en-US" i="1" dirty="0">
                <a:solidFill>
                  <a:srgbClr val="0070C0"/>
                </a:solidFill>
              </a:rPr>
              <a:t>Such an event handler typically runs to completion.</a:t>
            </a:r>
          </a:p>
          <a:p>
            <a:pPr lvl="1"/>
            <a:r>
              <a:rPr lang="en-US" i="1" dirty="0">
                <a:solidFill>
                  <a:srgbClr val="0070C0"/>
                </a:solidFill>
              </a:rPr>
              <a:t>Efficient in terms of memory consumption and low complexity</a:t>
            </a:r>
          </a:p>
          <a:p>
            <a:pPr lvl="1"/>
            <a:r>
              <a:rPr lang="en-US" i="1" dirty="0">
                <a:solidFill>
                  <a:srgbClr val="0070C0"/>
                </a:solidFill>
              </a:rPr>
              <a:t>Substantial constraints to the programmer e.g., not all programs are easily expressed as a finite state machine.</a:t>
            </a:r>
          </a:p>
          <a:p>
            <a:pPr lvl="1"/>
            <a:r>
              <a:rPr lang="en-US" i="1" dirty="0">
                <a:solidFill>
                  <a:srgbClr val="0070C0"/>
                </a:solidFill>
              </a:rPr>
              <a:t>Examples: </a:t>
            </a:r>
            <a:r>
              <a:rPr lang="en-US" i="1" dirty="0" err="1">
                <a:solidFill>
                  <a:srgbClr val="0070C0"/>
                </a:solidFill>
              </a:rPr>
              <a:t>Contiki</a:t>
            </a:r>
            <a:r>
              <a:rPr lang="en-US" i="1" dirty="0">
                <a:solidFill>
                  <a:srgbClr val="0070C0"/>
                </a:solidFill>
              </a:rPr>
              <a:t>, </a:t>
            </a:r>
            <a:r>
              <a:rPr lang="en-US" i="1" dirty="0" err="1">
                <a:solidFill>
                  <a:srgbClr val="0070C0"/>
                </a:solidFill>
              </a:rPr>
              <a:t>TinyOS</a:t>
            </a:r>
            <a:r>
              <a:rPr lang="en-US" i="1" dirty="0">
                <a:solidFill>
                  <a:srgbClr val="0070C0"/>
                </a:solidFill>
              </a:rPr>
              <a:t>, and </a:t>
            </a:r>
            <a:r>
              <a:rPr lang="en-US" i="1" dirty="0" err="1">
                <a:solidFill>
                  <a:srgbClr val="0070C0"/>
                </a:solidFill>
              </a:rPr>
              <a:t>OpenWSN</a:t>
            </a:r>
            <a:r>
              <a:rPr lang="en-US" i="1" dirty="0">
                <a:solidFill>
                  <a:srgbClr val="0070C0"/>
                </a:solidFill>
              </a:rPr>
              <a:t>.</a:t>
            </a:r>
          </a:p>
          <a:p>
            <a:pPr lvl="1"/>
            <a:r>
              <a:rPr lang="en-US" i="1" dirty="0">
                <a:solidFill>
                  <a:srgbClr val="0070C0"/>
                </a:solidFill>
              </a:rPr>
              <a:t>Wider deployment </a:t>
            </a:r>
            <a:r>
              <a:rPr lang="en-US" i="1" dirty="0">
                <a:solidFill>
                  <a:srgbClr val="0070C0"/>
                </a:solidFill>
                <a:sym typeface="Wingdings" panose="05000000000000000000" pitchFamily="2" charset="2"/>
              </a:rPr>
              <a:t> </a:t>
            </a:r>
            <a:r>
              <a:rPr lang="en-US" i="1" dirty="0" err="1">
                <a:solidFill>
                  <a:srgbClr val="0070C0"/>
                </a:solidFill>
              </a:rPr>
              <a:t>Contiki</a:t>
            </a:r>
            <a:endParaRPr lang="en-US" i="1" dirty="0">
              <a:solidFill>
                <a:srgbClr val="0070C0"/>
              </a:solidFill>
            </a:endParaRPr>
          </a:p>
        </p:txBody>
      </p:sp>
    </p:spTree>
    <p:extLst>
      <p:ext uri="{BB962C8B-B14F-4D97-AF65-F5344CB8AC3E}">
        <p14:creationId xmlns:p14="http://schemas.microsoft.com/office/powerpoint/2010/main" val="327085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 ambiente </a:t>
            </a:r>
            <a:r>
              <a:rPr lang="pt-BR" dirty="0" err="1">
                <a:solidFill>
                  <a:srgbClr val="0070C0"/>
                </a:solidFill>
              </a:rPr>
              <a:t>IoT</a:t>
            </a:r>
            <a:r>
              <a:rPr lang="pt-BR" dirty="0">
                <a:solidFill>
                  <a:srgbClr val="0070C0"/>
                </a:solidFill>
              </a:rPr>
              <a:t> tipicamente envolve uma vasta gama de elementos heterogêneos, pequenos, baratos, eficientes em energia e com capacidade de comunicação utilizando-se de diferentes protocolos.</a:t>
            </a:r>
          </a:p>
          <a:p>
            <a:pPr marL="0" indent="0">
              <a:buNone/>
            </a:pPr>
            <a:endParaRPr lang="pt-BR" dirty="0">
              <a:solidFill>
                <a:srgbClr val="0070C0"/>
              </a:solidFill>
            </a:endParaRPr>
          </a:p>
          <a:p>
            <a:pPr marL="0" indent="0">
              <a:buNone/>
            </a:pPr>
            <a:r>
              <a:rPr lang="pt-BR" dirty="0">
                <a:solidFill>
                  <a:srgbClr val="0070C0"/>
                </a:solidFill>
              </a:rPr>
              <a:t>Do ponto de vista de HW, pode-se classificar em:</a:t>
            </a:r>
          </a:p>
          <a:p>
            <a:pPr marL="0" indent="0">
              <a:buNone/>
            </a:pPr>
            <a:endParaRPr lang="pt-BR" dirty="0">
              <a:solidFill>
                <a:srgbClr val="0070C0"/>
              </a:solidFill>
            </a:endParaRPr>
          </a:p>
          <a:p>
            <a:r>
              <a:rPr lang="pt-BR" i="1" dirty="0">
                <a:solidFill>
                  <a:srgbClr val="0070C0"/>
                </a:solidFill>
              </a:rPr>
              <a:t>High-</a:t>
            </a:r>
            <a:r>
              <a:rPr lang="pt-BR" i="1" dirty="0" err="1">
                <a:solidFill>
                  <a:srgbClr val="0070C0"/>
                </a:solidFill>
              </a:rPr>
              <a:t>End</a:t>
            </a:r>
            <a:r>
              <a:rPr lang="pt-BR" i="1" dirty="0">
                <a:solidFill>
                  <a:srgbClr val="0070C0"/>
                </a:solidFill>
              </a:rPr>
              <a:t> </a:t>
            </a:r>
            <a:r>
              <a:rPr lang="pt-BR" i="1" dirty="0" err="1">
                <a:solidFill>
                  <a:srgbClr val="0070C0"/>
                </a:solidFill>
              </a:rPr>
              <a:t>Devices</a:t>
            </a:r>
            <a:endParaRPr lang="pt-BR" i="1" dirty="0">
              <a:solidFill>
                <a:srgbClr val="0070C0"/>
              </a:solidFill>
            </a:endParaRPr>
          </a:p>
          <a:p>
            <a:r>
              <a:rPr lang="pt-BR" i="1" dirty="0" err="1">
                <a:solidFill>
                  <a:srgbClr val="0070C0"/>
                </a:solidFill>
              </a:rPr>
              <a:t>Low-End</a:t>
            </a:r>
            <a:r>
              <a:rPr lang="pt-BR" i="1" dirty="0">
                <a:solidFill>
                  <a:srgbClr val="0070C0"/>
                </a:solidFill>
              </a:rPr>
              <a:t> </a:t>
            </a:r>
            <a:r>
              <a:rPr lang="pt-BR" i="1" dirty="0" err="1">
                <a:solidFill>
                  <a:srgbClr val="0070C0"/>
                </a:solidFill>
              </a:rPr>
              <a:t>Devices</a:t>
            </a:r>
            <a:endParaRPr lang="pt-BR" i="1" dirty="0">
              <a:solidFill>
                <a:srgbClr val="0070C0"/>
              </a:solidFill>
            </a:endParaRPr>
          </a:p>
        </p:txBody>
      </p:sp>
    </p:spTree>
    <p:extLst>
      <p:ext uri="{BB962C8B-B14F-4D97-AF65-F5344CB8AC3E}">
        <p14:creationId xmlns:p14="http://schemas.microsoft.com/office/powerpoint/2010/main" val="257312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5. </a:t>
            </a:r>
            <a:r>
              <a:rPr lang="pt-BR" dirty="0" err="1"/>
              <a:t>OSs</a:t>
            </a:r>
            <a:r>
              <a:rPr lang="pt-BR" dirty="0"/>
              <a:t> relevantes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Font typeface="+mj-lt"/>
              <a:buAutoNum type="arabicParenR" startAt="2"/>
            </a:pPr>
            <a:r>
              <a:rPr lang="en-US" i="1" dirty="0">
                <a:solidFill>
                  <a:srgbClr val="0070C0"/>
                </a:solidFill>
              </a:rPr>
              <a:t>Multithreading OSs.</a:t>
            </a:r>
          </a:p>
          <a:p>
            <a:pPr marL="514350" indent="-514350">
              <a:buFont typeface="+mj-lt"/>
              <a:buAutoNum type="arabicParenR" startAt="2"/>
            </a:pPr>
            <a:endParaRPr lang="en-US" i="1" dirty="0">
              <a:solidFill>
                <a:srgbClr val="0070C0"/>
              </a:solidFill>
            </a:endParaRPr>
          </a:p>
          <a:p>
            <a:pPr marL="628650" lvl="1" indent="-171450"/>
            <a:r>
              <a:rPr lang="en-US" i="1" dirty="0">
                <a:solidFill>
                  <a:srgbClr val="0070C0"/>
                </a:solidFill>
              </a:rPr>
              <a:t>Traditional approach for most modern OSs.</a:t>
            </a:r>
          </a:p>
          <a:p>
            <a:pPr marL="628650" lvl="1" indent="-171450"/>
            <a:r>
              <a:rPr lang="en-US" i="1" dirty="0">
                <a:solidFill>
                  <a:srgbClr val="0070C0"/>
                </a:solidFill>
              </a:rPr>
              <a:t>Each thread runs in its own context and manages its own stack.</a:t>
            </a:r>
          </a:p>
          <a:p>
            <a:pPr marL="628650" lvl="1" indent="-171450"/>
            <a:r>
              <a:rPr lang="en-US" i="1" dirty="0">
                <a:solidFill>
                  <a:srgbClr val="0070C0"/>
                </a:solidFill>
              </a:rPr>
              <a:t>Scheduling has to perform context switching between the threads.</a:t>
            </a:r>
          </a:p>
          <a:p>
            <a:pPr marL="628650" lvl="1" indent="-171450"/>
            <a:r>
              <a:rPr lang="en-US" i="1" dirty="0">
                <a:solidFill>
                  <a:srgbClr val="0070C0"/>
                </a:solidFill>
              </a:rPr>
              <a:t>Stack memory can usually not be shared between threads.</a:t>
            </a:r>
          </a:p>
          <a:p>
            <a:pPr marL="628650" lvl="1" indent="-171450"/>
            <a:r>
              <a:rPr lang="en-US" i="1" dirty="0">
                <a:solidFill>
                  <a:srgbClr val="0070C0"/>
                </a:solidFill>
              </a:rPr>
              <a:t>Memory overhead due to stack over-provisioning</a:t>
            </a:r>
          </a:p>
          <a:p>
            <a:pPr marL="628650" lvl="1" indent="-171450"/>
            <a:r>
              <a:rPr lang="en-US" i="1" dirty="0">
                <a:solidFill>
                  <a:srgbClr val="0070C0"/>
                </a:solidFill>
              </a:rPr>
              <a:t>Runtime overhead due to context switching.</a:t>
            </a:r>
          </a:p>
          <a:p>
            <a:pPr marL="628650" lvl="1" indent="-171450"/>
            <a:r>
              <a:rPr lang="en-US" i="1" dirty="0">
                <a:solidFill>
                  <a:srgbClr val="0070C0"/>
                </a:solidFill>
              </a:rPr>
              <a:t>Examples: RIOT, </a:t>
            </a:r>
            <a:r>
              <a:rPr lang="en-US" i="1" dirty="0" err="1">
                <a:solidFill>
                  <a:srgbClr val="0070C0"/>
                </a:solidFill>
              </a:rPr>
              <a:t>nuttX</a:t>
            </a:r>
            <a:r>
              <a:rPr lang="en-US" i="1" dirty="0">
                <a:solidFill>
                  <a:srgbClr val="0070C0"/>
                </a:solidFill>
              </a:rPr>
              <a:t>, </a:t>
            </a:r>
            <a:r>
              <a:rPr lang="en-US" i="1" dirty="0" err="1">
                <a:solidFill>
                  <a:srgbClr val="0070C0"/>
                </a:solidFill>
              </a:rPr>
              <a:t>eCos</a:t>
            </a:r>
            <a:r>
              <a:rPr lang="en-US" i="1" dirty="0">
                <a:solidFill>
                  <a:srgbClr val="0070C0"/>
                </a:solidFill>
              </a:rPr>
              <a:t>, or </a:t>
            </a:r>
            <a:r>
              <a:rPr lang="en-US" i="1" dirty="0" err="1">
                <a:solidFill>
                  <a:srgbClr val="0070C0"/>
                </a:solidFill>
              </a:rPr>
              <a:t>ChibiOS</a:t>
            </a:r>
            <a:r>
              <a:rPr lang="en-US" i="1" dirty="0">
                <a:solidFill>
                  <a:srgbClr val="0070C0"/>
                </a:solidFill>
              </a:rPr>
              <a:t>.</a:t>
            </a:r>
          </a:p>
          <a:p>
            <a:pPr marL="628650" lvl="1" indent="-171450"/>
            <a:r>
              <a:rPr lang="en-US" i="1" dirty="0">
                <a:solidFill>
                  <a:srgbClr val="0070C0"/>
                </a:solidFill>
              </a:rPr>
              <a:t>Stronger focus on </a:t>
            </a:r>
            <a:r>
              <a:rPr lang="en-US" i="1" dirty="0" err="1">
                <a:solidFill>
                  <a:srgbClr val="0070C0"/>
                </a:solidFill>
              </a:rPr>
              <a:t>IoT</a:t>
            </a:r>
            <a:r>
              <a:rPr lang="en-US" i="1" dirty="0">
                <a:solidFill>
                  <a:srgbClr val="0070C0"/>
                </a:solidFill>
              </a:rPr>
              <a:t> requirements </a:t>
            </a:r>
            <a:r>
              <a:rPr lang="en-US" i="1" dirty="0">
                <a:solidFill>
                  <a:srgbClr val="0070C0"/>
                </a:solidFill>
                <a:sym typeface="Wingdings" panose="05000000000000000000" pitchFamily="2" charset="2"/>
              </a:rPr>
              <a:t> </a:t>
            </a:r>
            <a:r>
              <a:rPr lang="en-US" i="1" dirty="0">
                <a:solidFill>
                  <a:srgbClr val="0070C0"/>
                </a:solidFill>
              </a:rPr>
              <a:t>RIOT</a:t>
            </a:r>
          </a:p>
        </p:txBody>
      </p:sp>
    </p:spTree>
    <p:extLst>
      <p:ext uri="{BB962C8B-B14F-4D97-AF65-F5344CB8AC3E}">
        <p14:creationId xmlns:p14="http://schemas.microsoft.com/office/powerpoint/2010/main" val="391214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5. </a:t>
            </a:r>
            <a:r>
              <a:rPr lang="pt-BR" dirty="0" err="1"/>
              <a:t>OSs</a:t>
            </a:r>
            <a:r>
              <a:rPr lang="pt-BR" dirty="0"/>
              <a:t> relevantes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Font typeface="+mj-lt"/>
              <a:buAutoNum type="arabicParenR" startAt="3"/>
            </a:pPr>
            <a:r>
              <a:rPr lang="en-US" i="1" dirty="0">
                <a:solidFill>
                  <a:srgbClr val="0070C0"/>
                </a:solidFill>
              </a:rPr>
              <a:t>Pure RTOSs.</a:t>
            </a:r>
          </a:p>
          <a:p>
            <a:pPr lvl="1"/>
            <a:endParaRPr lang="pt-BR" i="1" dirty="0">
              <a:solidFill>
                <a:srgbClr val="0070C0"/>
              </a:solidFill>
            </a:endParaRPr>
          </a:p>
          <a:p>
            <a:pPr lvl="1"/>
            <a:r>
              <a:rPr lang="en-US" i="1" dirty="0">
                <a:solidFill>
                  <a:srgbClr val="0070C0"/>
                </a:solidFill>
              </a:rPr>
              <a:t>Focuses (goal of fulfilling </a:t>
            </a:r>
            <a:r>
              <a:rPr lang="en-US" i="1" dirty="0" err="1">
                <a:solidFill>
                  <a:srgbClr val="0070C0"/>
                </a:solidFill>
              </a:rPr>
              <a:t>realtime</a:t>
            </a:r>
            <a:r>
              <a:rPr lang="en-US" i="1" dirty="0">
                <a:solidFill>
                  <a:srgbClr val="0070C0"/>
                </a:solidFill>
              </a:rPr>
              <a:t> guarantees) </a:t>
            </a:r>
            <a:r>
              <a:rPr lang="en-US" i="1" dirty="0">
                <a:solidFill>
                  <a:srgbClr val="0070C0"/>
                </a:solidFill>
                <a:sym typeface="Wingdings" panose="05000000000000000000" pitchFamily="2" charset="2"/>
              </a:rPr>
              <a:t> </a:t>
            </a:r>
            <a:r>
              <a:rPr lang="en-US" i="1" dirty="0">
                <a:solidFill>
                  <a:srgbClr val="0070C0"/>
                </a:solidFill>
              </a:rPr>
              <a:t>industrial/commercial</a:t>
            </a:r>
          </a:p>
          <a:p>
            <a:pPr lvl="1"/>
            <a:r>
              <a:rPr lang="en-US" i="1" dirty="0">
                <a:solidFill>
                  <a:srgbClr val="0070C0"/>
                </a:solidFill>
              </a:rPr>
              <a:t>Importance </a:t>
            </a:r>
            <a:r>
              <a:rPr lang="en-US" i="1" dirty="0">
                <a:solidFill>
                  <a:srgbClr val="0070C0"/>
                </a:solidFill>
                <a:sym typeface="Wingdings" panose="05000000000000000000" pitchFamily="2" charset="2"/>
              </a:rPr>
              <a:t> </a:t>
            </a:r>
            <a:r>
              <a:rPr lang="en-US" i="1" dirty="0">
                <a:solidFill>
                  <a:srgbClr val="0070C0"/>
                </a:solidFill>
              </a:rPr>
              <a:t>formal verification, certification, and standardization</a:t>
            </a:r>
          </a:p>
          <a:p>
            <a:pPr lvl="1"/>
            <a:r>
              <a:rPr lang="en-US" i="1" dirty="0">
                <a:solidFill>
                  <a:srgbClr val="0070C0"/>
                </a:solidFill>
              </a:rPr>
              <a:t>Checking and formal verification </a:t>
            </a:r>
            <a:r>
              <a:rPr lang="en-US" i="1" dirty="0">
                <a:solidFill>
                  <a:srgbClr val="0070C0"/>
                </a:solidFill>
                <a:sym typeface="Wingdings" panose="05000000000000000000" pitchFamily="2" charset="2"/>
              </a:rPr>
              <a:t> </a:t>
            </a:r>
            <a:r>
              <a:rPr lang="en-US" i="1" dirty="0">
                <a:solidFill>
                  <a:srgbClr val="0070C0"/>
                </a:solidFill>
              </a:rPr>
              <a:t>imposes strict constraints for developers.</a:t>
            </a:r>
          </a:p>
          <a:p>
            <a:pPr lvl="1"/>
            <a:r>
              <a:rPr lang="en-US" i="1" dirty="0">
                <a:solidFill>
                  <a:srgbClr val="0070C0"/>
                </a:solidFill>
              </a:rPr>
              <a:t>Restrictions </a:t>
            </a:r>
            <a:r>
              <a:rPr lang="en-US" i="1" dirty="0">
                <a:solidFill>
                  <a:srgbClr val="0070C0"/>
                </a:solidFill>
                <a:sym typeface="Wingdings" panose="05000000000000000000" pitchFamily="2" charset="2"/>
              </a:rPr>
              <a:t></a:t>
            </a:r>
            <a:r>
              <a:rPr lang="en-US" i="1" dirty="0">
                <a:solidFill>
                  <a:srgbClr val="0070C0"/>
                </a:solidFill>
              </a:rPr>
              <a:t> rather inflexible and difficult porting</a:t>
            </a:r>
          </a:p>
          <a:p>
            <a:pPr lvl="1"/>
            <a:r>
              <a:rPr lang="en-US" i="1" dirty="0">
                <a:solidFill>
                  <a:srgbClr val="0070C0"/>
                </a:solidFill>
              </a:rPr>
              <a:t>Examples: </a:t>
            </a:r>
            <a:r>
              <a:rPr lang="en-US" i="1" dirty="0" err="1">
                <a:solidFill>
                  <a:srgbClr val="0070C0"/>
                </a:solidFill>
              </a:rPr>
              <a:t>FreeRTOS</a:t>
            </a:r>
            <a:r>
              <a:rPr lang="en-US" i="1" dirty="0">
                <a:solidFill>
                  <a:srgbClr val="0070C0"/>
                </a:solidFill>
              </a:rPr>
              <a:t>, </a:t>
            </a:r>
            <a:r>
              <a:rPr lang="en-US" i="1" dirty="0" err="1">
                <a:solidFill>
                  <a:srgbClr val="0070C0"/>
                </a:solidFill>
              </a:rPr>
              <a:t>eCos</a:t>
            </a:r>
            <a:r>
              <a:rPr lang="en-US" i="1" dirty="0">
                <a:solidFill>
                  <a:srgbClr val="0070C0"/>
                </a:solidFill>
              </a:rPr>
              <a:t>, RTEMS, </a:t>
            </a:r>
            <a:r>
              <a:rPr lang="en-US" i="1" dirty="0" err="1">
                <a:solidFill>
                  <a:srgbClr val="0070C0"/>
                </a:solidFill>
              </a:rPr>
              <a:t>ThreadX</a:t>
            </a:r>
            <a:r>
              <a:rPr lang="en-US" i="1" dirty="0">
                <a:solidFill>
                  <a:srgbClr val="0070C0"/>
                </a:solidFill>
              </a:rPr>
              <a:t>, and a collection of other commercial products (generally closed source).</a:t>
            </a:r>
          </a:p>
          <a:p>
            <a:pPr lvl="1"/>
            <a:r>
              <a:rPr lang="en-US" i="1" dirty="0">
                <a:solidFill>
                  <a:srgbClr val="0070C0"/>
                </a:solidFill>
              </a:rPr>
              <a:t>Wider use in various environments  </a:t>
            </a:r>
            <a:r>
              <a:rPr lang="en-US" i="1" dirty="0">
                <a:solidFill>
                  <a:srgbClr val="0070C0"/>
                </a:solidFill>
                <a:sym typeface="Wingdings" panose="05000000000000000000" pitchFamily="2" charset="2"/>
              </a:rPr>
              <a:t> </a:t>
            </a:r>
            <a:r>
              <a:rPr lang="en-US" i="1" dirty="0" err="1">
                <a:solidFill>
                  <a:srgbClr val="0070C0"/>
                </a:solidFill>
              </a:rPr>
              <a:t>FreeRTOS</a:t>
            </a:r>
            <a:endParaRPr lang="pt-BR" i="1" dirty="0">
              <a:solidFill>
                <a:srgbClr val="0070C0"/>
              </a:solidFill>
            </a:endParaRPr>
          </a:p>
        </p:txBody>
      </p:sp>
    </p:spTree>
    <p:extLst>
      <p:ext uri="{BB962C8B-B14F-4D97-AF65-F5344CB8AC3E}">
        <p14:creationId xmlns:p14="http://schemas.microsoft.com/office/powerpoint/2010/main" val="1694366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i="1" dirty="0">
                <a:solidFill>
                  <a:srgbClr val="0070C0"/>
                </a:solidFill>
              </a:rPr>
              <a:t>developed by Adam </a:t>
            </a:r>
            <a:r>
              <a:rPr lang="en-US" i="1" dirty="0" err="1">
                <a:solidFill>
                  <a:srgbClr val="0070C0"/>
                </a:solidFill>
              </a:rPr>
              <a:t>Dunkels</a:t>
            </a:r>
            <a:r>
              <a:rPr lang="en-US" i="1" dirty="0">
                <a:solidFill>
                  <a:srgbClr val="0070C0"/>
                </a:solidFill>
              </a:rPr>
              <a:t> in 2003</a:t>
            </a:r>
          </a:p>
          <a:p>
            <a:r>
              <a:rPr lang="en-US" i="1" dirty="0">
                <a:solidFill>
                  <a:srgbClr val="0070C0"/>
                </a:solidFill>
              </a:rPr>
              <a:t>8-bit AVR, 16- and 20-bit MSP430, and 32-bit ARM Cortex M3</a:t>
            </a:r>
          </a:p>
          <a:p>
            <a:endParaRPr lang="en-US" i="1" dirty="0">
              <a:solidFill>
                <a:srgbClr val="0070C0"/>
              </a:solidFill>
            </a:endParaRPr>
          </a:p>
          <a:p>
            <a:r>
              <a:rPr lang="en-US" b="1" i="1" dirty="0">
                <a:solidFill>
                  <a:srgbClr val="0070C0"/>
                </a:solidFill>
              </a:rPr>
              <a:t>Architecture</a:t>
            </a:r>
            <a:r>
              <a:rPr lang="en-US" i="1" dirty="0">
                <a:solidFill>
                  <a:srgbClr val="0070C0"/>
                </a:solidFill>
              </a:rPr>
              <a:t>: monolithic - core system and a set of processes that are combined into a single system image during compilation. All processes share the same memory space and privileges with the core system</a:t>
            </a:r>
          </a:p>
          <a:p>
            <a:r>
              <a:rPr lang="en-US" b="1" i="1" dirty="0">
                <a:solidFill>
                  <a:srgbClr val="0070C0"/>
                </a:solidFill>
              </a:rPr>
              <a:t>Scheduling</a:t>
            </a:r>
            <a:r>
              <a:rPr lang="en-US" i="1" dirty="0">
                <a:solidFill>
                  <a:srgbClr val="0070C0"/>
                </a:solidFill>
              </a:rPr>
              <a:t>: cooperative thread scheduling</a:t>
            </a:r>
          </a:p>
          <a:p>
            <a:r>
              <a:rPr lang="en-US" b="1" i="1" dirty="0">
                <a:solidFill>
                  <a:srgbClr val="0070C0"/>
                </a:solidFill>
              </a:rPr>
              <a:t>Memory allocation</a:t>
            </a:r>
            <a:r>
              <a:rPr lang="en-US" i="1" dirty="0">
                <a:solidFill>
                  <a:srgbClr val="0070C0"/>
                </a:solidFill>
              </a:rPr>
              <a:t>: primarily - static allocation. Library with simplified memory management (</a:t>
            </a:r>
            <a:r>
              <a:rPr lang="en-US" i="1" dirty="0" err="1">
                <a:solidFill>
                  <a:srgbClr val="0070C0"/>
                </a:solidFill>
              </a:rPr>
              <a:t>memb</a:t>
            </a:r>
            <a:r>
              <a:rPr lang="en-US" i="1" dirty="0">
                <a:solidFill>
                  <a:srgbClr val="0070C0"/>
                </a:solidFill>
              </a:rPr>
              <a:t> and </a:t>
            </a:r>
            <a:r>
              <a:rPr lang="en-US" i="1" dirty="0" err="1">
                <a:solidFill>
                  <a:srgbClr val="0070C0"/>
                </a:solidFill>
              </a:rPr>
              <a:t>mmem</a:t>
            </a:r>
            <a:r>
              <a:rPr lang="en-US" i="1" dirty="0">
                <a:solidFill>
                  <a:srgbClr val="0070C0"/>
                </a:solidFill>
              </a:rPr>
              <a:t>). 3</a:t>
            </a:r>
            <a:r>
              <a:rPr lang="en-US" i="1" baseline="30000" dirty="0">
                <a:solidFill>
                  <a:srgbClr val="0070C0"/>
                </a:solidFill>
              </a:rPr>
              <a:t>rd</a:t>
            </a:r>
            <a:r>
              <a:rPr lang="en-US" i="1" dirty="0">
                <a:solidFill>
                  <a:srgbClr val="0070C0"/>
                </a:solidFill>
              </a:rPr>
              <a:t> party  supplies dynamic allocation modules (standard C malloc)</a:t>
            </a:r>
          </a:p>
          <a:p>
            <a:endParaRPr lang="pt-BR" dirty="0">
              <a:solidFill>
                <a:srgbClr val="0070C0"/>
              </a:solidFill>
            </a:endParaRPr>
          </a:p>
        </p:txBody>
      </p:sp>
    </p:spTree>
    <p:extLst>
      <p:ext uri="{BB962C8B-B14F-4D97-AF65-F5344CB8AC3E}">
        <p14:creationId xmlns:p14="http://schemas.microsoft.com/office/powerpoint/2010/main" val="2100570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Network connectivity</a:t>
            </a:r>
            <a:r>
              <a:rPr lang="en-US" i="1" dirty="0">
                <a:solidFill>
                  <a:srgbClr val="0070C0"/>
                </a:solidFill>
              </a:rPr>
              <a:t>:</a:t>
            </a:r>
          </a:p>
          <a:p>
            <a:pPr marL="914400" lvl="1" indent="-457200">
              <a:buFont typeface="+mj-lt"/>
              <a:buAutoNum type="arabicPeriod"/>
            </a:pPr>
            <a:r>
              <a:rPr lang="en-US" i="1" dirty="0" err="1">
                <a:solidFill>
                  <a:srgbClr val="0070C0"/>
                </a:solidFill>
              </a:rPr>
              <a:t>uIP</a:t>
            </a:r>
            <a:r>
              <a:rPr lang="en-US" i="1" dirty="0">
                <a:solidFill>
                  <a:srgbClr val="0070C0"/>
                </a:solidFill>
              </a:rPr>
              <a:t> stack, which was first developed as a standalone stack (6LoWPAN, IPv4, IPv6, IPv6 neighbor discovery, IPv6 multicasting, RPL, TCP, and UDP.</a:t>
            </a:r>
          </a:p>
          <a:p>
            <a:pPr marL="914400" lvl="1" indent="-457200">
              <a:buFont typeface="+mj-lt"/>
              <a:buAutoNum type="arabicPeriod"/>
            </a:pPr>
            <a:r>
              <a:rPr lang="en-US" i="1" dirty="0">
                <a:solidFill>
                  <a:srgbClr val="0070C0"/>
                </a:solidFill>
              </a:rPr>
              <a:t>light-weight Rime stack, which is oriented toward sensor network</a:t>
            </a:r>
          </a:p>
          <a:p>
            <a:r>
              <a:rPr lang="en-US" b="1" i="1" dirty="0">
                <a:solidFill>
                  <a:srgbClr val="0070C0"/>
                </a:solidFill>
              </a:rPr>
              <a:t>Network buffer management</a:t>
            </a:r>
            <a:r>
              <a:rPr lang="en-US" i="1" dirty="0">
                <a:solidFill>
                  <a:srgbClr val="0070C0"/>
                </a:solidFill>
              </a:rPr>
              <a:t>: module called </a:t>
            </a:r>
            <a:r>
              <a:rPr lang="en-US" i="1" dirty="0" err="1">
                <a:solidFill>
                  <a:srgbClr val="0070C0"/>
                </a:solidFill>
              </a:rPr>
              <a:t>Queuebuf</a:t>
            </a:r>
            <a:r>
              <a:rPr lang="en-US" i="1" dirty="0">
                <a:solidFill>
                  <a:srgbClr val="0070C0"/>
                </a:solidFill>
              </a:rPr>
              <a:t> which allocates packet buffers from a static pool of memory</a:t>
            </a:r>
          </a:p>
          <a:p>
            <a:r>
              <a:rPr lang="en-US" b="1" i="1" dirty="0">
                <a:solidFill>
                  <a:srgbClr val="0070C0"/>
                </a:solidFill>
              </a:rPr>
              <a:t>Programming model</a:t>
            </a:r>
            <a:r>
              <a:rPr lang="en-US" i="1" dirty="0">
                <a:solidFill>
                  <a:srgbClr val="0070C0"/>
                </a:solidFill>
              </a:rPr>
              <a:t>: Protothreads, which is a sort of light-weight, cooperative threading concept similar to continuations</a:t>
            </a:r>
          </a:p>
        </p:txBody>
      </p:sp>
    </p:spTree>
    <p:extLst>
      <p:ext uri="{BB962C8B-B14F-4D97-AF65-F5344CB8AC3E}">
        <p14:creationId xmlns:p14="http://schemas.microsoft.com/office/powerpoint/2010/main" val="1632234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Programming language</a:t>
            </a:r>
            <a:r>
              <a:rPr lang="en-US" i="1" dirty="0">
                <a:solidFill>
                  <a:srgbClr val="0070C0"/>
                </a:solidFill>
              </a:rPr>
              <a:t>: C, but there exist runtime environments Java and Python</a:t>
            </a:r>
          </a:p>
          <a:p>
            <a:r>
              <a:rPr lang="en-US" b="1" i="1" dirty="0">
                <a:solidFill>
                  <a:srgbClr val="0070C0"/>
                </a:solidFill>
              </a:rPr>
              <a:t>Hardware abstraction layer</a:t>
            </a:r>
            <a:r>
              <a:rPr lang="en-US" i="1" dirty="0">
                <a:solidFill>
                  <a:srgbClr val="0070C0"/>
                </a:solidFill>
              </a:rPr>
              <a:t>: hardware-specific functionality is put in separate components and </a:t>
            </a:r>
            <a:r>
              <a:rPr lang="en-US" i="1" dirty="0" err="1">
                <a:solidFill>
                  <a:srgbClr val="0070C0"/>
                </a:solidFill>
              </a:rPr>
              <a:t>Contiki</a:t>
            </a:r>
            <a:r>
              <a:rPr lang="en-US" i="1" dirty="0">
                <a:solidFill>
                  <a:srgbClr val="0070C0"/>
                </a:solidFill>
              </a:rPr>
              <a:t> platform implements a common API for using that hardware as clocks, radio drivers, and sensors.</a:t>
            </a:r>
          </a:p>
          <a:p>
            <a:r>
              <a:rPr lang="en-US" b="1" i="1" dirty="0">
                <a:solidFill>
                  <a:srgbClr val="0070C0"/>
                </a:solidFill>
              </a:rPr>
              <a:t>Debugging facilities</a:t>
            </a:r>
            <a:r>
              <a:rPr lang="en-US" i="1" dirty="0">
                <a:solidFill>
                  <a:srgbClr val="0070C0"/>
                </a:solidFill>
              </a:rPr>
              <a:t>: </a:t>
            </a:r>
            <a:r>
              <a:rPr lang="en-US" i="1" dirty="0" err="1">
                <a:solidFill>
                  <a:srgbClr val="0070C0"/>
                </a:solidFill>
              </a:rPr>
              <a:t>Cooja</a:t>
            </a:r>
            <a:r>
              <a:rPr lang="en-US" i="1" dirty="0">
                <a:solidFill>
                  <a:srgbClr val="0070C0"/>
                </a:solidFill>
              </a:rPr>
              <a:t>/</a:t>
            </a:r>
            <a:r>
              <a:rPr lang="en-US" i="1" dirty="0" err="1">
                <a:solidFill>
                  <a:srgbClr val="0070C0"/>
                </a:solidFill>
              </a:rPr>
              <a:t>MSPsim</a:t>
            </a:r>
            <a:r>
              <a:rPr lang="en-US" i="1" dirty="0">
                <a:solidFill>
                  <a:srgbClr val="0070C0"/>
                </a:solidFill>
              </a:rPr>
              <a:t> simulator, which combines network simulation with cycle-accurate emulation of the hardware platforms.</a:t>
            </a:r>
          </a:p>
          <a:p>
            <a:r>
              <a:rPr lang="en-US" b="1" i="1" dirty="0">
                <a:solidFill>
                  <a:srgbClr val="0070C0"/>
                </a:solidFill>
              </a:rPr>
              <a:t>Feature set</a:t>
            </a:r>
            <a:r>
              <a:rPr lang="en-US" i="1" dirty="0">
                <a:solidFill>
                  <a:srgbClr val="0070C0"/>
                </a:solidFill>
              </a:rPr>
              <a:t>: a shell, a file system, a database management system, runtime dynamic linking, cryptography libraries, and a </a:t>
            </a:r>
            <a:r>
              <a:rPr lang="en-US" i="1" dirty="0" err="1">
                <a:solidFill>
                  <a:srgbClr val="0070C0"/>
                </a:solidFill>
              </a:rPr>
              <a:t>finegrained</a:t>
            </a:r>
            <a:r>
              <a:rPr lang="en-US" i="1" dirty="0">
                <a:solidFill>
                  <a:srgbClr val="0070C0"/>
                </a:solidFill>
              </a:rPr>
              <a:t> power tracing tool.</a:t>
            </a:r>
          </a:p>
        </p:txBody>
      </p:sp>
    </p:spTree>
    <p:extLst>
      <p:ext uri="{BB962C8B-B14F-4D97-AF65-F5344CB8AC3E}">
        <p14:creationId xmlns:p14="http://schemas.microsoft.com/office/powerpoint/2010/main" val="161632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Testing facilities</a:t>
            </a:r>
            <a:r>
              <a:rPr lang="en-US" i="1" dirty="0">
                <a:solidFill>
                  <a:srgbClr val="0070C0"/>
                </a:solidFill>
              </a:rPr>
              <a:t>: unit testing, regression testing, and full system integration testing. </a:t>
            </a:r>
            <a:r>
              <a:rPr lang="en-US" i="1" dirty="0" err="1">
                <a:solidFill>
                  <a:srgbClr val="0070C0"/>
                </a:solidFill>
              </a:rPr>
              <a:t>Contokii</a:t>
            </a:r>
            <a:r>
              <a:rPr lang="en-US" i="1" dirty="0">
                <a:solidFill>
                  <a:srgbClr val="0070C0"/>
                </a:solidFill>
              </a:rPr>
              <a:t> code contributions are automatically tested with a test suite using Travis CI</a:t>
            </a:r>
          </a:p>
          <a:p>
            <a:endParaRPr lang="en-US" i="1" dirty="0">
              <a:solidFill>
                <a:srgbClr val="0070C0"/>
              </a:solidFill>
            </a:endParaRPr>
          </a:p>
          <a:p>
            <a:r>
              <a:rPr lang="en-US" b="1" i="1" dirty="0">
                <a:solidFill>
                  <a:srgbClr val="0070C0"/>
                </a:solidFill>
              </a:rPr>
              <a:t>Standards</a:t>
            </a:r>
            <a:r>
              <a:rPr lang="en-US" i="1" dirty="0">
                <a:solidFill>
                  <a:srgbClr val="0070C0"/>
                </a:solidFill>
              </a:rPr>
              <a:t>: 6LoWPAN and RPL.</a:t>
            </a:r>
          </a:p>
          <a:p>
            <a:r>
              <a:rPr lang="en-US" b="1" i="1" dirty="0">
                <a:solidFill>
                  <a:srgbClr val="0070C0"/>
                </a:solidFill>
              </a:rPr>
              <a:t>Certification</a:t>
            </a:r>
            <a:r>
              <a:rPr lang="en-US" i="1" dirty="0">
                <a:solidFill>
                  <a:srgbClr val="0070C0"/>
                </a:solidFill>
              </a:rPr>
              <a:t>: IPv6 Ready Logo Program - silver certification.</a:t>
            </a:r>
          </a:p>
          <a:p>
            <a:r>
              <a:rPr lang="en-US" b="1" i="1" dirty="0">
                <a:solidFill>
                  <a:srgbClr val="0070C0"/>
                </a:solidFill>
              </a:rPr>
              <a:t>Documentation</a:t>
            </a:r>
            <a:r>
              <a:rPr lang="en-US" i="1" dirty="0">
                <a:solidFill>
                  <a:srgbClr val="0070C0"/>
                </a:solidFill>
              </a:rPr>
              <a:t>: The source code is documented using the open-source </a:t>
            </a:r>
            <a:r>
              <a:rPr lang="en-US" i="1" dirty="0" err="1">
                <a:solidFill>
                  <a:srgbClr val="0070C0"/>
                </a:solidFill>
              </a:rPr>
              <a:t>Doxygen</a:t>
            </a:r>
            <a:r>
              <a:rPr lang="en-US" i="1" dirty="0">
                <a:solidFill>
                  <a:srgbClr val="0070C0"/>
                </a:solidFill>
              </a:rPr>
              <a:t> tool, and other things such as tutorials and high-level technical descriptions are provided through a project Wiki.</a:t>
            </a:r>
          </a:p>
        </p:txBody>
      </p:sp>
    </p:spTree>
    <p:extLst>
      <p:ext uri="{BB962C8B-B14F-4D97-AF65-F5344CB8AC3E}">
        <p14:creationId xmlns:p14="http://schemas.microsoft.com/office/powerpoint/2010/main" val="1570977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Maturity of the code</a:t>
            </a:r>
            <a:r>
              <a:rPr lang="en-US" i="1" dirty="0">
                <a:solidFill>
                  <a:srgbClr val="0070C0"/>
                </a:solidFill>
              </a:rPr>
              <a:t>:</a:t>
            </a:r>
          </a:p>
          <a:p>
            <a:pPr lvl="1"/>
            <a:r>
              <a:rPr lang="en-US" i="1" dirty="0">
                <a:solidFill>
                  <a:srgbClr val="0070C0"/>
                </a:solidFill>
              </a:rPr>
              <a:t>The core parts have reached a high maturity of the code but there are also less used experimental parts.</a:t>
            </a:r>
          </a:p>
          <a:p>
            <a:pPr lvl="1"/>
            <a:r>
              <a:rPr lang="en-US" i="1" dirty="0">
                <a:solidFill>
                  <a:srgbClr val="0070C0"/>
                </a:solidFill>
              </a:rPr>
              <a:t>Along with </a:t>
            </a:r>
            <a:r>
              <a:rPr lang="en-US" i="1" dirty="0" err="1">
                <a:solidFill>
                  <a:srgbClr val="0070C0"/>
                </a:solidFill>
              </a:rPr>
              <a:t>TinyOS</a:t>
            </a:r>
            <a:r>
              <a:rPr lang="en-US" i="1" dirty="0">
                <a:solidFill>
                  <a:srgbClr val="0070C0"/>
                </a:solidFill>
              </a:rPr>
              <a:t>, </a:t>
            </a:r>
            <a:r>
              <a:rPr lang="en-US" i="1" dirty="0" err="1">
                <a:solidFill>
                  <a:srgbClr val="0070C0"/>
                </a:solidFill>
              </a:rPr>
              <a:t>Contiki</a:t>
            </a:r>
            <a:r>
              <a:rPr lang="en-US" i="1" dirty="0">
                <a:solidFill>
                  <a:srgbClr val="0070C0"/>
                </a:solidFill>
              </a:rPr>
              <a:t> has become one of the most well-known and widely used OSs for WSN.</a:t>
            </a:r>
          </a:p>
          <a:p>
            <a:r>
              <a:rPr lang="en-US" b="1" i="1" dirty="0">
                <a:solidFill>
                  <a:srgbClr val="0070C0"/>
                </a:solidFill>
              </a:rPr>
              <a:t>License</a:t>
            </a:r>
            <a:r>
              <a:rPr lang="en-US" i="1" dirty="0">
                <a:solidFill>
                  <a:srgbClr val="0070C0"/>
                </a:solidFill>
              </a:rPr>
              <a:t>:  All source code in </a:t>
            </a:r>
            <a:r>
              <a:rPr lang="en-US" i="1" dirty="0" err="1">
                <a:solidFill>
                  <a:srgbClr val="0070C0"/>
                </a:solidFill>
              </a:rPr>
              <a:t>Contiki</a:t>
            </a:r>
            <a:r>
              <a:rPr lang="en-US" i="1" dirty="0">
                <a:solidFill>
                  <a:srgbClr val="0070C0"/>
                </a:solidFill>
              </a:rPr>
              <a:t> must have a three-clause BSD license or another license with similar terms.</a:t>
            </a:r>
          </a:p>
        </p:txBody>
      </p:sp>
    </p:spTree>
    <p:extLst>
      <p:ext uri="{BB962C8B-B14F-4D97-AF65-F5344CB8AC3E}">
        <p14:creationId xmlns:p14="http://schemas.microsoft.com/office/powerpoint/2010/main" val="926963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Contiki</a:t>
            </a:r>
            <a:r>
              <a:rPr lang="pt-BR" dirty="0">
                <a:solidFill>
                  <a:srgbClr val="0070C0"/>
                </a:solidFill>
              </a:rPr>
              <a:t> (</a:t>
            </a:r>
            <a:r>
              <a:rPr lang="pt-BR" dirty="0" err="1">
                <a:solidFill>
                  <a:srgbClr val="0070C0"/>
                </a:solidFill>
              </a:rPr>
              <a:t>Event-driven</a:t>
            </a:r>
            <a:r>
              <a:rPr lang="pt-BR" dirty="0">
                <a:solidFill>
                  <a:srgbClr val="0070C0"/>
                </a:solidFill>
              </a:rPr>
              <a: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Provider</a:t>
            </a:r>
            <a:r>
              <a:rPr lang="en-US" i="1" dirty="0">
                <a:solidFill>
                  <a:srgbClr val="0070C0"/>
                </a:solidFill>
              </a:rPr>
              <a:t>: </a:t>
            </a:r>
          </a:p>
          <a:p>
            <a:pPr lvl="1"/>
            <a:r>
              <a:rPr lang="en-US" i="1" dirty="0" err="1">
                <a:solidFill>
                  <a:srgbClr val="0070C0"/>
                </a:solidFill>
              </a:rPr>
              <a:t>Contiki</a:t>
            </a:r>
            <a:r>
              <a:rPr lang="en-US" i="1" dirty="0">
                <a:solidFill>
                  <a:srgbClr val="0070C0"/>
                </a:solidFill>
              </a:rPr>
              <a:t> is developed by a large community of professional developers, researchers, and hobbyists.</a:t>
            </a:r>
          </a:p>
          <a:p>
            <a:pPr lvl="1"/>
            <a:r>
              <a:rPr lang="en-US" i="1" dirty="0">
                <a:solidFill>
                  <a:srgbClr val="0070C0"/>
                </a:solidFill>
              </a:rPr>
              <a:t>The development is organized around a GitHub repository. </a:t>
            </a:r>
          </a:p>
          <a:p>
            <a:pPr lvl="1"/>
            <a:r>
              <a:rPr lang="en-US" i="1" dirty="0">
                <a:solidFill>
                  <a:srgbClr val="0070C0"/>
                </a:solidFill>
              </a:rPr>
              <a:t>The source code is maintained by a merge team, which review incoming code contributions from the </a:t>
            </a:r>
            <a:r>
              <a:rPr lang="en-US" i="1" dirty="0" err="1">
                <a:solidFill>
                  <a:srgbClr val="0070C0"/>
                </a:solidFill>
              </a:rPr>
              <a:t>Contiki</a:t>
            </a:r>
            <a:r>
              <a:rPr lang="en-US" i="1" dirty="0">
                <a:solidFill>
                  <a:srgbClr val="0070C0"/>
                </a:solidFill>
              </a:rPr>
              <a:t> community, and make larger decisions such as architectural changes and release cycles</a:t>
            </a:r>
          </a:p>
        </p:txBody>
      </p:sp>
    </p:spTree>
    <p:extLst>
      <p:ext uri="{BB962C8B-B14F-4D97-AF65-F5344CB8AC3E}">
        <p14:creationId xmlns:p14="http://schemas.microsoft.com/office/powerpoint/2010/main" val="4060664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a:solidFill>
                  <a:srgbClr val="0070C0"/>
                </a:solidFill>
              </a:rPr>
              <a:t>RIOT (</a:t>
            </a:r>
            <a:r>
              <a:rPr lang="en-US" dirty="0">
                <a:solidFill>
                  <a:srgbClr val="0070C0"/>
                </a:solidFill>
              </a:rPr>
              <a:t>Multithreading)</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r>
              <a:rPr lang="en-US" dirty="0">
                <a:solidFill>
                  <a:srgbClr val="0070C0"/>
                </a:solidFill>
              </a:rPr>
              <a:t>Development was launched in 2013, based on a microkernel architecture inherited from </a:t>
            </a:r>
            <a:r>
              <a:rPr lang="en-US" dirty="0" err="1">
                <a:solidFill>
                  <a:srgbClr val="0070C0"/>
                </a:solidFill>
              </a:rPr>
              <a:t>FireKernel</a:t>
            </a:r>
            <a:endParaRPr lang="en-US" dirty="0">
              <a:solidFill>
                <a:srgbClr val="0070C0"/>
              </a:solidFill>
            </a:endParaRPr>
          </a:p>
          <a:p>
            <a:r>
              <a:rPr lang="en-US" dirty="0" err="1">
                <a:solidFill>
                  <a:srgbClr val="0070C0"/>
                </a:solidFill>
              </a:rPr>
              <a:t>IoT</a:t>
            </a:r>
            <a:r>
              <a:rPr lang="en-US" dirty="0">
                <a:solidFill>
                  <a:srgbClr val="0070C0"/>
                </a:solidFill>
              </a:rPr>
              <a:t> hardware support (8-, 16-, 32-bit MCUs)</a:t>
            </a:r>
          </a:p>
          <a:p>
            <a:endParaRPr lang="en-US" dirty="0">
              <a:solidFill>
                <a:srgbClr val="0070C0"/>
              </a:solidFill>
            </a:endParaRPr>
          </a:p>
          <a:p>
            <a:r>
              <a:rPr lang="en-US" b="1" i="1" dirty="0">
                <a:solidFill>
                  <a:srgbClr val="0070C0"/>
                </a:solidFill>
              </a:rPr>
              <a:t>Architecture</a:t>
            </a:r>
            <a:r>
              <a:rPr lang="en-US" i="1" dirty="0">
                <a:solidFill>
                  <a:srgbClr val="0070C0"/>
                </a:solidFill>
              </a:rPr>
              <a:t>: microkernel RTOS architecture with full multithreading, efficient context switching(100 CPU cycles on an ARM), IPC (blocking and nonblocking) and a small thread control block (TCB) (46 bytes on 32-bit platforms).</a:t>
            </a:r>
          </a:p>
          <a:p>
            <a:r>
              <a:rPr lang="en-US" b="1" i="1" dirty="0">
                <a:solidFill>
                  <a:srgbClr val="0070C0"/>
                </a:solidFill>
              </a:rPr>
              <a:t>Scheduling</a:t>
            </a:r>
            <a:r>
              <a:rPr lang="en-US" i="1" dirty="0">
                <a:solidFill>
                  <a:srgbClr val="0070C0"/>
                </a:solidFill>
              </a:rPr>
              <a:t>: Preemptive </a:t>
            </a:r>
            <a:r>
              <a:rPr lang="en-US" i="1" dirty="0" err="1">
                <a:solidFill>
                  <a:srgbClr val="0070C0"/>
                </a:solidFill>
              </a:rPr>
              <a:t>tickless</a:t>
            </a:r>
            <a:r>
              <a:rPr lang="en-US" i="1" dirty="0">
                <a:solidFill>
                  <a:srgbClr val="0070C0"/>
                </a:solidFill>
              </a:rPr>
              <a:t> scheduler. No pending tasks </a:t>
            </a:r>
            <a:r>
              <a:rPr lang="en-US" i="1" dirty="0">
                <a:solidFill>
                  <a:srgbClr val="0070C0"/>
                </a:solidFill>
                <a:sym typeface="Wingdings" panose="05000000000000000000" pitchFamily="2" charset="2"/>
              </a:rPr>
              <a:t> </a:t>
            </a:r>
            <a:r>
              <a:rPr lang="en-US" i="1" dirty="0">
                <a:solidFill>
                  <a:srgbClr val="0070C0"/>
                </a:solidFill>
              </a:rPr>
              <a:t>RIOT will switch to the idle thread, which can use the deepest possible sleep mode.</a:t>
            </a:r>
          </a:p>
          <a:p>
            <a:r>
              <a:rPr lang="en-US" b="1" i="1" dirty="0">
                <a:solidFill>
                  <a:srgbClr val="0070C0"/>
                </a:solidFill>
              </a:rPr>
              <a:t>Memory allocation</a:t>
            </a:r>
            <a:r>
              <a:rPr lang="en-US" i="1" dirty="0">
                <a:solidFill>
                  <a:srgbClr val="0070C0"/>
                </a:solidFill>
              </a:rPr>
              <a:t>: dynamic and static memory allocation. Only static methods are used within the kernel, which enables RIOT to fulfill deterministic requirements.</a:t>
            </a:r>
          </a:p>
        </p:txBody>
      </p:sp>
    </p:spTree>
    <p:extLst>
      <p:ext uri="{BB962C8B-B14F-4D97-AF65-F5344CB8AC3E}">
        <p14:creationId xmlns:p14="http://schemas.microsoft.com/office/powerpoint/2010/main" val="2025072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a:solidFill>
                  <a:srgbClr val="0070C0"/>
                </a:solidFill>
              </a:rPr>
              <a:t>RIOT (</a:t>
            </a:r>
            <a:r>
              <a:rPr lang="en-US" dirty="0">
                <a:solidFill>
                  <a:srgbClr val="0070C0"/>
                </a:solidFill>
              </a:rPr>
              <a:t>Multithreading)</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Network connectivity</a:t>
            </a:r>
            <a:r>
              <a:rPr lang="en-US" i="1" dirty="0">
                <a:solidFill>
                  <a:srgbClr val="0070C0"/>
                </a:solidFill>
              </a:rPr>
              <a:t>: The </a:t>
            </a:r>
            <a:r>
              <a:rPr lang="en-US" i="1" dirty="0" err="1">
                <a:solidFill>
                  <a:srgbClr val="0070C0"/>
                </a:solidFill>
              </a:rPr>
              <a:t>gnrc</a:t>
            </a:r>
            <a:r>
              <a:rPr lang="en-US" i="1" dirty="0">
                <a:solidFill>
                  <a:srgbClr val="0070C0"/>
                </a:solidFill>
              </a:rPr>
              <a:t> network stack is based on standard IP protocols, supporting 6LoWPAN, IPv6, RPL (</a:t>
            </a:r>
            <a:r>
              <a:rPr lang="en-US" i="1" dirty="0" err="1">
                <a:solidFill>
                  <a:srgbClr val="0070C0"/>
                </a:solidFill>
              </a:rPr>
              <a:t>nonstoring</a:t>
            </a:r>
            <a:r>
              <a:rPr lang="en-US" i="1" dirty="0">
                <a:solidFill>
                  <a:srgbClr val="0070C0"/>
                </a:solidFill>
              </a:rPr>
              <a:t> and storing mode), UDP, and </a:t>
            </a:r>
            <a:r>
              <a:rPr lang="en-US" i="1" dirty="0" err="1">
                <a:solidFill>
                  <a:srgbClr val="0070C0"/>
                </a:solidFill>
              </a:rPr>
              <a:t>CoAP</a:t>
            </a:r>
            <a:r>
              <a:rPr lang="en-US" i="1" dirty="0">
                <a:solidFill>
                  <a:srgbClr val="0070C0"/>
                </a:solidFill>
              </a:rPr>
              <a:t>, implemented in a modular fashion, leveraging generic, well-defined interfaces and IPC</a:t>
            </a:r>
          </a:p>
          <a:p>
            <a:r>
              <a:rPr lang="en-US" b="1" i="1" dirty="0">
                <a:solidFill>
                  <a:srgbClr val="0070C0"/>
                </a:solidFill>
              </a:rPr>
              <a:t>Network buffer management</a:t>
            </a:r>
            <a:r>
              <a:rPr lang="en-US" i="1" dirty="0">
                <a:solidFill>
                  <a:srgbClr val="0070C0"/>
                </a:solidFill>
              </a:rPr>
              <a:t>: </a:t>
            </a:r>
            <a:r>
              <a:rPr lang="en-US" i="1" dirty="0" err="1">
                <a:solidFill>
                  <a:srgbClr val="0070C0"/>
                </a:solidFill>
              </a:rPr>
              <a:t>gnrc</a:t>
            </a:r>
            <a:r>
              <a:rPr lang="en-US" i="1" dirty="0">
                <a:solidFill>
                  <a:srgbClr val="0070C0"/>
                </a:solidFill>
              </a:rPr>
              <a:t>, within which packets, headers, and other networking meta data is stored in a centralized network buffer structure, whereby only pointers are being passed between the layers.</a:t>
            </a:r>
          </a:p>
          <a:p>
            <a:r>
              <a:rPr lang="en-US" b="1" i="1" dirty="0">
                <a:solidFill>
                  <a:srgbClr val="0070C0"/>
                </a:solidFill>
              </a:rPr>
              <a:t>Programming model</a:t>
            </a:r>
            <a:r>
              <a:rPr lang="en-US" i="1" dirty="0">
                <a:solidFill>
                  <a:srgbClr val="0070C0"/>
                </a:solidFill>
              </a:rPr>
              <a:t>: classical multithreading concept with a memory-passing IPC between threads</a:t>
            </a:r>
          </a:p>
        </p:txBody>
      </p:sp>
    </p:spTree>
    <p:extLst>
      <p:ext uri="{BB962C8B-B14F-4D97-AF65-F5344CB8AC3E}">
        <p14:creationId xmlns:p14="http://schemas.microsoft.com/office/powerpoint/2010/main" val="66546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pt-BR" i="1" dirty="0">
                <a:solidFill>
                  <a:srgbClr val="0070C0"/>
                </a:solidFill>
              </a:rPr>
              <a:t>High-</a:t>
            </a:r>
            <a:r>
              <a:rPr lang="pt-BR" i="1" dirty="0" err="1">
                <a:solidFill>
                  <a:srgbClr val="0070C0"/>
                </a:solidFill>
              </a:rPr>
              <a:t>End</a:t>
            </a:r>
            <a:r>
              <a:rPr lang="pt-BR" i="1" dirty="0">
                <a:solidFill>
                  <a:srgbClr val="0070C0"/>
                </a:solidFill>
              </a:rPr>
              <a:t> </a:t>
            </a:r>
            <a:r>
              <a:rPr lang="pt-BR" i="1" dirty="0" err="1">
                <a:solidFill>
                  <a:srgbClr val="0070C0"/>
                </a:solidFill>
              </a:rPr>
              <a:t>Devices</a:t>
            </a:r>
            <a:r>
              <a:rPr lang="pt-BR" dirty="0">
                <a:solidFill>
                  <a:srgbClr val="0070C0"/>
                </a:solidFill>
              </a:rPr>
              <a:t>: </a:t>
            </a:r>
            <a:r>
              <a:rPr lang="pt-BR" i="1" dirty="0">
                <a:solidFill>
                  <a:srgbClr val="0070C0"/>
                </a:solidFill>
              </a:rPr>
              <a:t>single-</a:t>
            </a:r>
            <a:r>
              <a:rPr lang="pt-BR" i="1" dirty="0" err="1">
                <a:solidFill>
                  <a:srgbClr val="0070C0"/>
                </a:solidFill>
              </a:rPr>
              <a:t>board</a:t>
            </a:r>
            <a:r>
              <a:rPr lang="pt-BR" i="1" dirty="0">
                <a:solidFill>
                  <a:srgbClr val="0070C0"/>
                </a:solidFill>
              </a:rPr>
              <a:t> </a:t>
            </a:r>
            <a:r>
              <a:rPr lang="pt-BR" i="1" dirty="0" err="1">
                <a:solidFill>
                  <a:srgbClr val="0070C0"/>
                </a:solidFill>
              </a:rPr>
              <a:t>computers</a:t>
            </a:r>
            <a:r>
              <a:rPr lang="pt-BR" i="1" dirty="0">
                <a:solidFill>
                  <a:srgbClr val="0070C0"/>
                </a:solidFill>
              </a:rPr>
              <a:t> </a:t>
            </a:r>
            <a:r>
              <a:rPr lang="pt-BR" dirty="0">
                <a:solidFill>
                  <a:srgbClr val="0070C0"/>
                </a:solidFill>
              </a:rPr>
              <a:t>que possuem recursos suficientes para suporte à Sistemas Operacionais(SO) tradicionais como Linux ou BSD. </a:t>
            </a:r>
            <a:r>
              <a:rPr lang="pt-BR" dirty="0" err="1">
                <a:solidFill>
                  <a:srgbClr val="0070C0"/>
                </a:solidFill>
              </a:rPr>
              <a:t>Ex</a:t>
            </a:r>
            <a:r>
              <a:rPr lang="pt-BR" dirty="0">
                <a:solidFill>
                  <a:srgbClr val="0070C0"/>
                </a:solidFill>
              </a:rPr>
              <a:t>: </a:t>
            </a:r>
            <a:r>
              <a:rPr lang="pt-BR" dirty="0" err="1">
                <a:solidFill>
                  <a:srgbClr val="0070C0"/>
                </a:solidFill>
              </a:rPr>
              <a:t>Raspberry</a:t>
            </a:r>
            <a:r>
              <a:rPr lang="pt-BR" dirty="0">
                <a:solidFill>
                  <a:srgbClr val="0070C0"/>
                </a:solidFill>
              </a:rPr>
              <a:t> </a:t>
            </a:r>
            <a:r>
              <a:rPr lang="pt-BR" dirty="0" err="1">
                <a:solidFill>
                  <a:srgbClr val="0070C0"/>
                </a:solidFill>
              </a:rPr>
              <a:t>Pi</a:t>
            </a:r>
            <a:r>
              <a:rPr lang="pt-BR" dirty="0">
                <a:solidFill>
                  <a:srgbClr val="0070C0"/>
                </a:solidFill>
              </a:rPr>
              <a:t>, </a:t>
            </a:r>
            <a:r>
              <a:rPr lang="pt-BR" i="1" dirty="0">
                <a:solidFill>
                  <a:srgbClr val="0070C0"/>
                </a:solidFill>
              </a:rPr>
              <a:t>smartphones</a:t>
            </a:r>
            <a:r>
              <a:rPr lang="pt-BR" dirty="0">
                <a:solidFill>
                  <a:srgbClr val="0070C0"/>
                </a:solidFill>
              </a:rPr>
              <a:t>.</a:t>
            </a:r>
          </a:p>
          <a:p>
            <a:r>
              <a:rPr lang="pt-BR" i="1" dirty="0" err="1">
                <a:solidFill>
                  <a:srgbClr val="0070C0"/>
                </a:solidFill>
              </a:rPr>
              <a:t>Low-End</a:t>
            </a:r>
            <a:r>
              <a:rPr lang="pt-BR" i="1" dirty="0">
                <a:solidFill>
                  <a:srgbClr val="0070C0"/>
                </a:solidFill>
              </a:rPr>
              <a:t> </a:t>
            </a:r>
            <a:r>
              <a:rPr lang="pt-BR" i="1" dirty="0" err="1">
                <a:solidFill>
                  <a:srgbClr val="0070C0"/>
                </a:solidFill>
              </a:rPr>
              <a:t>Devices</a:t>
            </a:r>
            <a:r>
              <a:rPr lang="pt-BR" dirty="0">
                <a:solidFill>
                  <a:srgbClr val="0070C0"/>
                </a:solidFill>
              </a:rPr>
              <a:t>: </a:t>
            </a:r>
            <a:r>
              <a:rPr lang="pt-BR" i="1" dirty="0">
                <a:solidFill>
                  <a:srgbClr val="0070C0"/>
                </a:solidFill>
              </a:rPr>
              <a:t>single-</a:t>
            </a:r>
            <a:r>
              <a:rPr lang="pt-BR" i="1" dirty="0" err="1">
                <a:solidFill>
                  <a:srgbClr val="0070C0"/>
                </a:solidFill>
              </a:rPr>
              <a:t>board</a:t>
            </a:r>
            <a:r>
              <a:rPr lang="pt-BR" i="1" dirty="0">
                <a:solidFill>
                  <a:srgbClr val="0070C0"/>
                </a:solidFill>
              </a:rPr>
              <a:t> </a:t>
            </a:r>
            <a:r>
              <a:rPr lang="pt-BR" i="1" dirty="0" err="1">
                <a:solidFill>
                  <a:srgbClr val="0070C0"/>
                </a:solidFill>
              </a:rPr>
              <a:t>computers</a:t>
            </a:r>
            <a:r>
              <a:rPr lang="pt-BR" i="1" dirty="0">
                <a:solidFill>
                  <a:srgbClr val="0070C0"/>
                </a:solidFill>
              </a:rPr>
              <a:t> </a:t>
            </a:r>
            <a:r>
              <a:rPr lang="pt-BR" dirty="0">
                <a:solidFill>
                  <a:srgbClr val="0070C0"/>
                </a:solidFill>
              </a:rPr>
              <a:t>que possuem recursos limitados e não suportam Sistemas Operacionais(SO) tradicionais. </a:t>
            </a:r>
            <a:r>
              <a:rPr lang="pt-BR" dirty="0" err="1">
                <a:solidFill>
                  <a:srgbClr val="0070C0"/>
                </a:solidFill>
              </a:rPr>
              <a:t>Ex</a:t>
            </a:r>
            <a:r>
              <a:rPr lang="pt-BR" dirty="0">
                <a:solidFill>
                  <a:srgbClr val="0070C0"/>
                </a:solidFill>
              </a:rPr>
              <a:t>: </a:t>
            </a:r>
            <a:r>
              <a:rPr lang="pt-BR" dirty="0" err="1">
                <a:solidFill>
                  <a:srgbClr val="0070C0"/>
                </a:solidFill>
              </a:rPr>
              <a:t>Arduino</a:t>
            </a:r>
            <a:r>
              <a:rPr lang="pt-BR" dirty="0">
                <a:solidFill>
                  <a:srgbClr val="0070C0"/>
                </a:solidFill>
              </a:rPr>
              <a:t>, </a:t>
            </a:r>
            <a:r>
              <a:rPr lang="pt-BR" dirty="0" err="1">
                <a:solidFill>
                  <a:srgbClr val="0070C0"/>
                </a:solidFill>
              </a:rPr>
              <a:t>Econotag</a:t>
            </a:r>
            <a:r>
              <a:rPr lang="pt-BR" dirty="0">
                <a:solidFill>
                  <a:srgbClr val="0070C0"/>
                </a:solidFill>
              </a:rPr>
              <a:t>, </a:t>
            </a:r>
            <a:r>
              <a:rPr lang="pt-BR" dirty="0" err="1">
                <a:solidFill>
                  <a:srgbClr val="0070C0"/>
                </a:solidFill>
              </a:rPr>
              <a:t>Zolertia</a:t>
            </a:r>
            <a:r>
              <a:rPr lang="pt-BR" dirty="0">
                <a:solidFill>
                  <a:srgbClr val="0070C0"/>
                </a:solidFill>
              </a:rPr>
              <a:t> Z1, </a:t>
            </a:r>
            <a:r>
              <a:rPr lang="pt-BR" dirty="0" err="1">
                <a:solidFill>
                  <a:srgbClr val="0070C0"/>
                </a:solidFill>
              </a:rPr>
              <a:t>IoT</a:t>
            </a:r>
            <a:r>
              <a:rPr lang="pt-BR" dirty="0">
                <a:solidFill>
                  <a:srgbClr val="0070C0"/>
                </a:solidFill>
              </a:rPr>
              <a:t>-LAB M3-nodes, Open Mote nodes, </a:t>
            </a:r>
            <a:r>
              <a:rPr lang="pt-BR" dirty="0" err="1">
                <a:solidFill>
                  <a:srgbClr val="0070C0"/>
                </a:solidFill>
              </a:rPr>
              <a:t>TelosB</a:t>
            </a:r>
            <a:r>
              <a:rPr lang="pt-BR" dirty="0">
                <a:solidFill>
                  <a:srgbClr val="0070C0"/>
                </a:solidFill>
              </a:rPr>
              <a:t> motes, etc... </a:t>
            </a:r>
          </a:p>
          <a:p>
            <a:endParaRPr lang="pt-BR" dirty="0">
              <a:solidFill>
                <a:srgbClr val="0070C0"/>
              </a:solidFill>
            </a:endParaRPr>
          </a:p>
          <a:p>
            <a:pPr marL="0" indent="0">
              <a:buNone/>
            </a:pPr>
            <a:endParaRPr lang="pt-BR" dirty="0">
              <a:solidFill>
                <a:srgbClr val="0070C0"/>
              </a:solidFill>
            </a:endParaRPr>
          </a:p>
        </p:txBody>
      </p:sp>
      <p:pic>
        <p:nvPicPr>
          <p:cNvPr id="5" name="Imagem 4"/>
          <p:cNvPicPr>
            <a:picLocks noChangeAspect="1"/>
          </p:cNvPicPr>
          <p:nvPr/>
        </p:nvPicPr>
        <p:blipFill>
          <a:blip r:embed="rId2"/>
          <a:stretch>
            <a:fillRect/>
          </a:stretch>
        </p:blipFill>
        <p:spPr>
          <a:xfrm>
            <a:off x="1505224" y="4348507"/>
            <a:ext cx="4276801" cy="2317336"/>
          </a:xfrm>
          <a:prstGeom prst="rect">
            <a:avLst/>
          </a:prstGeom>
        </p:spPr>
      </p:pic>
      <p:sp>
        <p:nvSpPr>
          <p:cNvPr id="6" name="CaixaDeTexto 5"/>
          <p:cNvSpPr txBox="1"/>
          <p:nvPr/>
        </p:nvSpPr>
        <p:spPr>
          <a:xfrm>
            <a:off x="6096000" y="4770783"/>
            <a:ext cx="4359965" cy="1477328"/>
          </a:xfrm>
          <a:prstGeom prst="rect">
            <a:avLst/>
          </a:prstGeom>
          <a:noFill/>
        </p:spPr>
        <p:txBody>
          <a:bodyPr wrap="square" rtlCol="0">
            <a:spAutoFit/>
          </a:bodyPr>
          <a:lstStyle/>
          <a:p>
            <a:pPr algn="ctr"/>
            <a:r>
              <a:rPr lang="pt-BR" dirty="0" err="1"/>
              <a:t>Examples</a:t>
            </a:r>
            <a:r>
              <a:rPr lang="pt-BR" dirty="0"/>
              <a:t> </a:t>
            </a:r>
            <a:r>
              <a:rPr lang="pt-BR" dirty="0" err="1"/>
              <a:t>of</a:t>
            </a:r>
            <a:r>
              <a:rPr lang="pt-BR" dirty="0"/>
              <a:t> </a:t>
            </a:r>
            <a:r>
              <a:rPr lang="pt-BR" dirty="0" err="1"/>
              <a:t>low-end</a:t>
            </a:r>
            <a:r>
              <a:rPr lang="pt-BR" dirty="0"/>
              <a:t> </a:t>
            </a:r>
            <a:r>
              <a:rPr lang="pt-BR" dirty="0" err="1"/>
              <a:t>IoT</a:t>
            </a:r>
            <a:r>
              <a:rPr lang="pt-BR" dirty="0"/>
              <a:t> </a:t>
            </a:r>
            <a:r>
              <a:rPr lang="pt-BR" dirty="0" err="1"/>
              <a:t>devices</a:t>
            </a:r>
            <a:r>
              <a:rPr lang="pt-BR" dirty="0"/>
              <a:t>. </a:t>
            </a:r>
          </a:p>
          <a:p>
            <a:pPr marL="342900" indent="-342900">
              <a:buAutoNum type="alphaLcParenBoth"/>
            </a:pPr>
            <a:r>
              <a:rPr lang="pt-BR" dirty="0" err="1"/>
              <a:t>Arduino</a:t>
            </a:r>
            <a:r>
              <a:rPr lang="pt-BR" dirty="0"/>
              <a:t> </a:t>
            </a:r>
            <a:r>
              <a:rPr lang="pt-BR" dirty="0" err="1"/>
              <a:t>due</a:t>
            </a:r>
            <a:r>
              <a:rPr lang="pt-BR" dirty="0"/>
              <a:t>.</a:t>
            </a:r>
          </a:p>
          <a:p>
            <a:pPr marL="342900" indent="-342900">
              <a:buAutoNum type="alphaLcParenBoth"/>
            </a:pPr>
            <a:r>
              <a:rPr lang="pt-BR" dirty="0" err="1"/>
              <a:t>Zolertia</a:t>
            </a:r>
            <a:r>
              <a:rPr lang="pt-BR" dirty="0"/>
              <a:t> </a:t>
            </a:r>
            <a:r>
              <a:rPr lang="pt-BR" dirty="0" err="1"/>
              <a:t>Re-Mote</a:t>
            </a:r>
            <a:r>
              <a:rPr lang="pt-BR" dirty="0"/>
              <a:t>.</a:t>
            </a:r>
          </a:p>
          <a:p>
            <a:pPr marL="342900" indent="-342900">
              <a:buAutoNum type="alphaLcParenBoth"/>
            </a:pPr>
            <a:r>
              <a:rPr lang="pt-BR" dirty="0"/>
              <a:t>IoT-LAB-M3.</a:t>
            </a:r>
          </a:p>
          <a:p>
            <a:pPr marL="342900" indent="-342900">
              <a:buAutoNum type="alphaLcParenBoth"/>
            </a:pPr>
            <a:r>
              <a:rPr lang="pt-BR" dirty="0" err="1"/>
              <a:t>Atmel</a:t>
            </a:r>
            <a:r>
              <a:rPr lang="pt-BR" dirty="0"/>
              <a:t> SAM R21.</a:t>
            </a:r>
          </a:p>
        </p:txBody>
      </p:sp>
    </p:spTree>
    <p:extLst>
      <p:ext uri="{BB962C8B-B14F-4D97-AF65-F5344CB8AC3E}">
        <p14:creationId xmlns:p14="http://schemas.microsoft.com/office/powerpoint/2010/main" val="30665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a:solidFill>
                  <a:srgbClr val="0070C0"/>
                </a:solidFill>
              </a:rPr>
              <a:t>RIOT (</a:t>
            </a:r>
            <a:r>
              <a:rPr lang="en-US" dirty="0">
                <a:solidFill>
                  <a:srgbClr val="0070C0"/>
                </a:solidFill>
              </a:rPr>
              <a:t>Multithreading)</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Programming language</a:t>
            </a:r>
            <a:r>
              <a:rPr lang="en-US" i="1" dirty="0">
                <a:solidFill>
                  <a:srgbClr val="0070C0"/>
                </a:solidFill>
              </a:rPr>
              <a:t>: C, C++</a:t>
            </a:r>
          </a:p>
          <a:p>
            <a:r>
              <a:rPr lang="en-US" b="1" i="1" dirty="0">
                <a:solidFill>
                  <a:srgbClr val="0070C0"/>
                </a:solidFill>
              </a:rPr>
              <a:t>Hardware abstraction layer</a:t>
            </a:r>
            <a:r>
              <a:rPr lang="en-US" i="1" dirty="0">
                <a:solidFill>
                  <a:srgbClr val="0070C0"/>
                </a:solidFill>
              </a:rPr>
              <a:t>: peripheral interfaces as well as for networking, sensor, and actuator devices.</a:t>
            </a:r>
          </a:p>
          <a:p>
            <a:r>
              <a:rPr lang="en-US" b="1" i="1" dirty="0">
                <a:solidFill>
                  <a:srgbClr val="0070C0"/>
                </a:solidFill>
              </a:rPr>
              <a:t>Debugging facilities</a:t>
            </a:r>
            <a:r>
              <a:rPr lang="en-US" i="1" dirty="0">
                <a:solidFill>
                  <a:srgbClr val="0070C0"/>
                </a:solidFill>
              </a:rPr>
              <a:t>:</a:t>
            </a:r>
          </a:p>
          <a:p>
            <a:pPr lvl="1"/>
            <a:r>
              <a:rPr lang="en-US" i="1" dirty="0">
                <a:solidFill>
                  <a:srgbClr val="0070C0"/>
                </a:solidFill>
              </a:rPr>
              <a:t>RIOT is written in ANSI C </a:t>
            </a:r>
            <a:r>
              <a:rPr lang="en-US" i="1" dirty="0">
                <a:solidFill>
                  <a:srgbClr val="0070C0"/>
                </a:solidFill>
                <a:sym typeface="Wingdings" panose="05000000000000000000" pitchFamily="2" charset="2"/>
              </a:rPr>
              <a:t></a:t>
            </a:r>
            <a:r>
              <a:rPr lang="en-US" i="1" dirty="0">
                <a:solidFill>
                  <a:srgbClr val="0070C0"/>
                </a:solidFill>
              </a:rPr>
              <a:t> established debugging tools can be used, such as GDB and </a:t>
            </a:r>
            <a:r>
              <a:rPr lang="en-US" i="1" dirty="0" err="1">
                <a:solidFill>
                  <a:srgbClr val="0070C0"/>
                </a:solidFill>
              </a:rPr>
              <a:t>Valgrind</a:t>
            </a:r>
            <a:r>
              <a:rPr lang="en-US" i="1" dirty="0">
                <a:solidFill>
                  <a:srgbClr val="0070C0"/>
                </a:solidFill>
              </a:rPr>
              <a:t>.</a:t>
            </a:r>
          </a:p>
          <a:p>
            <a:pPr lvl="1"/>
            <a:r>
              <a:rPr lang="en-US" i="1" dirty="0">
                <a:solidFill>
                  <a:srgbClr val="0070C0"/>
                </a:solidFill>
              </a:rPr>
              <a:t>Also provides a way to run instances of the OS as processes on Linux or Mac OS.</a:t>
            </a:r>
          </a:p>
          <a:p>
            <a:r>
              <a:rPr lang="en-US" b="1" i="1" dirty="0">
                <a:solidFill>
                  <a:srgbClr val="0070C0"/>
                </a:solidFill>
              </a:rPr>
              <a:t>Feature set</a:t>
            </a:r>
            <a:r>
              <a:rPr lang="en-US" i="1" dirty="0">
                <a:solidFill>
                  <a:srgbClr val="0070C0"/>
                </a:solidFill>
              </a:rPr>
              <a:t>: shell, various crypto libraries, or sophisticated data structures.</a:t>
            </a:r>
          </a:p>
        </p:txBody>
      </p:sp>
    </p:spTree>
    <p:extLst>
      <p:ext uri="{BB962C8B-B14F-4D97-AF65-F5344CB8AC3E}">
        <p14:creationId xmlns:p14="http://schemas.microsoft.com/office/powerpoint/2010/main" val="86077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a:solidFill>
                  <a:srgbClr val="0070C0"/>
                </a:solidFill>
              </a:rPr>
              <a:t>RIOT (</a:t>
            </a:r>
            <a:r>
              <a:rPr lang="en-US" dirty="0">
                <a:solidFill>
                  <a:srgbClr val="0070C0"/>
                </a:solidFill>
              </a:rPr>
              <a:t>Multithreading)</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Testing facilities</a:t>
            </a:r>
            <a:r>
              <a:rPr lang="en-US" i="1" dirty="0">
                <a:solidFill>
                  <a:srgbClr val="0070C0"/>
                </a:solidFill>
              </a:rPr>
              <a:t>:</a:t>
            </a:r>
          </a:p>
          <a:p>
            <a:pPr lvl="1"/>
            <a:r>
              <a:rPr lang="en-US" i="1" dirty="0" err="1">
                <a:solidFill>
                  <a:srgbClr val="0070C0"/>
                </a:solidFill>
              </a:rPr>
              <a:t>Cooja</a:t>
            </a:r>
            <a:r>
              <a:rPr lang="en-US" i="1" dirty="0">
                <a:solidFill>
                  <a:srgbClr val="0070C0"/>
                </a:solidFill>
              </a:rPr>
              <a:t> can also be used to simulate platforms supported by this simulator. RIOT provides a set of unit tests and applications for smoke and regression</a:t>
            </a:r>
          </a:p>
          <a:p>
            <a:pPr lvl="1"/>
            <a:r>
              <a:rPr lang="en-US" i="1" dirty="0">
                <a:solidFill>
                  <a:srgbClr val="0070C0"/>
                </a:solidFill>
              </a:rPr>
              <a:t>Tests can also be carried out on a number of open testbeds supported by RIOT, e.g., </a:t>
            </a:r>
            <a:r>
              <a:rPr lang="en-US" i="1" dirty="0" err="1">
                <a:solidFill>
                  <a:srgbClr val="0070C0"/>
                </a:solidFill>
              </a:rPr>
              <a:t>IoT</a:t>
            </a:r>
            <a:r>
              <a:rPr lang="en-US" i="1" dirty="0">
                <a:solidFill>
                  <a:srgbClr val="0070C0"/>
                </a:solidFill>
              </a:rPr>
              <a:t>-LAB or DES-Testbed</a:t>
            </a:r>
          </a:p>
          <a:p>
            <a:endParaRPr lang="en-US" i="1" dirty="0">
              <a:solidFill>
                <a:srgbClr val="0070C0"/>
              </a:solidFill>
            </a:endParaRPr>
          </a:p>
          <a:p>
            <a:r>
              <a:rPr lang="en-US" b="1" i="1" dirty="0">
                <a:solidFill>
                  <a:srgbClr val="0070C0"/>
                </a:solidFill>
              </a:rPr>
              <a:t>Standards</a:t>
            </a:r>
            <a:r>
              <a:rPr lang="en-US" i="1" dirty="0">
                <a:solidFill>
                  <a:srgbClr val="0070C0"/>
                </a:solidFill>
              </a:rPr>
              <a:t>: open standard protocols specified by bodies such as IETF, IRTF, W3C, OMA, and the like.</a:t>
            </a:r>
          </a:p>
          <a:p>
            <a:r>
              <a:rPr lang="en-US" b="1" i="1" dirty="0">
                <a:solidFill>
                  <a:srgbClr val="0070C0"/>
                </a:solidFill>
              </a:rPr>
              <a:t>Certification</a:t>
            </a:r>
            <a:r>
              <a:rPr lang="en-US" i="1" dirty="0">
                <a:solidFill>
                  <a:srgbClr val="0070C0"/>
                </a:solidFill>
              </a:rPr>
              <a:t>: no certification efforts have been conducted on the code base, to date.</a:t>
            </a:r>
          </a:p>
          <a:p>
            <a:r>
              <a:rPr lang="en-US" b="1" i="1" dirty="0">
                <a:solidFill>
                  <a:srgbClr val="0070C0"/>
                </a:solidFill>
              </a:rPr>
              <a:t>Documentation</a:t>
            </a:r>
            <a:r>
              <a:rPr lang="en-US" i="1" dirty="0">
                <a:solidFill>
                  <a:srgbClr val="0070C0"/>
                </a:solidFill>
              </a:rPr>
              <a:t>: on the API level as well as on the architectural level.</a:t>
            </a:r>
          </a:p>
        </p:txBody>
      </p:sp>
    </p:spTree>
    <p:extLst>
      <p:ext uri="{BB962C8B-B14F-4D97-AF65-F5344CB8AC3E}">
        <p14:creationId xmlns:p14="http://schemas.microsoft.com/office/powerpoint/2010/main" val="3105402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a:solidFill>
                  <a:srgbClr val="0070C0"/>
                </a:solidFill>
              </a:rPr>
              <a:t>RIOT (</a:t>
            </a:r>
            <a:r>
              <a:rPr lang="en-US" dirty="0">
                <a:solidFill>
                  <a:srgbClr val="0070C0"/>
                </a:solidFill>
              </a:rPr>
              <a:t>Multithreading)</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Maturity of the code</a:t>
            </a:r>
            <a:r>
              <a:rPr lang="en-US" i="1" dirty="0">
                <a:solidFill>
                  <a:srgbClr val="0070C0"/>
                </a:solidFill>
              </a:rPr>
              <a:t>:</a:t>
            </a:r>
          </a:p>
          <a:p>
            <a:pPr lvl="1"/>
            <a:r>
              <a:rPr lang="en-US" i="1" dirty="0">
                <a:solidFill>
                  <a:srgbClr val="0070C0"/>
                </a:solidFill>
              </a:rPr>
              <a:t>The kernel can be considered mature, as only minor bugs have been revealed during the last years.</a:t>
            </a:r>
          </a:p>
          <a:p>
            <a:pPr lvl="1"/>
            <a:r>
              <a:rPr lang="en-US" i="1" dirty="0">
                <a:solidFill>
                  <a:srgbClr val="0070C0"/>
                </a:solidFill>
              </a:rPr>
              <a:t>Other parts of RIOT (e.g., the network stack) are comparably younger and still subject to changes, e.g., as a result of co-evolving with new </a:t>
            </a:r>
            <a:r>
              <a:rPr lang="en-US" i="1" dirty="0" err="1">
                <a:solidFill>
                  <a:srgbClr val="0070C0"/>
                </a:solidFill>
              </a:rPr>
              <a:t>IoT</a:t>
            </a:r>
            <a:r>
              <a:rPr lang="en-US" i="1" dirty="0">
                <a:solidFill>
                  <a:srgbClr val="0070C0"/>
                </a:solidFill>
              </a:rPr>
              <a:t> protocol standards.</a:t>
            </a:r>
          </a:p>
          <a:p>
            <a:r>
              <a:rPr lang="en-US" b="1" i="1" dirty="0">
                <a:solidFill>
                  <a:srgbClr val="0070C0"/>
                </a:solidFill>
              </a:rPr>
              <a:t>License</a:t>
            </a:r>
            <a:r>
              <a:rPr lang="en-US" i="1" dirty="0">
                <a:solidFill>
                  <a:srgbClr val="0070C0"/>
                </a:solidFill>
              </a:rPr>
              <a:t>:  LGPL.</a:t>
            </a:r>
          </a:p>
          <a:p>
            <a:r>
              <a:rPr lang="en-US" b="1" i="1" dirty="0">
                <a:solidFill>
                  <a:srgbClr val="0070C0"/>
                </a:solidFill>
              </a:rPr>
              <a:t>Provider</a:t>
            </a:r>
            <a:r>
              <a:rPr lang="en-US" i="1" dirty="0">
                <a:solidFill>
                  <a:srgbClr val="0070C0"/>
                </a:solidFill>
              </a:rPr>
              <a:t>: </a:t>
            </a:r>
          </a:p>
          <a:p>
            <a:pPr lvl="1"/>
            <a:r>
              <a:rPr lang="en-US" i="1" dirty="0">
                <a:solidFill>
                  <a:srgbClr val="0070C0"/>
                </a:solidFill>
              </a:rPr>
              <a:t>The source code is openly available on GitHub.</a:t>
            </a:r>
          </a:p>
          <a:p>
            <a:pPr lvl="1"/>
            <a:r>
              <a:rPr lang="en-US" i="1" dirty="0">
                <a:solidFill>
                  <a:srgbClr val="0070C0"/>
                </a:solidFill>
              </a:rPr>
              <a:t>RIOT’s master branch on GitHub is currently maintained by several tens of developers that are in charge of reviewing and merging external contributions that are provided through pull requests</a:t>
            </a:r>
          </a:p>
        </p:txBody>
      </p:sp>
    </p:spTree>
    <p:extLst>
      <p:ext uri="{BB962C8B-B14F-4D97-AF65-F5344CB8AC3E}">
        <p14:creationId xmlns:p14="http://schemas.microsoft.com/office/powerpoint/2010/main" val="3876547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FreeRTOS</a:t>
            </a:r>
            <a:r>
              <a:rPr lang="pt-BR" dirty="0">
                <a:solidFill>
                  <a:srgbClr val="0070C0"/>
                </a:solidFill>
              </a:rPr>
              <a:t> (real-time)</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dirty="0">
                <a:solidFill>
                  <a:srgbClr val="0070C0"/>
                </a:solidFill>
              </a:rPr>
              <a:t>Originally developed by Richard Barry in 2002, </a:t>
            </a:r>
            <a:r>
              <a:rPr lang="en-US" dirty="0" err="1">
                <a:solidFill>
                  <a:srgbClr val="0070C0"/>
                </a:solidFill>
              </a:rPr>
              <a:t>FreeRTOS</a:t>
            </a:r>
            <a:r>
              <a:rPr lang="en-US" dirty="0">
                <a:solidFill>
                  <a:srgbClr val="0070C0"/>
                </a:solidFill>
              </a:rPr>
              <a:t> is now maintained and distributed by Real Time Engineers Ltd.</a:t>
            </a:r>
          </a:p>
          <a:p>
            <a:r>
              <a:rPr lang="en-US" dirty="0" err="1">
                <a:solidFill>
                  <a:srgbClr val="0070C0"/>
                </a:solidFill>
              </a:rPr>
              <a:t>FreeRTOS</a:t>
            </a:r>
            <a:r>
              <a:rPr lang="en-US" dirty="0">
                <a:solidFill>
                  <a:srgbClr val="0070C0"/>
                </a:solidFill>
              </a:rPr>
              <a:t> is deployed in various industrial/commercial environments.</a:t>
            </a:r>
          </a:p>
          <a:p>
            <a:endParaRPr lang="en-US" dirty="0">
              <a:solidFill>
                <a:srgbClr val="0070C0"/>
              </a:solidFill>
            </a:endParaRPr>
          </a:p>
          <a:p>
            <a:r>
              <a:rPr lang="en-US" b="1" i="1" dirty="0">
                <a:solidFill>
                  <a:srgbClr val="0070C0"/>
                </a:solidFill>
              </a:rPr>
              <a:t>Architecture</a:t>
            </a:r>
            <a:r>
              <a:rPr lang="en-US" i="1" dirty="0">
                <a:solidFill>
                  <a:srgbClr val="0070C0"/>
                </a:solidFill>
              </a:rPr>
              <a:t>: microkernel RTOS architecture with multithreading. fairly simple architecture, as it comprises of only four C files and is more a threading library than a full-fledged OS.</a:t>
            </a:r>
          </a:p>
          <a:p>
            <a:r>
              <a:rPr lang="en-US" b="1" i="1" dirty="0">
                <a:solidFill>
                  <a:srgbClr val="0070C0"/>
                </a:solidFill>
              </a:rPr>
              <a:t>Scheduling</a:t>
            </a:r>
            <a:r>
              <a:rPr lang="en-US" i="1" dirty="0">
                <a:solidFill>
                  <a:srgbClr val="0070C0"/>
                </a:solidFill>
              </a:rPr>
              <a:t>: Preemptive, priority based round-robin and optionally </a:t>
            </a:r>
            <a:r>
              <a:rPr lang="en-US" i="1" dirty="0" err="1">
                <a:solidFill>
                  <a:srgbClr val="0070C0"/>
                </a:solidFill>
              </a:rPr>
              <a:t>tickless</a:t>
            </a:r>
            <a:r>
              <a:rPr lang="en-US" i="1" dirty="0">
                <a:solidFill>
                  <a:srgbClr val="0070C0"/>
                </a:solidFill>
              </a:rPr>
              <a:t> scheduler. </a:t>
            </a:r>
          </a:p>
          <a:p>
            <a:r>
              <a:rPr lang="en-US" b="1" i="1" dirty="0">
                <a:solidFill>
                  <a:srgbClr val="0070C0"/>
                </a:solidFill>
              </a:rPr>
              <a:t>Memory allocation</a:t>
            </a:r>
            <a:r>
              <a:rPr lang="en-US" i="1" dirty="0">
                <a:solidFill>
                  <a:srgbClr val="0070C0"/>
                </a:solidFill>
              </a:rPr>
              <a:t>: five different memory allocation schemes.</a:t>
            </a:r>
          </a:p>
          <a:p>
            <a:pPr marL="0" indent="0">
              <a:buNone/>
            </a:pPr>
            <a:endParaRPr lang="pt-BR" dirty="0">
              <a:solidFill>
                <a:srgbClr val="0070C0"/>
              </a:solidFill>
            </a:endParaRPr>
          </a:p>
        </p:txBody>
      </p:sp>
    </p:spTree>
    <p:extLst>
      <p:ext uri="{BB962C8B-B14F-4D97-AF65-F5344CB8AC3E}">
        <p14:creationId xmlns:p14="http://schemas.microsoft.com/office/powerpoint/2010/main" val="3847467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FreeRTOS</a:t>
            </a:r>
            <a:r>
              <a:rPr lang="pt-BR" dirty="0">
                <a:solidFill>
                  <a:srgbClr val="0070C0"/>
                </a:solidFill>
              </a:rPr>
              <a:t> (real-time)</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b="1" i="1" dirty="0">
                <a:solidFill>
                  <a:srgbClr val="0070C0"/>
                </a:solidFill>
              </a:rPr>
              <a:t>Network connectivity</a:t>
            </a:r>
            <a:r>
              <a:rPr lang="en-US" i="1" dirty="0">
                <a:solidFill>
                  <a:srgbClr val="0070C0"/>
                </a:solidFill>
              </a:rPr>
              <a:t>:</a:t>
            </a:r>
          </a:p>
          <a:p>
            <a:pPr lvl="1"/>
            <a:r>
              <a:rPr lang="en-US" i="1" dirty="0">
                <a:solidFill>
                  <a:srgbClr val="0070C0"/>
                </a:solidFill>
              </a:rPr>
              <a:t>does not provide any networking capabilities.</a:t>
            </a:r>
          </a:p>
          <a:p>
            <a:pPr lvl="1"/>
            <a:r>
              <a:rPr lang="en-US" i="1" dirty="0">
                <a:solidFill>
                  <a:srgbClr val="0070C0"/>
                </a:solidFill>
              </a:rPr>
              <a:t>Real Time Engineers Ltd. offers an official </a:t>
            </a:r>
            <a:r>
              <a:rPr lang="en-US" i="1" dirty="0" err="1">
                <a:solidFill>
                  <a:srgbClr val="0070C0"/>
                </a:solidFill>
              </a:rPr>
              <a:t>FreeRTOS+TCP</a:t>
            </a:r>
            <a:r>
              <a:rPr lang="en-US" i="1" dirty="0">
                <a:solidFill>
                  <a:srgbClr val="0070C0"/>
                </a:solidFill>
              </a:rPr>
              <a:t> add-on supporting an Ethernet-based IPv4 stack with support for UDP, TCP, and supporting protocols.</a:t>
            </a:r>
          </a:p>
          <a:p>
            <a:r>
              <a:rPr lang="en-US" b="1" i="1" dirty="0">
                <a:solidFill>
                  <a:srgbClr val="0070C0"/>
                </a:solidFill>
              </a:rPr>
              <a:t>Network buffer management</a:t>
            </a:r>
            <a:r>
              <a:rPr lang="en-US" i="1" dirty="0">
                <a:solidFill>
                  <a:srgbClr val="0070C0"/>
                </a:solidFill>
              </a:rPr>
              <a:t>: </a:t>
            </a:r>
            <a:r>
              <a:rPr lang="en-US" i="1" dirty="0" err="1">
                <a:solidFill>
                  <a:srgbClr val="0070C0"/>
                </a:solidFill>
              </a:rPr>
              <a:t>FreeRTOS+TCP</a:t>
            </a:r>
            <a:r>
              <a:rPr lang="en-US" i="1" dirty="0">
                <a:solidFill>
                  <a:srgbClr val="0070C0"/>
                </a:solidFill>
              </a:rPr>
              <a:t>, e.g., can be configured to use a statically pre-allocated buffer or to allocate buffer space dynamically on-demand</a:t>
            </a:r>
          </a:p>
          <a:p>
            <a:r>
              <a:rPr lang="en-US" b="1" i="1" dirty="0">
                <a:solidFill>
                  <a:srgbClr val="0070C0"/>
                </a:solidFill>
              </a:rPr>
              <a:t>Programming model</a:t>
            </a:r>
            <a:r>
              <a:rPr lang="en-US" i="1" dirty="0">
                <a:solidFill>
                  <a:srgbClr val="0070C0"/>
                </a:solidFill>
              </a:rPr>
              <a:t>: multithreading programming model with statically instantiated tasks.</a:t>
            </a:r>
          </a:p>
          <a:p>
            <a:pPr marL="0" indent="0">
              <a:buNone/>
            </a:pPr>
            <a:endParaRPr lang="pt-BR" dirty="0">
              <a:solidFill>
                <a:srgbClr val="0070C0"/>
              </a:solidFill>
            </a:endParaRPr>
          </a:p>
        </p:txBody>
      </p:sp>
    </p:spTree>
    <p:extLst>
      <p:ext uri="{BB962C8B-B14F-4D97-AF65-F5344CB8AC3E}">
        <p14:creationId xmlns:p14="http://schemas.microsoft.com/office/powerpoint/2010/main" val="522701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FreeRTOS</a:t>
            </a:r>
            <a:r>
              <a:rPr lang="pt-BR" dirty="0">
                <a:solidFill>
                  <a:srgbClr val="0070C0"/>
                </a:solidFill>
              </a:rPr>
              <a:t> (real-time)</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endParaRPr lang="en-US" b="1" i="1" dirty="0">
              <a:solidFill>
                <a:srgbClr val="0070C0"/>
              </a:solidFill>
            </a:endParaRPr>
          </a:p>
          <a:p>
            <a:r>
              <a:rPr lang="en-US" b="1" i="1" dirty="0">
                <a:solidFill>
                  <a:srgbClr val="0070C0"/>
                </a:solidFill>
              </a:rPr>
              <a:t>Programming language</a:t>
            </a:r>
            <a:r>
              <a:rPr lang="en-US" i="1" dirty="0">
                <a:solidFill>
                  <a:srgbClr val="0070C0"/>
                </a:solidFill>
              </a:rPr>
              <a:t>: C, C++</a:t>
            </a:r>
          </a:p>
          <a:p>
            <a:r>
              <a:rPr lang="en-US" b="1" i="1" dirty="0">
                <a:solidFill>
                  <a:srgbClr val="0070C0"/>
                </a:solidFill>
              </a:rPr>
              <a:t>Hardware abstraction layer</a:t>
            </a:r>
            <a:r>
              <a:rPr lang="en-US" i="1" dirty="0">
                <a:solidFill>
                  <a:srgbClr val="0070C0"/>
                </a:solidFill>
              </a:rPr>
              <a:t>: </a:t>
            </a:r>
            <a:r>
              <a:rPr lang="en-US" i="1" dirty="0" err="1">
                <a:solidFill>
                  <a:srgbClr val="0070C0"/>
                </a:solidFill>
              </a:rPr>
              <a:t>FreeRTOS</a:t>
            </a:r>
            <a:r>
              <a:rPr lang="en-US" i="1" dirty="0">
                <a:solidFill>
                  <a:srgbClr val="0070C0"/>
                </a:solidFill>
              </a:rPr>
              <a:t> does not define a portable driver model or MCU peripheral abstraction interfaces.</a:t>
            </a:r>
          </a:p>
          <a:p>
            <a:r>
              <a:rPr lang="en-US" b="1" i="1" dirty="0">
                <a:solidFill>
                  <a:srgbClr val="0070C0"/>
                </a:solidFill>
              </a:rPr>
              <a:t>Debugging facilities</a:t>
            </a:r>
            <a:r>
              <a:rPr lang="en-US" i="1" dirty="0">
                <a:solidFill>
                  <a:srgbClr val="0070C0"/>
                </a:solidFill>
              </a:rPr>
              <a:t>: depends on third-party solutions</a:t>
            </a:r>
          </a:p>
          <a:p>
            <a:r>
              <a:rPr lang="en-US" b="1" i="1" dirty="0">
                <a:solidFill>
                  <a:srgbClr val="0070C0"/>
                </a:solidFill>
              </a:rPr>
              <a:t>Feature set</a:t>
            </a:r>
            <a:r>
              <a:rPr lang="en-US" i="1" dirty="0">
                <a:solidFill>
                  <a:srgbClr val="0070C0"/>
                </a:solidFill>
              </a:rPr>
              <a:t>: scheduling, threading and SW timers.</a:t>
            </a:r>
          </a:p>
          <a:p>
            <a:r>
              <a:rPr lang="en-US" b="1" i="1" dirty="0">
                <a:solidFill>
                  <a:srgbClr val="0070C0"/>
                </a:solidFill>
              </a:rPr>
              <a:t>Testing facilities</a:t>
            </a:r>
            <a:r>
              <a:rPr lang="en-US" i="1" dirty="0">
                <a:solidFill>
                  <a:srgbClr val="0070C0"/>
                </a:solidFill>
              </a:rPr>
              <a:t>: depends on third-party solutions</a:t>
            </a:r>
          </a:p>
          <a:p>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3639429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FreeRTOS</a:t>
            </a:r>
            <a:r>
              <a:rPr lang="pt-BR" dirty="0">
                <a:solidFill>
                  <a:srgbClr val="0070C0"/>
                </a:solidFill>
              </a:rPr>
              <a:t> (real-time)</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endParaRPr lang="en-US" b="1" i="1" dirty="0">
              <a:solidFill>
                <a:srgbClr val="0070C0"/>
              </a:solidFill>
            </a:endParaRPr>
          </a:p>
          <a:p>
            <a:r>
              <a:rPr lang="en-US" b="1" i="1" dirty="0">
                <a:solidFill>
                  <a:srgbClr val="0070C0"/>
                </a:solidFill>
              </a:rPr>
              <a:t>Standards</a:t>
            </a:r>
            <a:r>
              <a:rPr lang="en-US" i="1" dirty="0">
                <a:solidFill>
                  <a:srgbClr val="0070C0"/>
                </a:solidFill>
              </a:rPr>
              <a:t>: </a:t>
            </a:r>
            <a:r>
              <a:rPr lang="en-US" i="1" dirty="0" err="1">
                <a:solidFill>
                  <a:srgbClr val="0070C0"/>
                </a:solidFill>
              </a:rPr>
              <a:t>FreeRTOS</a:t>
            </a:r>
            <a:r>
              <a:rPr lang="en-US" i="1" dirty="0">
                <a:solidFill>
                  <a:srgbClr val="0070C0"/>
                </a:solidFill>
              </a:rPr>
              <a:t> emphasizes on strict coding standards, quality management.</a:t>
            </a:r>
          </a:p>
          <a:p>
            <a:endParaRPr lang="en-US" i="1" dirty="0">
              <a:solidFill>
                <a:srgbClr val="0070C0"/>
              </a:solidFill>
            </a:endParaRPr>
          </a:p>
          <a:p>
            <a:r>
              <a:rPr lang="en-US" b="1" i="1" dirty="0">
                <a:solidFill>
                  <a:srgbClr val="0070C0"/>
                </a:solidFill>
              </a:rPr>
              <a:t>Certification</a:t>
            </a:r>
            <a:r>
              <a:rPr lang="en-US" i="1" dirty="0">
                <a:solidFill>
                  <a:srgbClr val="0070C0"/>
                </a:solidFill>
              </a:rPr>
              <a:t>: </a:t>
            </a:r>
            <a:r>
              <a:rPr lang="en-US" i="1" dirty="0" err="1">
                <a:solidFill>
                  <a:srgbClr val="0070C0"/>
                </a:solidFill>
              </a:rPr>
              <a:t>FreeRTOS</a:t>
            </a:r>
            <a:r>
              <a:rPr lang="en-US" i="1" dirty="0">
                <a:solidFill>
                  <a:srgbClr val="0070C0"/>
                </a:solidFill>
              </a:rPr>
              <a:t> has become part of various formal verification efforts. </a:t>
            </a:r>
            <a:r>
              <a:rPr lang="en-US" i="1" dirty="0" err="1">
                <a:solidFill>
                  <a:srgbClr val="0070C0"/>
                </a:solidFill>
              </a:rPr>
              <a:t>SafeRTOS</a:t>
            </a:r>
            <a:r>
              <a:rPr lang="en-US" i="1" dirty="0">
                <a:solidFill>
                  <a:srgbClr val="0070C0"/>
                </a:solidFill>
              </a:rPr>
              <a:t> has been certified by TV SD as IEC 61508 compliant and against the EN 62304 and FDA 540(k) regulatory requirements.</a:t>
            </a:r>
          </a:p>
          <a:p>
            <a:endParaRPr lang="en-US" i="1" dirty="0">
              <a:solidFill>
                <a:srgbClr val="0070C0"/>
              </a:solidFill>
            </a:endParaRPr>
          </a:p>
          <a:p>
            <a:r>
              <a:rPr lang="en-US" b="1" i="1" dirty="0">
                <a:solidFill>
                  <a:srgbClr val="0070C0"/>
                </a:solidFill>
              </a:rPr>
              <a:t>Documentation</a:t>
            </a:r>
            <a:r>
              <a:rPr lang="en-US" i="1" dirty="0">
                <a:solidFill>
                  <a:srgbClr val="0070C0"/>
                </a:solidFill>
              </a:rPr>
              <a:t>: Real Time Engineers Ltd. provides extensive documentation in terms of books, trainings, and commercial support.</a:t>
            </a:r>
          </a:p>
          <a:p>
            <a:pPr marL="0" indent="0">
              <a:buNone/>
            </a:pPr>
            <a:endParaRPr lang="pt-BR" dirty="0">
              <a:solidFill>
                <a:srgbClr val="0070C0"/>
              </a:solidFill>
            </a:endParaRPr>
          </a:p>
        </p:txBody>
      </p:sp>
    </p:spTree>
    <p:extLst>
      <p:ext uri="{BB962C8B-B14F-4D97-AF65-F5344CB8AC3E}">
        <p14:creationId xmlns:p14="http://schemas.microsoft.com/office/powerpoint/2010/main" val="122387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 </a:t>
            </a:r>
            <a:r>
              <a:rPr lang="pt-BR" dirty="0"/>
              <a:t>Casos de Estudo - </a:t>
            </a:r>
            <a:r>
              <a:rPr lang="pt-BR" dirty="0" err="1">
                <a:solidFill>
                  <a:srgbClr val="0070C0"/>
                </a:solidFill>
              </a:rPr>
              <a:t>FreeRTOS</a:t>
            </a:r>
            <a:r>
              <a:rPr lang="pt-BR" dirty="0">
                <a:solidFill>
                  <a:srgbClr val="0070C0"/>
                </a:solidFill>
              </a:rPr>
              <a:t> (real-time)</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endParaRPr lang="en-US" b="1" i="1" dirty="0">
              <a:solidFill>
                <a:srgbClr val="0070C0"/>
              </a:solidFill>
            </a:endParaRPr>
          </a:p>
          <a:p>
            <a:r>
              <a:rPr lang="en-US" b="1" i="1" dirty="0">
                <a:solidFill>
                  <a:srgbClr val="0070C0"/>
                </a:solidFill>
              </a:rPr>
              <a:t>Maturity of the code</a:t>
            </a:r>
            <a:r>
              <a:rPr lang="en-US" i="1" dirty="0">
                <a:solidFill>
                  <a:srgbClr val="0070C0"/>
                </a:solidFill>
              </a:rPr>
              <a:t>: no information</a:t>
            </a:r>
          </a:p>
          <a:p>
            <a:endParaRPr lang="en-US" i="1" dirty="0">
              <a:solidFill>
                <a:srgbClr val="0070C0"/>
              </a:solidFill>
            </a:endParaRPr>
          </a:p>
          <a:p>
            <a:r>
              <a:rPr lang="en-US" b="1" i="1" dirty="0">
                <a:solidFill>
                  <a:srgbClr val="0070C0"/>
                </a:solidFill>
              </a:rPr>
              <a:t>License</a:t>
            </a:r>
            <a:r>
              <a:rPr lang="en-US" i="1" dirty="0">
                <a:solidFill>
                  <a:srgbClr val="0070C0"/>
                </a:solidFill>
              </a:rPr>
              <a:t>:  modified GPL.</a:t>
            </a:r>
          </a:p>
          <a:p>
            <a:endParaRPr lang="en-US" i="1" dirty="0">
              <a:solidFill>
                <a:srgbClr val="0070C0"/>
              </a:solidFill>
            </a:endParaRPr>
          </a:p>
          <a:p>
            <a:r>
              <a:rPr lang="en-US" b="1" i="1" dirty="0">
                <a:solidFill>
                  <a:srgbClr val="0070C0"/>
                </a:solidFill>
              </a:rPr>
              <a:t>Provider</a:t>
            </a:r>
            <a:r>
              <a:rPr lang="en-US" i="1" dirty="0">
                <a:solidFill>
                  <a:srgbClr val="0070C0"/>
                </a:solidFill>
              </a:rPr>
              <a:t>: Real Time Engineers Ltd</a:t>
            </a:r>
          </a:p>
          <a:p>
            <a:pPr marL="0" indent="0">
              <a:buNone/>
            </a:pPr>
            <a:endParaRPr lang="pt-BR" dirty="0">
              <a:solidFill>
                <a:srgbClr val="0070C0"/>
              </a:solidFill>
            </a:endParaRPr>
          </a:p>
        </p:txBody>
      </p:sp>
    </p:spTree>
    <p:extLst>
      <p:ext uri="{BB962C8B-B14F-4D97-AF65-F5344CB8AC3E}">
        <p14:creationId xmlns:p14="http://schemas.microsoft.com/office/powerpoint/2010/main" val="1327980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Referências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[1] hahm15 – </a:t>
            </a:r>
            <a:r>
              <a:rPr lang="en-US" dirty="0" err="1">
                <a:solidFill>
                  <a:srgbClr val="0070C0"/>
                </a:solidFill>
              </a:rPr>
              <a:t>Hahm</a:t>
            </a:r>
            <a:r>
              <a:rPr lang="en-US" dirty="0">
                <a:solidFill>
                  <a:srgbClr val="0070C0"/>
                </a:solidFill>
              </a:rPr>
              <a:t>, Oliver, et al. "Operating systems for low-end devices in the internet of things: A survey." (2015).</a:t>
            </a:r>
          </a:p>
          <a:p>
            <a:pPr marL="0" indent="0">
              <a:buNone/>
            </a:pPr>
            <a:r>
              <a:rPr lang="en-US" dirty="0">
                <a:solidFill>
                  <a:srgbClr val="0070C0"/>
                </a:solidFill>
              </a:rPr>
              <a:t>[2] Bormann, C., M. </a:t>
            </a:r>
            <a:r>
              <a:rPr lang="en-US" dirty="0" err="1">
                <a:solidFill>
                  <a:srgbClr val="0070C0"/>
                </a:solidFill>
              </a:rPr>
              <a:t>Ersue</a:t>
            </a:r>
            <a:r>
              <a:rPr lang="en-US" dirty="0">
                <a:solidFill>
                  <a:srgbClr val="0070C0"/>
                </a:solidFill>
              </a:rPr>
              <a:t>, and A. </a:t>
            </a:r>
            <a:r>
              <a:rPr lang="en-US" dirty="0" err="1">
                <a:solidFill>
                  <a:srgbClr val="0070C0"/>
                </a:solidFill>
              </a:rPr>
              <a:t>Keranen</a:t>
            </a:r>
            <a:r>
              <a:rPr lang="en-US" dirty="0">
                <a:solidFill>
                  <a:srgbClr val="0070C0"/>
                </a:solidFill>
              </a:rPr>
              <a:t>. "RFC 7228: Terminology for Constrained-Node Networks." (2014).</a:t>
            </a:r>
          </a:p>
          <a:p>
            <a:pPr marL="0" indent="0">
              <a:buNone/>
            </a:pP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162254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a:t>
            </a:r>
          </a:p>
        </p:txBody>
      </p:sp>
      <p:sp>
        <p:nvSpPr>
          <p:cNvPr id="5" name="Espaço Reservado para Conteúdo 2"/>
          <p:cNvSpPr>
            <a:spLocks noGrp="1"/>
          </p:cNvSpPr>
          <p:nvPr>
            <p:ph idx="1"/>
          </p:nvPr>
        </p:nvSpPr>
        <p:spPr>
          <a:xfrm>
            <a:off x="1023731" y="4585252"/>
            <a:ext cx="10515600" cy="1226517"/>
          </a:xfrm>
          <a:solidFill>
            <a:schemeClr val="bg1">
              <a:lumMod val="95000"/>
            </a:schemeClr>
          </a:solidFill>
        </p:spPr>
        <p:txBody>
          <a:bodyPr/>
          <a:lstStyle/>
          <a:p>
            <a:pPr marL="0" indent="0">
              <a:buNone/>
            </a:pPr>
            <a:r>
              <a:rPr lang="pt-BR" b="1" dirty="0"/>
              <a:t>810043 – Amaury Mausbach Filho</a:t>
            </a:r>
            <a:endParaRPr lang="pt-BR" dirty="0"/>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Seminário #5</a:t>
            </a:r>
          </a:p>
        </p:txBody>
      </p:sp>
    </p:spTree>
    <p:extLst>
      <p:ext uri="{BB962C8B-B14F-4D97-AF65-F5344CB8AC3E}">
        <p14:creationId xmlns:p14="http://schemas.microsoft.com/office/powerpoint/2010/main" val="162947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55000" lnSpcReduction="20000"/>
          </a:bodyPr>
          <a:lstStyle/>
          <a:p>
            <a:pPr marL="0" indent="0">
              <a:buNone/>
            </a:pPr>
            <a:r>
              <a:rPr lang="pt-BR" sz="5100" i="1" dirty="0" err="1">
                <a:solidFill>
                  <a:srgbClr val="0070C0"/>
                </a:solidFill>
              </a:rPr>
              <a:t>Low-End</a:t>
            </a:r>
            <a:r>
              <a:rPr lang="pt-BR" sz="5100" i="1" dirty="0">
                <a:solidFill>
                  <a:srgbClr val="0070C0"/>
                </a:solidFill>
              </a:rPr>
              <a:t> </a:t>
            </a:r>
            <a:r>
              <a:rPr lang="pt-BR" sz="5100" i="1" dirty="0" err="1">
                <a:solidFill>
                  <a:srgbClr val="0070C0"/>
                </a:solidFill>
              </a:rPr>
              <a:t>Devices</a:t>
            </a:r>
            <a:r>
              <a:rPr lang="pt-BR" sz="5100" i="1" dirty="0">
                <a:solidFill>
                  <a:srgbClr val="0070C0"/>
                </a:solidFill>
              </a:rPr>
              <a:t> </a:t>
            </a:r>
            <a:r>
              <a:rPr lang="pt-BR" sz="5100" dirty="0">
                <a:solidFill>
                  <a:srgbClr val="0070C0"/>
                </a:solidFill>
              </a:rPr>
              <a:t>são tipicamente bem restritivos em termos de recursos evolvendo: energia, CPU, capacidade de memória.</a:t>
            </a:r>
          </a:p>
          <a:p>
            <a:pPr marL="0" indent="0">
              <a:buNone/>
            </a:pPr>
            <a:endParaRPr lang="pt-BR" sz="5100" dirty="0">
              <a:solidFill>
                <a:srgbClr val="0070C0"/>
              </a:solidFill>
            </a:endParaRPr>
          </a:p>
          <a:p>
            <a:pPr marL="0" indent="0">
              <a:buNone/>
            </a:pPr>
            <a:r>
              <a:rPr lang="pt-BR" sz="5100" dirty="0">
                <a:solidFill>
                  <a:srgbClr val="0070C0"/>
                </a:solidFill>
              </a:rPr>
              <a:t>O IETF definiu recentemente(2014) a RFC 7228 - </a:t>
            </a:r>
            <a:r>
              <a:rPr lang="pt-BR" sz="5100" dirty="0" err="1">
                <a:solidFill>
                  <a:srgbClr val="0070C0"/>
                </a:solidFill>
              </a:rPr>
              <a:t>Terminology</a:t>
            </a:r>
            <a:r>
              <a:rPr lang="pt-BR" sz="5100" dirty="0">
                <a:solidFill>
                  <a:srgbClr val="0070C0"/>
                </a:solidFill>
              </a:rPr>
              <a:t> for </a:t>
            </a:r>
            <a:r>
              <a:rPr lang="pt-BR" sz="5100" dirty="0" err="1">
                <a:solidFill>
                  <a:srgbClr val="0070C0"/>
                </a:solidFill>
              </a:rPr>
              <a:t>Constrained</a:t>
            </a:r>
            <a:r>
              <a:rPr lang="pt-BR" sz="5100" dirty="0">
                <a:solidFill>
                  <a:srgbClr val="0070C0"/>
                </a:solidFill>
              </a:rPr>
              <a:t>-Node Networks que define três categorias para </a:t>
            </a:r>
            <a:r>
              <a:rPr lang="pt-BR" sz="5100" i="1" dirty="0" err="1">
                <a:solidFill>
                  <a:srgbClr val="0070C0"/>
                </a:solidFill>
              </a:rPr>
              <a:t>Low-End</a:t>
            </a:r>
            <a:r>
              <a:rPr lang="pt-BR" sz="5100" i="1" dirty="0">
                <a:solidFill>
                  <a:srgbClr val="0070C0"/>
                </a:solidFill>
              </a:rPr>
              <a:t> </a:t>
            </a:r>
            <a:r>
              <a:rPr lang="pt-BR" sz="5100" i="1" dirty="0" err="1">
                <a:solidFill>
                  <a:srgbClr val="0070C0"/>
                </a:solidFill>
              </a:rPr>
              <a:t>devices</a:t>
            </a:r>
            <a:r>
              <a:rPr lang="pt-BR" sz="5100" i="1" dirty="0">
                <a:solidFill>
                  <a:srgbClr val="0070C0"/>
                </a:solidFill>
              </a:rPr>
              <a:t>:</a:t>
            </a:r>
          </a:p>
          <a:p>
            <a:pPr marL="0" indent="0">
              <a:buNone/>
            </a:pPr>
            <a:endParaRPr lang="pt-BR" i="1" dirty="0">
              <a:solidFill>
                <a:srgbClr val="0070C0"/>
              </a:solidFill>
            </a:endParaRPr>
          </a:p>
          <a:p>
            <a:pPr marL="0" indent="0">
              <a:buNone/>
            </a:pPr>
            <a:r>
              <a:rPr lang="pt-BR" i="1" dirty="0">
                <a:solidFill>
                  <a:srgbClr val="0070C0"/>
                </a:solidFill>
              </a:rPr>
              <a:t>             </a:t>
            </a:r>
            <a:r>
              <a:rPr lang="pt-BR" i="1" dirty="0">
                <a:solidFill>
                  <a:srgbClr val="0070C0"/>
                </a:solidFill>
                <a:latin typeface="Courier New" panose="02070309020205020404" pitchFamily="49" charset="0"/>
                <a:cs typeface="Courier New" panose="02070309020205020404" pitchFamily="49" charset="0"/>
              </a:rPr>
              <a:t>+-------------+-----------------------+-------------------------+</a:t>
            </a:r>
          </a:p>
          <a:p>
            <a:pPr marL="0" indent="0">
              <a:buNone/>
            </a:pPr>
            <a:r>
              <a:rPr lang="pt-BR" i="1" dirty="0">
                <a:solidFill>
                  <a:srgbClr val="0070C0"/>
                </a:solidFill>
                <a:latin typeface="Courier New" panose="02070309020205020404" pitchFamily="49" charset="0"/>
                <a:cs typeface="Courier New" panose="02070309020205020404" pitchFamily="49" charset="0"/>
              </a:rPr>
              <a:t>     | </a:t>
            </a:r>
            <a:r>
              <a:rPr lang="pt-BR" i="1" dirty="0" err="1">
                <a:solidFill>
                  <a:srgbClr val="0070C0"/>
                </a:solidFill>
                <a:latin typeface="Courier New" panose="02070309020205020404" pitchFamily="49" charset="0"/>
                <a:cs typeface="Courier New" panose="02070309020205020404" pitchFamily="49" charset="0"/>
              </a:rPr>
              <a:t>Name</a:t>
            </a:r>
            <a:r>
              <a:rPr lang="pt-BR" i="1" dirty="0">
                <a:solidFill>
                  <a:srgbClr val="0070C0"/>
                </a:solidFill>
                <a:latin typeface="Courier New" panose="02070309020205020404" pitchFamily="49" charset="0"/>
                <a:cs typeface="Courier New" panose="02070309020205020404" pitchFamily="49" charset="0"/>
              </a:rPr>
              <a:t>        | data </a:t>
            </a:r>
            <a:r>
              <a:rPr lang="pt-BR" i="1" dirty="0" err="1">
                <a:solidFill>
                  <a:srgbClr val="0070C0"/>
                </a:solidFill>
                <a:latin typeface="Courier New" panose="02070309020205020404" pitchFamily="49" charset="0"/>
                <a:cs typeface="Courier New" panose="02070309020205020404" pitchFamily="49" charset="0"/>
              </a:rPr>
              <a:t>size</a:t>
            </a:r>
            <a:r>
              <a:rPr lang="pt-BR" i="1" dirty="0">
                <a:solidFill>
                  <a:srgbClr val="0070C0"/>
                </a:solidFill>
                <a:latin typeface="Courier New" panose="02070309020205020404" pitchFamily="49" charset="0"/>
                <a:cs typeface="Courier New" panose="02070309020205020404" pitchFamily="49" charset="0"/>
              </a:rPr>
              <a:t> (e.g., RAM) | </a:t>
            </a:r>
            <a:r>
              <a:rPr lang="pt-BR" i="1" dirty="0" err="1">
                <a:solidFill>
                  <a:srgbClr val="0070C0"/>
                </a:solidFill>
                <a:latin typeface="Courier New" panose="02070309020205020404" pitchFamily="49" charset="0"/>
                <a:cs typeface="Courier New" panose="02070309020205020404" pitchFamily="49" charset="0"/>
              </a:rPr>
              <a:t>code</a:t>
            </a:r>
            <a:r>
              <a:rPr lang="pt-BR" i="1" dirty="0">
                <a:solidFill>
                  <a:srgbClr val="0070C0"/>
                </a:solidFill>
                <a:latin typeface="Courier New" panose="02070309020205020404" pitchFamily="49" charset="0"/>
                <a:cs typeface="Courier New" panose="02070309020205020404" pitchFamily="49" charset="0"/>
              </a:rPr>
              <a:t> </a:t>
            </a:r>
            <a:r>
              <a:rPr lang="pt-BR" i="1" dirty="0" err="1">
                <a:solidFill>
                  <a:srgbClr val="0070C0"/>
                </a:solidFill>
                <a:latin typeface="Courier New" panose="02070309020205020404" pitchFamily="49" charset="0"/>
                <a:cs typeface="Courier New" panose="02070309020205020404" pitchFamily="49" charset="0"/>
              </a:rPr>
              <a:t>size</a:t>
            </a:r>
            <a:r>
              <a:rPr lang="pt-BR" i="1" dirty="0">
                <a:solidFill>
                  <a:srgbClr val="0070C0"/>
                </a:solidFill>
                <a:latin typeface="Courier New" panose="02070309020205020404" pitchFamily="49" charset="0"/>
                <a:cs typeface="Courier New" panose="02070309020205020404" pitchFamily="49" charset="0"/>
              </a:rPr>
              <a:t> (e.g., Flash) |</a:t>
            </a:r>
          </a:p>
          <a:p>
            <a:pPr marL="0" indent="0">
              <a:buNone/>
            </a:pPr>
            <a:r>
              <a:rPr lang="pt-BR" i="1" dirty="0">
                <a:solidFill>
                  <a:srgbClr val="0070C0"/>
                </a:solidFill>
                <a:latin typeface="Courier New" panose="02070309020205020404" pitchFamily="49" charset="0"/>
                <a:cs typeface="Courier New" panose="02070309020205020404" pitchFamily="49" charset="0"/>
              </a:rPr>
              <a:t>     +-------------+-----------------------+-------------------------+</a:t>
            </a:r>
          </a:p>
          <a:p>
            <a:pPr marL="0" indent="0">
              <a:buNone/>
            </a:pPr>
            <a:r>
              <a:rPr lang="pt-BR" i="1" dirty="0">
                <a:solidFill>
                  <a:srgbClr val="0070C0"/>
                </a:solidFill>
                <a:latin typeface="Courier New" panose="02070309020205020404" pitchFamily="49" charset="0"/>
                <a:cs typeface="Courier New" panose="02070309020205020404" pitchFamily="49" charset="0"/>
              </a:rPr>
              <a:t>     | </a:t>
            </a:r>
            <a:r>
              <a:rPr lang="pt-BR" i="1" dirty="0" err="1">
                <a:solidFill>
                  <a:srgbClr val="0070C0"/>
                </a:solidFill>
                <a:latin typeface="Courier New" panose="02070309020205020404" pitchFamily="49" charset="0"/>
                <a:cs typeface="Courier New" panose="02070309020205020404" pitchFamily="49" charset="0"/>
              </a:rPr>
              <a:t>Class</a:t>
            </a:r>
            <a:r>
              <a:rPr lang="pt-BR" i="1" dirty="0">
                <a:solidFill>
                  <a:srgbClr val="0070C0"/>
                </a:solidFill>
                <a:latin typeface="Courier New" panose="02070309020205020404" pitchFamily="49" charset="0"/>
                <a:cs typeface="Courier New" panose="02070309020205020404" pitchFamily="49" charset="0"/>
              </a:rPr>
              <a:t> 0, C0 | &lt;&lt; 10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 &lt;&lt; 100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a:t>
            </a:r>
          </a:p>
          <a:p>
            <a:pPr marL="0" indent="0">
              <a:buNone/>
            </a:pPr>
            <a:r>
              <a:rPr lang="pt-BR" i="1" dirty="0">
                <a:solidFill>
                  <a:srgbClr val="0070C0"/>
                </a:solidFill>
                <a:latin typeface="Courier New" panose="02070309020205020404" pitchFamily="49" charset="0"/>
                <a:cs typeface="Courier New" panose="02070309020205020404" pitchFamily="49" charset="0"/>
              </a:rPr>
              <a:t>     |             |                       |                         |</a:t>
            </a:r>
          </a:p>
          <a:p>
            <a:pPr marL="0" indent="0">
              <a:buNone/>
            </a:pPr>
            <a:r>
              <a:rPr lang="pt-BR" i="1" dirty="0">
                <a:solidFill>
                  <a:srgbClr val="0070C0"/>
                </a:solidFill>
                <a:latin typeface="Courier New" panose="02070309020205020404" pitchFamily="49" charset="0"/>
                <a:cs typeface="Courier New" panose="02070309020205020404" pitchFamily="49" charset="0"/>
              </a:rPr>
              <a:t>     | </a:t>
            </a:r>
            <a:r>
              <a:rPr lang="pt-BR" i="1" dirty="0" err="1">
                <a:solidFill>
                  <a:srgbClr val="0070C0"/>
                </a:solidFill>
                <a:latin typeface="Courier New" panose="02070309020205020404" pitchFamily="49" charset="0"/>
                <a:cs typeface="Courier New" panose="02070309020205020404" pitchFamily="49" charset="0"/>
              </a:rPr>
              <a:t>Class</a:t>
            </a:r>
            <a:r>
              <a:rPr lang="pt-BR" i="1" dirty="0">
                <a:solidFill>
                  <a:srgbClr val="0070C0"/>
                </a:solidFill>
                <a:latin typeface="Courier New" panose="02070309020205020404" pitchFamily="49" charset="0"/>
                <a:cs typeface="Courier New" panose="02070309020205020404" pitchFamily="49" charset="0"/>
              </a:rPr>
              <a:t> 1, C1 | ~ 10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 ~ 100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a:t>
            </a:r>
          </a:p>
          <a:p>
            <a:pPr marL="0" indent="0">
              <a:buNone/>
            </a:pPr>
            <a:r>
              <a:rPr lang="pt-BR" i="1" dirty="0">
                <a:solidFill>
                  <a:srgbClr val="0070C0"/>
                </a:solidFill>
                <a:latin typeface="Courier New" panose="02070309020205020404" pitchFamily="49" charset="0"/>
                <a:cs typeface="Courier New" panose="02070309020205020404" pitchFamily="49" charset="0"/>
              </a:rPr>
              <a:t>     |             |                       |                         |</a:t>
            </a:r>
          </a:p>
          <a:p>
            <a:pPr marL="0" indent="0">
              <a:buNone/>
            </a:pPr>
            <a:r>
              <a:rPr lang="pt-BR" i="1" dirty="0">
                <a:solidFill>
                  <a:srgbClr val="0070C0"/>
                </a:solidFill>
                <a:latin typeface="Courier New" panose="02070309020205020404" pitchFamily="49" charset="0"/>
                <a:cs typeface="Courier New" panose="02070309020205020404" pitchFamily="49" charset="0"/>
              </a:rPr>
              <a:t>     | </a:t>
            </a:r>
            <a:r>
              <a:rPr lang="pt-BR" i="1" dirty="0" err="1">
                <a:solidFill>
                  <a:srgbClr val="0070C0"/>
                </a:solidFill>
                <a:latin typeface="Courier New" panose="02070309020205020404" pitchFamily="49" charset="0"/>
                <a:cs typeface="Courier New" panose="02070309020205020404" pitchFamily="49" charset="0"/>
              </a:rPr>
              <a:t>Class</a:t>
            </a:r>
            <a:r>
              <a:rPr lang="pt-BR" i="1" dirty="0">
                <a:solidFill>
                  <a:srgbClr val="0070C0"/>
                </a:solidFill>
                <a:latin typeface="Courier New" panose="02070309020205020404" pitchFamily="49" charset="0"/>
                <a:cs typeface="Courier New" panose="02070309020205020404" pitchFamily="49" charset="0"/>
              </a:rPr>
              <a:t> 2, C2 | ~ 50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 ~ 250 </a:t>
            </a:r>
            <a:r>
              <a:rPr lang="pt-BR" i="1" dirty="0" err="1">
                <a:solidFill>
                  <a:srgbClr val="0070C0"/>
                </a:solidFill>
                <a:latin typeface="Courier New" panose="02070309020205020404" pitchFamily="49" charset="0"/>
                <a:cs typeface="Courier New" panose="02070309020205020404" pitchFamily="49" charset="0"/>
              </a:rPr>
              <a:t>KiB</a:t>
            </a:r>
            <a:r>
              <a:rPr lang="pt-BR" i="1" dirty="0">
                <a:solidFill>
                  <a:srgbClr val="0070C0"/>
                </a:solidFill>
                <a:latin typeface="Courier New" panose="02070309020205020404" pitchFamily="49" charset="0"/>
                <a:cs typeface="Courier New" panose="02070309020205020404" pitchFamily="49" charset="0"/>
              </a:rPr>
              <a:t>               |</a:t>
            </a:r>
          </a:p>
          <a:p>
            <a:pPr marL="0" indent="0">
              <a:buNone/>
            </a:pPr>
            <a:r>
              <a:rPr lang="pt-BR" i="1" dirty="0">
                <a:solidFill>
                  <a:srgbClr val="0070C0"/>
                </a:solidFill>
                <a:latin typeface="Courier New" panose="02070309020205020404" pitchFamily="49" charset="0"/>
                <a:cs typeface="Courier New" panose="02070309020205020404" pitchFamily="49" charset="0"/>
              </a:rPr>
              <a:t>     +-------------+-----------------------+-------------------------+</a:t>
            </a:r>
            <a:endParaRPr lang="pt-BR" i="1" dirty="0">
              <a:solidFill>
                <a:srgbClr val="0070C0"/>
              </a:solidFill>
            </a:endParaRPr>
          </a:p>
        </p:txBody>
      </p:sp>
      <p:sp>
        <p:nvSpPr>
          <p:cNvPr id="6" name="CaixaDeTexto 5"/>
          <p:cNvSpPr txBox="1"/>
          <p:nvPr/>
        </p:nvSpPr>
        <p:spPr>
          <a:xfrm>
            <a:off x="477080" y="6606855"/>
            <a:ext cx="10757451" cy="276999"/>
          </a:xfrm>
          <a:prstGeom prst="rect">
            <a:avLst/>
          </a:prstGeom>
          <a:noFill/>
        </p:spPr>
        <p:txBody>
          <a:bodyPr wrap="square" rtlCol="0">
            <a:spAutoFit/>
          </a:bodyPr>
          <a:lstStyle/>
          <a:p>
            <a:r>
              <a:rPr lang="pt-BR" sz="1200" dirty="0"/>
              <a:t>[2]  “</a:t>
            </a:r>
            <a:r>
              <a:rPr lang="en-US" sz="1200" dirty="0"/>
              <a:t>RFC 7228: Terminology for Constrained-Node Networks." </a:t>
            </a:r>
          </a:p>
        </p:txBody>
      </p:sp>
    </p:spTree>
    <p:extLst>
      <p:ext uri="{BB962C8B-B14F-4D97-AF65-F5344CB8AC3E}">
        <p14:creationId xmlns:p14="http://schemas.microsoft.com/office/powerpoint/2010/main" val="221859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Aspectos complementares da RFC 7228:</a:t>
            </a:r>
          </a:p>
          <a:p>
            <a:pPr marL="0" indent="0">
              <a:buNone/>
            </a:pPr>
            <a:endParaRPr lang="pt-BR" dirty="0">
              <a:solidFill>
                <a:srgbClr val="0070C0"/>
              </a:solidFill>
            </a:endParaRPr>
          </a:p>
          <a:p>
            <a:pPr marL="0" indent="0">
              <a:buNone/>
            </a:pPr>
            <a:r>
              <a:rPr lang="pt-BR" dirty="0">
                <a:solidFill>
                  <a:srgbClr val="0070C0"/>
                </a:solidFill>
              </a:rPr>
              <a:t>C0 - </a:t>
            </a:r>
            <a:r>
              <a:rPr lang="pt-BR" i="1" dirty="0" err="1">
                <a:solidFill>
                  <a:srgbClr val="0070C0"/>
                </a:solidFill>
              </a:rPr>
              <a:t>very</a:t>
            </a:r>
            <a:r>
              <a:rPr lang="pt-BR" i="1" dirty="0">
                <a:solidFill>
                  <a:srgbClr val="0070C0"/>
                </a:solidFill>
              </a:rPr>
              <a:t> </a:t>
            </a:r>
            <a:r>
              <a:rPr lang="pt-BR" i="1" dirty="0" err="1">
                <a:solidFill>
                  <a:srgbClr val="0070C0"/>
                </a:solidFill>
              </a:rPr>
              <a:t>constrained</a:t>
            </a:r>
            <a:r>
              <a:rPr lang="pt-BR" i="1" dirty="0">
                <a:solidFill>
                  <a:srgbClr val="0070C0"/>
                </a:solidFill>
              </a:rPr>
              <a:t> sensor-</a:t>
            </a:r>
            <a:r>
              <a:rPr lang="pt-BR" i="1" dirty="0" err="1">
                <a:solidFill>
                  <a:srgbClr val="0070C0"/>
                </a:solidFill>
              </a:rPr>
              <a:t>like</a:t>
            </a:r>
            <a:r>
              <a:rPr lang="pt-BR" i="1" dirty="0">
                <a:solidFill>
                  <a:srgbClr val="0070C0"/>
                </a:solidFill>
              </a:rPr>
              <a:t> motes</a:t>
            </a:r>
            <a:r>
              <a:rPr lang="pt-BR" dirty="0">
                <a:solidFill>
                  <a:srgbClr val="0070C0"/>
                </a:solidFill>
              </a:rPr>
              <a:t>:</a:t>
            </a:r>
          </a:p>
          <a:p>
            <a:pPr marL="457200" lvl="1" indent="0">
              <a:buNone/>
            </a:pPr>
            <a:r>
              <a:rPr lang="pt-BR" dirty="0">
                <a:solidFill>
                  <a:srgbClr val="0070C0"/>
                </a:solidFill>
              </a:rPr>
              <a:t>De modo geral não tem recursos suficientes para suportar comunicação direta via internet de maneira segura.</a:t>
            </a:r>
          </a:p>
          <a:p>
            <a:pPr marL="0" indent="0">
              <a:buNone/>
            </a:pPr>
            <a:r>
              <a:rPr lang="pt-BR" dirty="0">
                <a:solidFill>
                  <a:srgbClr val="0070C0"/>
                </a:solidFill>
              </a:rPr>
              <a:t>C1 - </a:t>
            </a:r>
            <a:r>
              <a:rPr lang="en-US" i="1" dirty="0">
                <a:solidFill>
                  <a:srgbClr val="0070C0"/>
                </a:solidFill>
              </a:rPr>
              <a:t>quite constrained in code space and processing</a:t>
            </a:r>
            <a:r>
              <a:rPr lang="pt-BR" dirty="0">
                <a:solidFill>
                  <a:srgbClr val="0070C0"/>
                </a:solidFill>
              </a:rPr>
              <a:t>:</a:t>
            </a:r>
          </a:p>
          <a:p>
            <a:pPr marL="457200" lvl="1" indent="0">
              <a:buNone/>
            </a:pPr>
            <a:r>
              <a:rPr lang="pt-BR" dirty="0">
                <a:solidFill>
                  <a:srgbClr val="0070C0"/>
                </a:solidFill>
              </a:rPr>
              <a:t>Normalmente não suportam </a:t>
            </a:r>
            <a:r>
              <a:rPr lang="pt-BR" i="1" dirty="0" err="1">
                <a:solidFill>
                  <a:srgbClr val="0070C0"/>
                </a:solidFill>
              </a:rPr>
              <a:t>full-stack</a:t>
            </a:r>
            <a:r>
              <a:rPr lang="pt-BR" i="1" dirty="0">
                <a:solidFill>
                  <a:srgbClr val="0070C0"/>
                </a:solidFill>
              </a:rPr>
              <a:t> </a:t>
            </a:r>
            <a:r>
              <a:rPr lang="pt-BR" i="1" dirty="0" err="1">
                <a:solidFill>
                  <a:srgbClr val="0070C0"/>
                </a:solidFill>
              </a:rPr>
              <a:t>http</a:t>
            </a:r>
            <a:r>
              <a:rPr lang="pt-BR" dirty="0">
                <a:solidFill>
                  <a:srgbClr val="0070C0"/>
                </a:solidFill>
              </a:rPr>
              <a:t>, TLS, protocolos de segurança e XML, porém suportam por exemplo </a:t>
            </a:r>
            <a:r>
              <a:rPr lang="pt-BR" dirty="0" err="1">
                <a:solidFill>
                  <a:srgbClr val="0070C0"/>
                </a:solidFill>
              </a:rPr>
              <a:t>CoAP</a:t>
            </a:r>
            <a:r>
              <a:rPr lang="pt-BR" dirty="0">
                <a:solidFill>
                  <a:srgbClr val="0070C0"/>
                </a:solidFill>
              </a:rPr>
              <a:t> (over UDP).</a:t>
            </a:r>
          </a:p>
          <a:p>
            <a:pPr marL="0" indent="0">
              <a:buNone/>
            </a:pPr>
            <a:r>
              <a:rPr lang="pt-BR" dirty="0">
                <a:solidFill>
                  <a:srgbClr val="0070C0"/>
                </a:solidFill>
              </a:rPr>
              <a:t>C2 - </a:t>
            </a:r>
            <a:r>
              <a:rPr lang="pt-BR" i="1" dirty="0" err="1">
                <a:solidFill>
                  <a:srgbClr val="0070C0"/>
                </a:solidFill>
              </a:rPr>
              <a:t>less</a:t>
            </a:r>
            <a:r>
              <a:rPr lang="pt-BR" i="1" dirty="0">
                <a:solidFill>
                  <a:srgbClr val="0070C0"/>
                </a:solidFill>
              </a:rPr>
              <a:t> </a:t>
            </a:r>
            <a:r>
              <a:rPr lang="pt-BR" i="1" dirty="0" err="1">
                <a:solidFill>
                  <a:srgbClr val="0070C0"/>
                </a:solidFill>
              </a:rPr>
              <a:t>constrained</a:t>
            </a:r>
            <a:r>
              <a:rPr lang="pt-BR" dirty="0">
                <a:solidFill>
                  <a:srgbClr val="0070C0"/>
                </a:solidFill>
              </a:rPr>
              <a:t>:</a:t>
            </a:r>
          </a:p>
          <a:p>
            <a:pPr marL="457200" lvl="1" indent="0">
              <a:buNone/>
            </a:pPr>
            <a:r>
              <a:rPr lang="pt-BR" dirty="0">
                <a:solidFill>
                  <a:srgbClr val="0070C0"/>
                </a:solidFill>
              </a:rPr>
              <a:t>Capazes de suportar protocolos como um notebook ou servidor porém ainda podem tirar benefícios de protocolos eficientes em energia e banda.</a:t>
            </a:r>
          </a:p>
          <a:p>
            <a:pPr marL="457200" lvl="1" indent="0">
              <a:buNone/>
            </a:pPr>
            <a:endParaRPr lang="pt-BR" dirty="0">
              <a:solidFill>
                <a:srgbClr val="0070C0"/>
              </a:solidFill>
            </a:endParaRPr>
          </a:p>
          <a:p>
            <a:pPr marL="0" indent="0">
              <a:buNone/>
            </a:pPr>
            <a:r>
              <a:rPr lang="pt-BR" b="1" dirty="0">
                <a:solidFill>
                  <a:srgbClr val="0070C0"/>
                </a:solidFill>
              </a:rPr>
              <a:t>Objetivo desta análise </a:t>
            </a:r>
            <a:r>
              <a:rPr lang="pt-BR" b="1" dirty="0">
                <a:solidFill>
                  <a:srgbClr val="0070C0"/>
                </a:solidFill>
                <a:sym typeface="Wingdings" panose="05000000000000000000" pitchFamily="2" charset="2"/>
              </a:rPr>
              <a:t> </a:t>
            </a:r>
            <a:r>
              <a:rPr lang="pt-BR" b="1" i="1" dirty="0" err="1">
                <a:solidFill>
                  <a:srgbClr val="0070C0"/>
                </a:solidFill>
                <a:sym typeface="Wingdings" panose="05000000000000000000" pitchFamily="2" charset="2"/>
              </a:rPr>
              <a:t>Low-End</a:t>
            </a:r>
            <a:r>
              <a:rPr lang="pt-BR" b="1" i="1" dirty="0">
                <a:solidFill>
                  <a:srgbClr val="0070C0"/>
                </a:solidFill>
                <a:sym typeface="Wingdings" panose="05000000000000000000" pitchFamily="2" charset="2"/>
              </a:rPr>
              <a:t> </a:t>
            </a:r>
            <a:r>
              <a:rPr lang="pt-BR" b="1" i="1" dirty="0" err="1">
                <a:solidFill>
                  <a:srgbClr val="0070C0"/>
                </a:solidFill>
                <a:sym typeface="Wingdings" panose="05000000000000000000" pitchFamily="2" charset="2"/>
              </a:rPr>
              <a:t>Devices</a:t>
            </a:r>
            <a:r>
              <a:rPr lang="pt-BR" b="1" i="1" dirty="0">
                <a:solidFill>
                  <a:srgbClr val="0070C0"/>
                </a:solidFill>
                <a:sym typeface="Wingdings" panose="05000000000000000000" pitchFamily="2" charset="2"/>
              </a:rPr>
              <a:t> C1 &amp; C2</a:t>
            </a:r>
            <a:endParaRPr lang="pt-BR" b="1" i="1"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[2]  “</a:t>
            </a:r>
            <a:r>
              <a:rPr lang="en-US" sz="1200" dirty="0"/>
              <a:t>RFC 7228: Terminology for Constrained-Node Networks." </a:t>
            </a:r>
          </a:p>
        </p:txBody>
      </p:sp>
    </p:spTree>
    <p:extLst>
      <p:ext uri="{BB962C8B-B14F-4D97-AF65-F5344CB8AC3E}">
        <p14:creationId xmlns:p14="http://schemas.microsoft.com/office/powerpoint/2010/main" val="338365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514350" indent="-514350">
              <a:buAutoNum type="alphaUcParenR"/>
            </a:pPr>
            <a:endParaRPr lang="pt-BR" i="1" dirty="0">
              <a:solidFill>
                <a:srgbClr val="0070C0"/>
              </a:solidFill>
            </a:endParaRPr>
          </a:p>
          <a:p>
            <a:pPr marL="514350" indent="-514350">
              <a:buAutoNum type="alphaUcParenR"/>
            </a:pPr>
            <a:endParaRPr lang="pt-BR" i="1" dirty="0">
              <a:solidFill>
                <a:srgbClr val="0070C0"/>
              </a:solidFill>
            </a:endParaRPr>
          </a:p>
          <a:p>
            <a:pPr marL="514350" indent="-514350">
              <a:buAutoNum type="alphaUcParenR"/>
            </a:pPr>
            <a:r>
              <a:rPr lang="pt-BR" i="1" dirty="0" err="1">
                <a:solidFill>
                  <a:srgbClr val="0070C0"/>
                </a:solidFill>
              </a:rPr>
              <a:t>Small</a:t>
            </a:r>
            <a:r>
              <a:rPr lang="pt-BR" i="1" dirty="0">
                <a:solidFill>
                  <a:srgbClr val="0070C0"/>
                </a:solidFill>
              </a:rPr>
              <a:t> </a:t>
            </a:r>
            <a:r>
              <a:rPr lang="pt-BR" i="1" dirty="0" err="1">
                <a:solidFill>
                  <a:srgbClr val="0070C0"/>
                </a:solidFill>
              </a:rPr>
              <a:t>Memory</a:t>
            </a:r>
            <a:r>
              <a:rPr lang="pt-BR" i="1" dirty="0">
                <a:solidFill>
                  <a:srgbClr val="0070C0"/>
                </a:solidFill>
              </a:rPr>
              <a:t> </a:t>
            </a:r>
            <a:r>
              <a:rPr lang="pt-BR" i="1" dirty="0" err="1">
                <a:solidFill>
                  <a:srgbClr val="0070C0"/>
                </a:solidFill>
              </a:rPr>
              <a:t>Footprint</a:t>
            </a:r>
            <a:endParaRPr lang="pt-BR" i="1" dirty="0">
              <a:solidFill>
                <a:srgbClr val="0070C0"/>
              </a:solidFill>
            </a:endParaRPr>
          </a:p>
          <a:p>
            <a:pPr marL="514350" indent="-514350">
              <a:buFont typeface="Arial" panose="020B0604020202020204" pitchFamily="34" charset="0"/>
              <a:buAutoNum type="alphaUcParenR"/>
            </a:pPr>
            <a:r>
              <a:rPr lang="pt-BR" i="1" dirty="0" err="1">
                <a:solidFill>
                  <a:srgbClr val="0070C0"/>
                </a:solidFill>
              </a:rPr>
              <a:t>Support</a:t>
            </a:r>
            <a:r>
              <a:rPr lang="pt-BR" i="1" dirty="0">
                <a:solidFill>
                  <a:srgbClr val="0070C0"/>
                </a:solidFill>
              </a:rPr>
              <a:t> for </a:t>
            </a:r>
            <a:r>
              <a:rPr lang="pt-BR" i="1" dirty="0" err="1">
                <a:solidFill>
                  <a:srgbClr val="0070C0"/>
                </a:solidFill>
              </a:rPr>
              <a:t>Heterogeneous</a:t>
            </a:r>
            <a:r>
              <a:rPr lang="pt-BR" i="1" dirty="0">
                <a:solidFill>
                  <a:srgbClr val="0070C0"/>
                </a:solidFill>
              </a:rPr>
              <a:t> Hardware</a:t>
            </a:r>
          </a:p>
          <a:p>
            <a:pPr marL="514350" indent="-514350">
              <a:buFont typeface="Arial" panose="020B0604020202020204" pitchFamily="34" charset="0"/>
              <a:buAutoNum type="alphaUcParenR"/>
            </a:pPr>
            <a:r>
              <a:rPr lang="pt-BR" i="1" dirty="0">
                <a:solidFill>
                  <a:srgbClr val="0070C0"/>
                </a:solidFill>
              </a:rPr>
              <a:t>Network </a:t>
            </a:r>
            <a:r>
              <a:rPr lang="pt-BR" i="1" dirty="0" err="1">
                <a:solidFill>
                  <a:srgbClr val="0070C0"/>
                </a:solidFill>
              </a:rPr>
              <a:t>Connectivity</a:t>
            </a:r>
            <a:endParaRPr lang="pt-BR" i="1" dirty="0">
              <a:solidFill>
                <a:srgbClr val="0070C0"/>
              </a:solidFill>
            </a:endParaRPr>
          </a:p>
          <a:p>
            <a:pPr marL="514350" indent="-514350">
              <a:buFont typeface="Arial" panose="020B0604020202020204" pitchFamily="34" charset="0"/>
              <a:buAutoNum type="alphaUcParenR"/>
            </a:pPr>
            <a:r>
              <a:rPr lang="pt-BR" i="1" dirty="0">
                <a:solidFill>
                  <a:srgbClr val="0070C0"/>
                </a:solidFill>
              </a:rPr>
              <a:t>Energy </a:t>
            </a:r>
            <a:r>
              <a:rPr lang="pt-BR" i="1" dirty="0" err="1">
                <a:solidFill>
                  <a:srgbClr val="0070C0"/>
                </a:solidFill>
              </a:rPr>
              <a:t>Efficiency</a:t>
            </a:r>
            <a:endParaRPr lang="pt-BR" i="1" dirty="0">
              <a:solidFill>
                <a:srgbClr val="0070C0"/>
              </a:solidFill>
            </a:endParaRPr>
          </a:p>
          <a:p>
            <a:pPr marL="514350" indent="-514350">
              <a:buFont typeface="Arial" panose="020B0604020202020204" pitchFamily="34" charset="0"/>
              <a:buAutoNum type="alphaUcParenR"/>
            </a:pPr>
            <a:r>
              <a:rPr lang="pt-BR" i="1" dirty="0">
                <a:solidFill>
                  <a:srgbClr val="0070C0"/>
                </a:solidFill>
              </a:rPr>
              <a:t>Real-Time </a:t>
            </a:r>
            <a:r>
              <a:rPr lang="pt-BR" i="1" dirty="0" err="1">
                <a:solidFill>
                  <a:srgbClr val="0070C0"/>
                </a:solidFill>
              </a:rPr>
              <a:t>Capabilities</a:t>
            </a:r>
            <a:endParaRPr lang="pt-BR" i="1" dirty="0">
              <a:solidFill>
                <a:srgbClr val="0070C0"/>
              </a:solidFill>
            </a:endParaRPr>
          </a:p>
          <a:p>
            <a:pPr marL="514350" indent="-514350">
              <a:buFont typeface="Arial" panose="020B0604020202020204" pitchFamily="34" charset="0"/>
              <a:buAutoNum type="alphaUcParenR"/>
            </a:pPr>
            <a:r>
              <a:rPr lang="pt-BR" i="1" dirty="0">
                <a:solidFill>
                  <a:srgbClr val="0070C0"/>
                </a:solidFill>
              </a:rPr>
              <a:t>Security</a:t>
            </a:r>
          </a:p>
          <a:p>
            <a:pPr marL="514350" indent="-514350">
              <a:buAutoNum type="alphaUcParenR"/>
            </a:pPr>
            <a:endParaRPr lang="pt-BR" i="1" dirty="0">
              <a:solidFill>
                <a:srgbClr val="0070C0"/>
              </a:solidFill>
            </a:endParaRPr>
          </a:p>
        </p:txBody>
      </p:sp>
    </p:spTree>
    <p:extLst>
      <p:ext uri="{BB962C8B-B14F-4D97-AF65-F5344CB8AC3E}">
        <p14:creationId xmlns:p14="http://schemas.microsoft.com/office/powerpoint/2010/main" val="56247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A) </a:t>
            </a:r>
            <a:r>
              <a:rPr lang="pt-BR" i="1" dirty="0" err="1">
                <a:solidFill>
                  <a:srgbClr val="0070C0"/>
                </a:solidFill>
              </a:rPr>
              <a:t>Small</a:t>
            </a:r>
            <a:r>
              <a:rPr lang="pt-BR" i="1" dirty="0">
                <a:solidFill>
                  <a:srgbClr val="0070C0"/>
                </a:solidFill>
              </a:rPr>
              <a:t> </a:t>
            </a:r>
            <a:r>
              <a:rPr lang="pt-BR" i="1" dirty="0" err="1">
                <a:solidFill>
                  <a:srgbClr val="0070C0"/>
                </a:solidFill>
              </a:rPr>
              <a:t>Memory</a:t>
            </a:r>
            <a:r>
              <a:rPr lang="pt-BR" i="1" dirty="0">
                <a:solidFill>
                  <a:srgbClr val="0070C0"/>
                </a:solidFill>
              </a:rPr>
              <a:t> </a:t>
            </a:r>
            <a:r>
              <a:rPr lang="pt-BR" i="1" dirty="0" err="1">
                <a:solidFill>
                  <a:srgbClr val="0070C0"/>
                </a:solidFill>
              </a:rPr>
              <a:t>Footprint</a:t>
            </a:r>
            <a:endParaRPr lang="pt-BR" i="1" dirty="0">
              <a:solidFill>
                <a:srgbClr val="0070C0"/>
              </a:solidFill>
            </a:endParaRPr>
          </a:p>
          <a:p>
            <a:pPr marL="0" indent="0">
              <a:buNone/>
            </a:pPr>
            <a:endParaRPr lang="pt-BR" dirty="0">
              <a:solidFill>
                <a:srgbClr val="0070C0"/>
              </a:solidFill>
            </a:endParaRPr>
          </a:p>
          <a:p>
            <a:pPr lvl="1"/>
            <a:r>
              <a:rPr lang="en-US" i="1" u="sng" dirty="0">
                <a:solidFill>
                  <a:srgbClr val="0070C0"/>
                </a:solidFill>
              </a:rPr>
              <a:t>Optimized libraries (potentially </a:t>
            </a:r>
            <a:r>
              <a:rPr lang="en-US" i="1" u="sng" dirty="0" err="1">
                <a:solidFill>
                  <a:srgbClr val="0070C0"/>
                </a:solidFill>
              </a:rPr>
              <a:t>crosslayer</a:t>
            </a:r>
            <a:r>
              <a:rPr lang="en-US" i="1" u="sng" dirty="0">
                <a:solidFill>
                  <a:srgbClr val="0070C0"/>
                </a:solidFill>
              </a:rPr>
              <a:t>) providing common </a:t>
            </a:r>
            <a:r>
              <a:rPr lang="en-US" i="1" u="sng" dirty="0" err="1">
                <a:solidFill>
                  <a:srgbClr val="0070C0"/>
                </a:solidFill>
              </a:rPr>
              <a:t>IoT</a:t>
            </a:r>
            <a:r>
              <a:rPr lang="en-US" i="1" u="sng" dirty="0">
                <a:solidFill>
                  <a:srgbClr val="0070C0"/>
                </a:solidFill>
              </a:rPr>
              <a:t> functionality, and efficient data structures</a:t>
            </a:r>
            <a:r>
              <a:rPr lang="en-US" i="1" dirty="0">
                <a:solidFill>
                  <a:srgbClr val="0070C0"/>
                </a:solidFill>
              </a:rPr>
              <a:t>.</a:t>
            </a:r>
          </a:p>
          <a:p>
            <a:pPr lvl="1"/>
            <a:endParaRPr lang="en-US" i="1" dirty="0">
              <a:solidFill>
                <a:srgbClr val="0070C0"/>
              </a:solidFill>
            </a:endParaRPr>
          </a:p>
          <a:p>
            <a:pPr lvl="1"/>
            <a:r>
              <a:rPr lang="en-US" i="1" dirty="0">
                <a:solidFill>
                  <a:srgbClr val="0070C0"/>
                </a:solidFill>
              </a:rPr>
              <a:t>Identifying the </a:t>
            </a:r>
            <a:r>
              <a:rPr lang="en-US" i="1" u="sng" dirty="0">
                <a:solidFill>
                  <a:srgbClr val="0070C0"/>
                </a:solidFill>
              </a:rPr>
              <a:t>right tradeoff between: 1) performance; 2) a convenient API; and 3) a small OS memory footprint</a:t>
            </a:r>
            <a:r>
              <a:rPr lang="en-US" i="1" dirty="0">
                <a:solidFill>
                  <a:srgbClr val="0070C0"/>
                </a:solidFill>
              </a:rPr>
              <a:t>.</a:t>
            </a:r>
          </a:p>
          <a:p>
            <a:pPr lvl="1"/>
            <a:endParaRPr lang="en-US" i="1" dirty="0">
              <a:solidFill>
                <a:srgbClr val="0070C0"/>
              </a:solidFill>
            </a:endParaRPr>
          </a:p>
          <a:p>
            <a:pPr lvl="1"/>
            <a:r>
              <a:rPr lang="en-US" i="1" dirty="0">
                <a:solidFill>
                  <a:srgbClr val="0070C0"/>
                </a:solidFill>
              </a:rPr>
              <a:t>Balance must be found between </a:t>
            </a:r>
            <a:r>
              <a:rPr lang="en-US" i="1" u="sng" dirty="0">
                <a:solidFill>
                  <a:srgbClr val="0070C0"/>
                </a:solidFill>
              </a:rPr>
              <a:t>sensible programming guidelines and coding conventions</a:t>
            </a:r>
            <a:r>
              <a:rPr lang="en-US" i="1" dirty="0">
                <a:solidFill>
                  <a:srgbClr val="0070C0"/>
                </a:solidFill>
              </a:rPr>
              <a:t>, which must be observed on one hand, and the </a:t>
            </a:r>
            <a:r>
              <a:rPr lang="en-US" i="1" u="sng" dirty="0">
                <a:solidFill>
                  <a:srgbClr val="0070C0"/>
                </a:solidFill>
              </a:rPr>
              <a:t>high degree of modularity and configurability</a:t>
            </a:r>
            <a:r>
              <a:rPr lang="en-US" i="1" dirty="0">
                <a:solidFill>
                  <a:srgbClr val="0070C0"/>
                </a:solidFill>
              </a:rPr>
              <a:t> which is desired to fit a wide range of use cases on the other hand.</a:t>
            </a:r>
            <a:endParaRPr lang="pt-BR" i="1" dirty="0">
              <a:solidFill>
                <a:srgbClr val="0070C0"/>
              </a:solidFill>
            </a:endParaRPr>
          </a:p>
        </p:txBody>
      </p:sp>
    </p:spTree>
    <p:extLst>
      <p:ext uri="{BB962C8B-B14F-4D97-AF65-F5344CB8AC3E}">
        <p14:creationId xmlns:p14="http://schemas.microsoft.com/office/powerpoint/2010/main" val="294935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2. </a:t>
            </a:r>
            <a:r>
              <a:rPr lang="pt-BR" dirty="0"/>
              <a:t>Requisitos para um SO para </a:t>
            </a:r>
            <a:r>
              <a:rPr lang="pt-BR" dirty="0" err="1"/>
              <a:t>IoT</a:t>
            </a:r>
            <a:endParaRPr lang="pt-BR"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B) </a:t>
            </a:r>
            <a:r>
              <a:rPr lang="pt-BR" i="1" dirty="0" err="1">
                <a:solidFill>
                  <a:srgbClr val="0070C0"/>
                </a:solidFill>
              </a:rPr>
              <a:t>Support</a:t>
            </a:r>
            <a:r>
              <a:rPr lang="pt-BR" i="1" dirty="0">
                <a:solidFill>
                  <a:srgbClr val="0070C0"/>
                </a:solidFill>
              </a:rPr>
              <a:t> for </a:t>
            </a:r>
            <a:r>
              <a:rPr lang="pt-BR" i="1" dirty="0" err="1">
                <a:solidFill>
                  <a:srgbClr val="0070C0"/>
                </a:solidFill>
              </a:rPr>
              <a:t>Heterogeneous</a:t>
            </a:r>
            <a:r>
              <a:rPr lang="pt-BR" i="1" dirty="0">
                <a:solidFill>
                  <a:srgbClr val="0070C0"/>
                </a:solidFill>
              </a:rPr>
              <a:t> Hardware</a:t>
            </a:r>
          </a:p>
          <a:p>
            <a:pPr marL="0" indent="0">
              <a:buNone/>
            </a:pPr>
            <a:endParaRPr lang="pt-BR" dirty="0">
              <a:solidFill>
                <a:srgbClr val="0070C0"/>
              </a:solidFill>
            </a:endParaRPr>
          </a:p>
          <a:p>
            <a:pPr lvl="1"/>
            <a:r>
              <a:rPr lang="en-US" i="1" dirty="0">
                <a:solidFill>
                  <a:srgbClr val="0070C0"/>
                </a:solidFill>
              </a:rPr>
              <a:t>Various microcontroller (</a:t>
            </a:r>
            <a:r>
              <a:rPr lang="en-US" i="1" u="sng" dirty="0">
                <a:solidFill>
                  <a:srgbClr val="0070C0"/>
                </a:solidFill>
              </a:rPr>
              <a:t>MCU</a:t>
            </a:r>
            <a:r>
              <a:rPr lang="en-US" i="1" dirty="0">
                <a:solidFill>
                  <a:srgbClr val="0070C0"/>
                </a:solidFill>
              </a:rPr>
              <a:t>) architectures and families, including </a:t>
            </a:r>
            <a:r>
              <a:rPr lang="en-US" i="1" u="sng" dirty="0">
                <a:solidFill>
                  <a:srgbClr val="0070C0"/>
                </a:solidFill>
              </a:rPr>
              <a:t>8-bit</a:t>
            </a:r>
            <a:r>
              <a:rPr lang="en-US" i="1" dirty="0">
                <a:solidFill>
                  <a:srgbClr val="0070C0"/>
                </a:solidFill>
              </a:rPr>
              <a:t> (e.g., Intel 8051/52, Atmel AVR), </a:t>
            </a:r>
            <a:r>
              <a:rPr lang="en-US" i="1" u="sng" dirty="0">
                <a:solidFill>
                  <a:srgbClr val="0070C0"/>
                </a:solidFill>
              </a:rPr>
              <a:t>16-bit</a:t>
            </a:r>
            <a:r>
              <a:rPr lang="en-US" i="1" dirty="0">
                <a:solidFill>
                  <a:srgbClr val="0070C0"/>
                </a:solidFill>
              </a:rPr>
              <a:t> (e.g., TI MSP430), </a:t>
            </a:r>
            <a:r>
              <a:rPr lang="en-US" i="1" u="sng" dirty="0">
                <a:solidFill>
                  <a:srgbClr val="0070C0"/>
                </a:solidFill>
              </a:rPr>
              <a:t>32-bit</a:t>
            </a:r>
            <a:r>
              <a:rPr lang="en-US" i="1" dirty="0">
                <a:solidFill>
                  <a:srgbClr val="0070C0"/>
                </a:solidFill>
              </a:rPr>
              <a:t> (ARM7, ARM Cortex-M, MIPS32, and even x86) architectures—</a:t>
            </a:r>
            <a:r>
              <a:rPr lang="en-US" i="1" u="sng" dirty="0">
                <a:solidFill>
                  <a:srgbClr val="0070C0"/>
                </a:solidFill>
              </a:rPr>
              <a:t>64-bit</a:t>
            </a:r>
            <a:r>
              <a:rPr lang="en-US" i="1" dirty="0">
                <a:solidFill>
                  <a:srgbClr val="0070C0"/>
                </a:solidFill>
              </a:rPr>
              <a:t> architectures might also appear in the future.</a:t>
            </a:r>
          </a:p>
          <a:p>
            <a:pPr lvl="1"/>
            <a:endParaRPr lang="en-US" i="1" dirty="0">
              <a:solidFill>
                <a:srgbClr val="0070C0"/>
              </a:solidFill>
            </a:endParaRPr>
          </a:p>
          <a:p>
            <a:pPr lvl="1"/>
            <a:r>
              <a:rPr lang="en-US" i="1" dirty="0">
                <a:solidFill>
                  <a:srgbClr val="0070C0"/>
                </a:solidFill>
              </a:rPr>
              <a:t>Some </a:t>
            </a:r>
            <a:r>
              <a:rPr lang="en-US" i="1" dirty="0" err="1">
                <a:solidFill>
                  <a:srgbClr val="0070C0"/>
                </a:solidFill>
              </a:rPr>
              <a:t>IoT</a:t>
            </a:r>
            <a:r>
              <a:rPr lang="en-US" i="1" dirty="0">
                <a:solidFill>
                  <a:srgbClr val="0070C0"/>
                </a:solidFill>
              </a:rPr>
              <a:t> devices provide </a:t>
            </a:r>
            <a:r>
              <a:rPr lang="en-US" i="1" u="sng" dirty="0">
                <a:solidFill>
                  <a:srgbClr val="0070C0"/>
                </a:solidFill>
              </a:rPr>
              <a:t>hundreds of kilobytes of RAM, but no persistent memory</a:t>
            </a:r>
            <a:r>
              <a:rPr lang="en-US" i="1" dirty="0">
                <a:solidFill>
                  <a:srgbClr val="0070C0"/>
                </a:solidFill>
              </a:rPr>
              <a:t> to store executable code. (e.g. </a:t>
            </a:r>
            <a:r>
              <a:rPr lang="en-US" i="1" dirty="0" err="1">
                <a:solidFill>
                  <a:srgbClr val="0070C0"/>
                </a:solidFill>
              </a:rPr>
              <a:t>Redwire</a:t>
            </a:r>
            <a:r>
              <a:rPr lang="en-US" i="1" dirty="0">
                <a:solidFill>
                  <a:srgbClr val="0070C0"/>
                </a:solidFill>
              </a:rPr>
              <a:t> </a:t>
            </a:r>
            <a:r>
              <a:rPr lang="en-US" i="1" dirty="0" err="1">
                <a:solidFill>
                  <a:srgbClr val="0070C0"/>
                </a:solidFill>
              </a:rPr>
              <a:t>Econotag</a:t>
            </a:r>
            <a:r>
              <a:rPr lang="en-US" i="1" dirty="0">
                <a:solidFill>
                  <a:srgbClr val="0070C0"/>
                </a:solidFill>
              </a:rPr>
              <a:t> board based on an Freescale MC13224V).</a:t>
            </a:r>
          </a:p>
          <a:p>
            <a:pPr lvl="1"/>
            <a:r>
              <a:rPr lang="en-US" i="1" dirty="0">
                <a:solidFill>
                  <a:srgbClr val="0070C0"/>
                </a:solidFill>
              </a:rPr>
              <a:t>Some are </a:t>
            </a:r>
            <a:r>
              <a:rPr lang="en-US" i="1" u="sng" dirty="0">
                <a:solidFill>
                  <a:srgbClr val="0070C0"/>
                </a:solidFill>
              </a:rPr>
              <a:t>very limited in terms of RAM, but equipped with a lot of ROM</a:t>
            </a:r>
            <a:r>
              <a:rPr lang="en-US" i="1" dirty="0">
                <a:solidFill>
                  <a:srgbClr val="0070C0"/>
                </a:solidFill>
              </a:rPr>
              <a:t>, such as the STM32F100VC ARM Cortex-M3 MCU.</a:t>
            </a:r>
          </a:p>
          <a:p>
            <a:pPr lvl="1"/>
            <a:endParaRPr lang="en-US" i="1" dirty="0">
              <a:solidFill>
                <a:srgbClr val="0070C0"/>
              </a:solidFill>
            </a:endParaRPr>
          </a:p>
          <a:p>
            <a:pPr lvl="1"/>
            <a:r>
              <a:rPr lang="en-US" i="1" u="sng" dirty="0">
                <a:solidFill>
                  <a:srgbClr val="0070C0"/>
                </a:solidFill>
              </a:rPr>
              <a:t>Wide variety of communication technologies</a:t>
            </a:r>
          </a:p>
        </p:txBody>
      </p:sp>
    </p:spTree>
    <p:extLst>
      <p:ext uri="{BB962C8B-B14F-4D97-AF65-F5344CB8AC3E}">
        <p14:creationId xmlns:p14="http://schemas.microsoft.com/office/powerpoint/2010/main" val="79549252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21340</TotalTime>
  <Words>4386</Words>
  <Application>Microsoft Office PowerPoint</Application>
  <PresentationFormat>Widescreen</PresentationFormat>
  <Paragraphs>423</Paragraphs>
  <Slides>49</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49</vt:i4>
      </vt:variant>
    </vt:vector>
  </HeadingPairs>
  <TitlesOfParts>
    <vt:vector size="55" baseType="lpstr">
      <vt:lpstr>Arial</vt:lpstr>
      <vt:lpstr>Calibri</vt:lpstr>
      <vt:lpstr>Calibri Light</vt:lpstr>
      <vt:lpstr>Courier New</vt:lpstr>
      <vt:lpstr>Wingdings</vt:lpstr>
      <vt:lpstr>Tema do Office</vt:lpstr>
      <vt:lpstr>Operating Systems for Low-End Devices in the IoT- A Survey </vt:lpstr>
      <vt:lpstr>Sumário </vt:lpstr>
      <vt:lpstr>1. Introdução</vt:lpstr>
      <vt:lpstr>1. Introdução</vt:lpstr>
      <vt:lpstr>1. Introdução</vt:lpstr>
      <vt:lpstr>1. Introdução</vt:lpstr>
      <vt:lpstr>2. Requisitos para um SO para IoT</vt:lpstr>
      <vt:lpstr>2. Requisitos para um SO para IoT</vt:lpstr>
      <vt:lpstr>2. Requisitos para um SO para IoT</vt:lpstr>
      <vt:lpstr>2. Requisitos para um SO para IoT</vt:lpstr>
      <vt:lpstr>2. Requisitos para um SO para IoT</vt:lpstr>
      <vt:lpstr>2. Requisitos para um SO para IoT</vt:lpstr>
      <vt:lpstr>2. Requisitos para um SO para IoT</vt:lpstr>
      <vt:lpstr>3. Características Importantes de Projeto</vt:lpstr>
      <vt:lpstr>3. Características Importantes de Projeto</vt:lpstr>
      <vt:lpstr>3. Características Importantes de Projeto</vt:lpstr>
      <vt:lpstr>3. Características Importantes de Projeto</vt:lpstr>
      <vt:lpstr>3. Características Importantes de Projeto</vt:lpstr>
      <vt:lpstr>3. Características Importantes de Projeto</vt:lpstr>
      <vt:lpstr>3. Características Importantes de Projeto</vt:lpstr>
      <vt:lpstr>3. Características Importantes de Projeto</vt:lpstr>
      <vt:lpstr>4. Candidatos a Sistema Operacional para IoT</vt:lpstr>
      <vt:lpstr>4. Candidatos a Sistema Operacional para IoT</vt:lpstr>
      <vt:lpstr>4. Candidatos a Sistema Operacional para IoT</vt:lpstr>
      <vt:lpstr>4. Candidatos a Sistema Operacional para IoT</vt:lpstr>
      <vt:lpstr>4. Candidatos a Sistema Operacional para IoT</vt:lpstr>
      <vt:lpstr>4. Candidatos a Sistema Operacional para IoT</vt:lpstr>
      <vt:lpstr>5. OSs relevantes para IoT</vt:lpstr>
      <vt:lpstr>5. OSs relevantes para IoT</vt:lpstr>
      <vt:lpstr>5. OSs relevantes para IoT</vt:lpstr>
      <vt:lpstr>5. OSs relevantes para IoT</vt:lpstr>
      <vt:lpstr>6. Casos de Estudo - Contiki (Event-driven)</vt:lpstr>
      <vt:lpstr>6. Casos de Estudo - Contiki (Event-driven)</vt:lpstr>
      <vt:lpstr>6. Casos de Estudo - Contiki (Event-driven)</vt:lpstr>
      <vt:lpstr>6. Casos de Estudo - Contiki (Event-driven)</vt:lpstr>
      <vt:lpstr>6. Casos de Estudo - Contiki (Event-driven)</vt:lpstr>
      <vt:lpstr>6. Casos de Estudo - Contiki (Event-driven)</vt:lpstr>
      <vt:lpstr>6. Casos de Estudo – RIOT (Multithreading)</vt:lpstr>
      <vt:lpstr>6. Casos de Estudo – RIOT (Multithreading)</vt:lpstr>
      <vt:lpstr>6. Casos de Estudo – RIOT (Multithreading)</vt:lpstr>
      <vt:lpstr>6. Casos de Estudo – RIOT (Multithreading)</vt:lpstr>
      <vt:lpstr>6. Casos de Estudo – RIOT (Multithreading)</vt:lpstr>
      <vt:lpstr>6. Casos de Estudo - FreeRTOS (real-time)</vt:lpstr>
      <vt:lpstr>6. Casos de Estudo - FreeRTOS (real-time)</vt:lpstr>
      <vt:lpstr>6. Casos de Estudo - FreeRTOS (real-time)</vt:lpstr>
      <vt:lpstr>6. Casos de Estudo - FreeRTOS (real-time)</vt:lpstr>
      <vt:lpstr>6. Casos de Estudo - FreeRTOS (real-time)</vt:lpstr>
      <vt:lpstr>7. Referências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Industries: A Survey</dc:title>
  <dc:creator>Amaury Mausbach Filho</dc:creator>
  <cp:lastModifiedBy>Amaury Mausbach Filho</cp:lastModifiedBy>
  <cp:revision>304</cp:revision>
  <dcterms:created xsi:type="dcterms:W3CDTF">2016-09-05T23:00:27Z</dcterms:created>
  <dcterms:modified xsi:type="dcterms:W3CDTF">2016-11-10T21:41:34Z</dcterms:modified>
</cp:coreProperties>
</file>