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88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1660777" y="64886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5AF833C-83D7-4983-A12C-FFA1C14407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86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83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5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24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2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58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30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A1D3-4486-4691-AD34-38861AABFE97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 in Industries: A </a:t>
            </a:r>
            <a:r>
              <a:rPr lang="pt-BR" dirty="0" err="1"/>
              <a:t>Survey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pt-BR" i="1" dirty="0"/>
              <a:t>IEEE </a:t>
            </a:r>
            <a:r>
              <a:rPr lang="pt-BR" i="1" dirty="0" err="1"/>
              <a:t>Transactions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r>
              <a:rPr lang="pt-BR" i="1" dirty="0"/>
              <a:t> Industrial </a:t>
            </a:r>
            <a:r>
              <a:rPr lang="pt-BR" i="1" dirty="0" err="1"/>
              <a:t>Informatics</a:t>
            </a:r>
            <a:r>
              <a:rPr lang="pt-BR" i="1" dirty="0"/>
              <a:t> V.10 nº4, novembro 2014</a:t>
            </a:r>
          </a:p>
          <a:p>
            <a:r>
              <a:rPr lang="pt-BR" i="1" dirty="0"/>
              <a:t>Li da </a:t>
            </a:r>
            <a:r>
              <a:rPr lang="pt-BR" i="1" dirty="0" err="1"/>
              <a:t>Xu</a:t>
            </a:r>
            <a:r>
              <a:rPr lang="pt-BR" i="1" dirty="0"/>
              <a:t>, Wu He e </a:t>
            </a:r>
            <a:r>
              <a:rPr lang="pt-BR" i="1" dirty="0" err="1"/>
              <a:t>Shancang</a:t>
            </a:r>
            <a:r>
              <a:rPr lang="pt-BR" i="1" dirty="0"/>
              <a:t> Li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Seminário MO809 - 2º Semestre 2016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56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Tecnologias Facilitadoras de </a:t>
            </a:r>
            <a:r>
              <a:rPr lang="pt-BR" b="1" dirty="0" err="1"/>
              <a:t>IoT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3.1 Tecnologias de Identificação e Rastreamento</a:t>
            </a:r>
          </a:p>
          <a:p>
            <a:r>
              <a:rPr lang="pt-BR" dirty="0">
                <a:solidFill>
                  <a:srgbClr val="0070C0"/>
                </a:solidFill>
              </a:rPr>
              <a:t>RFID</a:t>
            </a:r>
          </a:p>
          <a:p>
            <a:r>
              <a:rPr lang="pt-BR" dirty="0" err="1">
                <a:solidFill>
                  <a:srgbClr val="0070C0"/>
                </a:solidFill>
              </a:rPr>
              <a:t>Biosensors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>
                <a:solidFill>
                  <a:srgbClr val="0070C0"/>
                </a:solidFill>
              </a:rPr>
              <a:t>Electromagnetic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sensors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Off-</a:t>
            </a:r>
            <a:r>
              <a:rPr lang="pt-BR" dirty="0" err="1">
                <a:solidFill>
                  <a:srgbClr val="0070C0"/>
                </a:solidFill>
              </a:rPr>
              <a:t>board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sensors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>
                <a:solidFill>
                  <a:srgbClr val="0070C0"/>
                </a:solidFill>
              </a:rPr>
              <a:t>Tag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sensors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>
                <a:solidFill>
                  <a:srgbClr val="0070C0"/>
                </a:solidFill>
              </a:rPr>
              <a:t>Intelligent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sensors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22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Tecnologias Facilitadoras de </a:t>
            </a:r>
            <a:r>
              <a:rPr lang="pt-BR" b="1" dirty="0" err="1"/>
              <a:t>IoT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3.2 Tecnologias de Comunicação</a:t>
            </a:r>
          </a:p>
          <a:p>
            <a:r>
              <a:rPr lang="pt-BR" dirty="0">
                <a:solidFill>
                  <a:srgbClr val="0070C0"/>
                </a:solidFill>
              </a:rPr>
              <a:t>RFID (ISO 180006c EPC class1 GEn2)</a:t>
            </a:r>
          </a:p>
          <a:p>
            <a:r>
              <a:rPr lang="pt-BR" dirty="0">
                <a:solidFill>
                  <a:srgbClr val="0070C0"/>
                </a:solidFill>
              </a:rPr>
              <a:t>NFC</a:t>
            </a:r>
          </a:p>
          <a:p>
            <a:r>
              <a:rPr lang="pt-BR" dirty="0">
                <a:solidFill>
                  <a:srgbClr val="0070C0"/>
                </a:solidFill>
              </a:rPr>
              <a:t>IEEE 802.11(WLAN)</a:t>
            </a:r>
          </a:p>
          <a:p>
            <a:r>
              <a:rPr lang="pt-BR" dirty="0">
                <a:solidFill>
                  <a:srgbClr val="0070C0"/>
                </a:solidFill>
              </a:rPr>
              <a:t>IEEE 802.15.4(</a:t>
            </a:r>
            <a:r>
              <a:rPr lang="pt-BR" dirty="0" err="1">
                <a:solidFill>
                  <a:srgbClr val="0070C0"/>
                </a:solidFill>
              </a:rPr>
              <a:t>ZigBee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IEEE 801.15.1(Bluetooth)</a:t>
            </a:r>
          </a:p>
          <a:p>
            <a:r>
              <a:rPr lang="pt-BR" dirty="0" err="1">
                <a:solidFill>
                  <a:srgbClr val="0070C0"/>
                </a:solidFill>
              </a:rPr>
              <a:t>Multihop</a:t>
            </a:r>
            <a:r>
              <a:rPr lang="pt-BR" dirty="0">
                <a:solidFill>
                  <a:srgbClr val="0070C0"/>
                </a:solidFill>
              </a:rPr>
              <a:t> Wireless Sensor/</a:t>
            </a:r>
            <a:r>
              <a:rPr lang="pt-BR" dirty="0" err="1">
                <a:solidFill>
                  <a:srgbClr val="0070C0"/>
                </a:solidFill>
              </a:rPr>
              <a:t>Mesh</a:t>
            </a:r>
            <a:r>
              <a:rPr lang="pt-BR" dirty="0">
                <a:solidFill>
                  <a:srgbClr val="0070C0"/>
                </a:solidFill>
              </a:rPr>
              <a:t> Networks</a:t>
            </a:r>
          </a:p>
          <a:p>
            <a:r>
              <a:rPr lang="pt-BR" dirty="0">
                <a:solidFill>
                  <a:srgbClr val="0070C0"/>
                </a:solidFill>
              </a:rPr>
              <a:t>IETF </a:t>
            </a:r>
            <a:r>
              <a:rPr lang="pt-BR" dirty="0" err="1">
                <a:solidFill>
                  <a:srgbClr val="0070C0"/>
                </a:solidFill>
              </a:rPr>
              <a:t>Low</a:t>
            </a:r>
            <a:r>
              <a:rPr lang="pt-BR" dirty="0">
                <a:solidFill>
                  <a:srgbClr val="0070C0"/>
                </a:solidFill>
              </a:rPr>
              <a:t> Power Wireless </a:t>
            </a:r>
            <a:r>
              <a:rPr lang="pt-BR" dirty="0" err="1">
                <a:solidFill>
                  <a:srgbClr val="0070C0"/>
                </a:solidFill>
              </a:rPr>
              <a:t>Personal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Area</a:t>
            </a:r>
            <a:r>
              <a:rPr lang="pt-BR" dirty="0">
                <a:solidFill>
                  <a:srgbClr val="0070C0"/>
                </a:solidFill>
              </a:rPr>
              <a:t> Network (6LoWPAN)</a:t>
            </a:r>
          </a:p>
          <a:p>
            <a:r>
              <a:rPr lang="pt-BR" dirty="0">
                <a:solidFill>
                  <a:srgbClr val="0070C0"/>
                </a:solidFill>
              </a:rPr>
              <a:t>M2M</a:t>
            </a:r>
          </a:p>
          <a:p>
            <a:r>
              <a:rPr lang="pt-BR" dirty="0">
                <a:solidFill>
                  <a:srgbClr val="0070C0"/>
                </a:solidFill>
              </a:rPr>
              <a:t>IP (IPv6)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83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Tecnologias Facilitadoras de </a:t>
            </a:r>
            <a:r>
              <a:rPr lang="pt-BR" b="1" dirty="0" err="1"/>
              <a:t>IoT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3.3 Tecnologias de Rede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Wireless Sensor </a:t>
            </a:r>
            <a:r>
              <a:rPr lang="pt-BR" dirty="0" err="1">
                <a:solidFill>
                  <a:srgbClr val="0070C0"/>
                </a:solidFill>
              </a:rPr>
              <a:t>and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Actuator</a:t>
            </a:r>
            <a:r>
              <a:rPr lang="pt-BR" dirty="0">
                <a:solidFill>
                  <a:srgbClr val="0070C0"/>
                </a:solidFill>
              </a:rPr>
              <a:t> Networks(</a:t>
            </a:r>
            <a:r>
              <a:rPr lang="pt-BR" dirty="0" err="1">
                <a:solidFill>
                  <a:srgbClr val="0070C0"/>
                </a:solidFill>
              </a:rPr>
              <a:t>WSANs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Eficiência Energética</a:t>
            </a:r>
          </a:p>
          <a:p>
            <a:pPr lvl="1"/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Ad Hoc Networks (</a:t>
            </a:r>
            <a:r>
              <a:rPr lang="pt-BR" dirty="0" err="1">
                <a:solidFill>
                  <a:srgbClr val="0070C0"/>
                </a:solidFill>
              </a:rPr>
              <a:t>AHNs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Autoconfiguração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97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Tecnologias Facilitadoras de </a:t>
            </a:r>
            <a:r>
              <a:rPr lang="pt-BR" b="1" dirty="0" err="1"/>
              <a:t>IoT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3.4 Tecnologias de Gerência de Serviços</a:t>
            </a:r>
          </a:p>
          <a:p>
            <a:r>
              <a:rPr lang="pt-BR" dirty="0">
                <a:solidFill>
                  <a:srgbClr val="0070C0"/>
                </a:solidFill>
              </a:rPr>
              <a:t>Refere-se a implementação e gerência da qualidade de serviços para os usuários dos serviços.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>
                <a:solidFill>
                  <a:srgbClr val="0070C0"/>
                </a:solidFill>
              </a:rPr>
              <a:t>SOA-IoT</a:t>
            </a:r>
            <a:r>
              <a:rPr lang="pt-BR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Efetua o encapsulamento dos serviços eliminando detalhes de implementação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Isola a heterogeneidade dos sensores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Permite o uso de objetos heterogêneos como serviços compatíveis.</a:t>
            </a:r>
          </a:p>
          <a:p>
            <a:pPr lvl="1"/>
            <a:endParaRPr lang="pt-BR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OSGi</a:t>
            </a:r>
            <a:r>
              <a:rPr lang="en-US" dirty="0">
                <a:solidFill>
                  <a:srgbClr val="0070C0"/>
                </a:solidFill>
              </a:rPr>
              <a:t> (Open Service Gateway Initiative)</a:t>
            </a:r>
            <a:endParaRPr lang="pt-BR" dirty="0"/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1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4. Aplicações de </a:t>
            </a:r>
            <a:r>
              <a:rPr lang="pt-BR" b="1" dirty="0" err="1"/>
              <a:t>IoT</a:t>
            </a:r>
            <a:r>
              <a:rPr lang="pt-BR" b="1" dirty="0"/>
              <a:t> na Indústria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2345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4.1 Industria da Saúde</a:t>
            </a:r>
          </a:p>
          <a:p>
            <a:r>
              <a:rPr lang="pt-BR" dirty="0">
                <a:solidFill>
                  <a:srgbClr val="0070C0"/>
                </a:solidFill>
              </a:rPr>
              <a:t>Suporte na Deficiência visual, auditiva e motora.</a:t>
            </a:r>
          </a:p>
          <a:p>
            <a:r>
              <a:rPr lang="pt-BR" dirty="0">
                <a:solidFill>
                  <a:srgbClr val="0070C0"/>
                </a:solidFill>
              </a:rPr>
              <a:t>Monitoramento (informações, movimentos e atividades)</a:t>
            </a:r>
          </a:p>
          <a:p>
            <a:r>
              <a:rPr lang="pt-BR" dirty="0">
                <a:solidFill>
                  <a:srgbClr val="0070C0"/>
                </a:solidFill>
              </a:rPr>
              <a:t>Rastreamento e Medicação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4008782"/>
            <a:ext cx="10515600" cy="23456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4.2 Cadeia de Distribuição de Alimentos</a:t>
            </a:r>
          </a:p>
          <a:p>
            <a:r>
              <a:rPr lang="pt-BR" dirty="0">
                <a:solidFill>
                  <a:srgbClr val="0070C0"/>
                </a:solidFill>
              </a:rPr>
              <a:t>Foco na gestão da qualidade e eficiência operacional</a:t>
            </a:r>
          </a:p>
          <a:p>
            <a:r>
              <a:rPr lang="pt-BR" dirty="0">
                <a:solidFill>
                  <a:srgbClr val="0070C0"/>
                </a:solidFill>
              </a:rPr>
              <a:t>Rastreabilidade, Visibilidade e Controle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1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4. Aplicações de </a:t>
            </a:r>
            <a:r>
              <a:rPr lang="pt-BR" b="1" dirty="0" err="1"/>
              <a:t>IoT</a:t>
            </a:r>
            <a:r>
              <a:rPr lang="pt-BR" b="1" dirty="0"/>
              <a:t> na Indústria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2345635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4.3 Industria de Mineração</a:t>
            </a:r>
          </a:p>
          <a:p>
            <a:r>
              <a:rPr lang="pt-BR" dirty="0">
                <a:solidFill>
                  <a:srgbClr val="0070C0"/>
                </a:solidFill>
              </a:rPr>
              <a:t>Segurança do Trabalho e Previsão de Desastres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RFID </a:t>
            </a:r>
            <a:r>
              <a:rPr lang="pt-BR" dirty="0" err="1">
                <a:solidFill>
                  <a:srgbClr val="0070C0"/>
                </a:solidFill>
              </a:rPr>
              <a:t>tags</a:t>
            </a:r>
            <a:r>
              <a:rPr lang="pt-BR" dirty="0">
                <a:solidFill>
                  <a:srgbClr val="0070C0"/>
                </a:solidFill>
              </a:rPr>
              <a:t> - Identificação e Localização de itens e pessoas, UHF RFID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Sensores – Monitoração (água, gases, fogo, poeira, parâmetros ambientais e geológicos)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Correlação e Inferência (</a:t>
            </a:r>
            <a:r>
              <a:rPr lang="pt-BR" i="1" dirty="0" err="1">
                <a:solidFill>
                  <a:srgbClr val="0070C0"/>
                </a:solidFill>
              </a:rPr>
              <a:t>think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 err="1">
                <a:solidFill>
                  <a:srgbClr val="0070C0"/>
                </a:solidFill>
              </a:rPr>
              <a:t>about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 err="1">
                <a:solidFill>
                  <a:srgbClr val="0070C0"/>
                </a:solidFill>
              </a:rPr>
              <a:t>things</a:t>
            </a:r>
            <a:r>
              <a:rPr lang="pt-BR" dirty="0">
                <a:solidFill>
                  <a:srgbClr val="0070C0"/>
                </a:solidFill>
              </a:rPr>
              <a:t>) - previsão de desastres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Nanotecnologia – desenvolvimento de sensores seguros: químicos, biológicos, etc...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3969025"/>
            <a:ext cx="10515600" cy="23456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4.4 Industria de Combate ao Fogo</a:t>
            </a:r>
          </a:p>
          <a:p>
            <a:r>
              <a:rPr lang="pt-BR" dirty="0">
                <a:solidFill>
                  <a:srgbClr val="0070C0"/>
                </a:solidFill>
              </a:rPr>
              <a:t>Sensoriamento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Compartilhamento de informações entre a indústria e os bombeiros</a:t>
            </a:r>
          </a:p>
          <a:p>
            <a:r>
              <a:rPr lang="pt-BR" dirty="0">
                <a:solidFill>
                  <a:srgbClr val="0070C0"/>
                </a:solidFill>
              </a:rPr>
              <a:t>Prevenção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Monitoramento e detecção de situações de perigo (produto x temperatura)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42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4. Aplicações de </a:t>
            </a:r>
            <a:r>
              <a:rPr lang="pt-BR" b="1" dirty="0" err="1"/>
              <a:t>IoT</a:t>
            </a:r>
            <a:r>
              <a:rPr lang="pt-BR" b="1" dirty="0"/>
              <a:t> na Indústria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1444487"/>
            <a:ext cx="10515600" cy="4744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4.5 Transporte e Logística</a:t>
            </a:r>
          </a:p>
          <a:p>
            <a:r>
              <a:rPr lang="pt-BR" dirty="0">
                <a:solidFill>
                  <a:srgbClr val="0070C0"/>
                </a:solidFill>
              </a:rPr>
              <a:t>Produtos - Monitoração em toda cadeia produtiva: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Matéria-prima, produção, distribuição, cliente final envolvendo identificação, estado, localização e condições do ambiente visando qualidade do produto, prazo e segurança.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ONS – </a:t>
            </a:r>
            <a:r>
              <a:rPr lang="pt-BR" dirty="0" err="1">
                <a:solidFill>
                  <a:srgbClr val="0070C0"/>
                </a:solidFill>
              </a:rPr>
              <a:t>Object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Name</a:t>
            </a:r>
            <a:r>
              <a:rPr lang="pt-BR" dirty="0">
                <a:solidFill>
                  <a:srgbClr val="0070C0"/>
                </a:solidFill>
              </a:rPr>
              <a:t> Service</a:t>
            </a:r>
          </a:p>
          <a:p>
            <a:r>
              <a:rPr lang="pt-BR" dirty="0">
                <a:solidFill>
                  <a:srgbClr val="0070C0"/>
                </a:solidFill>
              </a:rPr>
              <a:t>Veículos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Manutenção e auxílio aos clientes (tráfego, segurança, pessoal)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Segurança e dirigibilidade (evitar colisões, evitar atropelamentos)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Problema - Privacidade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pPr lvl="1"/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18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5. Desafios e Tendências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5.1 Desafios Técnicos</a:t>
            </a:r>
          </a:p>
          <a:p>
            <a:r>
              <a:rPr lang="pt-BR" dirty="0">
                <a:solidFill>
                  <a:srgbClr val="0070C0"/>
                </a:solidFill>
              </a:rPr>
              <a:t>Aspectos relativos a performance, custo e escalabilidade nos diferentes níveis da arquitetura.</a:t>
            </a:r>
          </a:p>
          <a:p>
            <a:r>
              <a:rPr lang="pt-BR" dirty="0">
                <a:solidFill>
                  <a:srgbClr val="0070C0"/>
                </a:solidFill>
              </a:rPr>
              <a:t>No nível de rede é muito complexa a gestão do endereçamento, identificação, comunicação e tráfego dos elementos através dos múltiplos protocolos em uma rede heterogênea.</a:t>
            </a:r>
          </a:p>
          <a:p>
            <a:r>
              <a:rPr lang="pt-BR" dirty="0">
                <a:solidFill>
                  <a:srgbClr val="0070C0"/>
                </a:solidFill>
              </a:rPr>
              <a:t>No nível de serviços a falta de padronização  (linguagem comum de descrição de serviços) dificulta a integração na camada de serviços. </a:t>
            </a:r>
          </a:p>
          <a:p>
            <a:r>
              <a:rPr lang="pt-BR" dirty="0">
                <a:solidFill>
                  <a:srgbClr val="0070C0"/>
                </a:solidFill>
              </a:rPr>
              <a:t>Alguns serviços podem ser incompatíveis com certas redes e protocolos.</a:t>
            </a:r>
          </a:p>
          <a:p>
            <a:r>
              <a:rPr lang="pt-BR" dirty="0">
                <a:solidFill>
                  <a:srgbClr val="0070C0"/>
                </a:solidFill>
              </a:rPr>
              <a:t>Com o crescimento do número de dispositivos podem ser geradas grande quantidade de dados que isolados não possuem grande utilidade.</a:t>
            </a:r>
          </a:p>
          <a:p>
            <a:r>
              <a:rPr lang="pt-BR" dirty="0">
                <a:solidFill>
                  <a:srgbClr val="0070C0"/>
                </a:solidFill>
              </a:rPr>
              <a:t> A extração de informação a partir destes dados constituem grande desafios que exigem capacidades analíticas especificas para conversão dos dados em informação e conhecimento.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78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5. Desafios e Tendências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5.2 Padronização</a:t>
            </a:r>
          </a:p>
          <a:p>
            <a:r>
              <a:rPr lang="pt-BR" dirty="0">
                <a:solidFill>
                  <a:srgbClr val="0070C0"/>
                </a:solidFill>
              </a:rPr>
              <a:t>O crescimento rápido dificulta a padronização.</a:t>
            </a:r>
          </a:p>
          <a:p>
            <a:r>
              <a:rPr lang="pt-BR" dirty="0">
                <a:solidFill>
                  <a:srgbClr val="0070C0"/>
                </a:solidFill>
              </a:rPr>
              <a:t>A falta de padronização pode dificultar a entrada de novos </a:t>
            </a:r>
            <a:r>
              <a:rPr lang="pt-BR" i="1" dirty="0">
                <a:solidFill>
                  <a:srgbClr val="0070C0"/>
                </a:solidFill>
              </a:rPr>
              <a:t>players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r>
              <a:rPr lang="pt-BR" dirty="0">
                <a:solidFill>
                  <a:srgbClr val="0070C0"/>
                </a:solidFill>
              </a:rPr>
              <a:t>Um mínimo de padronização deve existir para permitir a troca de informações entre diferentes redes.</a:t>
            </a:r>
          </a:p>
          <a:p>
            <a:r>
              <a:rPr lang="pt-BR" dirty="0">
                <a:solidFill>
                  <a:srgbClr val="0070C0"/>
                </a:solidFill>
              </a:rPr>
              <a:t>Padrões relativos a segurança, identificação e comunicação são elementos chaves para o crescimento das redes.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48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5. Desafios e Tendências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5.3 Segurança e Privacidade</a:t>
            </a:r>
          </a:p>
          <a:p>
            <a:r>
              <a:rPr lang="pt-BR" dirty="0">
                <a:solidFill>
                  <a:srgbClr val="0070C0"/>
                </a:solidFill>
              </a:rPr>
              <a:t>No contexto geral a aceitação e disseminação de novas tecnologias dependem largamente dos aspectos de segurança e privacidade.</a:t>
            </a:r>
          </a:p>
          <a:p>
            <a:r>
              <a:rPr lang="pt-BR" dirty="0">
                <a:solidFill>
                  <a:srgbClr val="0070C0"/>
                </a:solidFill>
              </a:rPr>
              <a:t>Muitas solução para segurança e privacidade existem mas não são adequadas para o ambiente industrial que possuem requisitos mais restritivos.</a:t>
            </a:r>
          </a:p>
          <a:p>
            <a:r>
              <a:rPr lang="pt-BR" dirty="0">
                <a:solidFill>
                  <a:srgbClr val="0070C0"/>
                </a:solidFill>
              </a:rPr>
              <a:t>Um ambiente confiável: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Definição de segurança e privacidade do ponto de vista social, legal e cultural;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Definição de mecanismos de confiança e reputação;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Comunicação segura fim-a-fim;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Privacidade na comunicação e dados;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Segurança nos serviços e aplicações.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33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pt-BR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SOA para </a:t>
            </a:r>
            <a:r>
              <a:rPr lang="pt-BR" dirty="0" err="1">
                <a:solidFill>
                  <a:srgbClr val="0070C0"/>
                </a:solidFill>
              </a:rPr>
              <a:t>IoT</a:t>
            </a:r>
            <a:endParaRPr lang="pt-BR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Tecnologias Facilitadoras de </a:t>
            </a:r>
            <a:r>
              <a:rPr lang="pt-BR" dirty="0" err="1">
                <a:solidFill>
                  <a:srgbClr val="0070C0"/>
                </a:solidFill>
              </a:rPr>
              <a:t>IoT</a:t>
            </a:r>
            <a:endParaRPr lang="pt-BR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Aplicações de </a:t>
            </a:r>
            <a:r>
              <a:rPr lang="pt-BR" dirty="0" err="1">
                <a:solidFill>
                  <a:srgbClr val="0070C0"/>
                </a:solidFill>
              </a:rPr>
              <a:t>IoT</a:t>
            </a:r>
            <a:r>
              <a:rPr lang="pt-BR" dirty="0">
                <a:solidFill>
                  <a:srgbClr val="0070C0"/>
                </a:solidFill>
              </a:rPr>
              <a:t> na Indústria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Desafios e Tendências</a:t>
            </a: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6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5. Desafios e Tendências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5.4 Tendências</a:t>
            </a:r>
          </a:p>
          <a:p>
            <a:r>
              <a:rPr lang="pt-BR" dirty="0">
                <a:solidFill>
                  <a:srgbClr val="0070C0"/>
                </a:solidFill>
              </a:rPr>
              <a:t>Integração de </a:t>
            </a:r>
            <a:r>
              <a:rPr lang="pt-BR" dirty="0" err="1">
                <a:solidFill>
                  <a:srgbClr val="0070C0"/>
                </a:solidFill>
              </a:rPr>
              <a:t>IoT</a:t>
            </a:r>
            <a:r>
              <a:rPr lang="pt-BR" dirty="0">
                <a:solidFill>
                  <a:srgbClr val="0070C0"/>
                </a:solidFill>
              </a:rPr>
              <a:t> e Redes Sociais criando novos conceitos </a:t>
            </a:r>
            <a:r>
              <a:rPr lang="pt-BR" dirty="0" err="1">
                <a:solidFill>
                  <a:srgbClr val="0070C0"/>
                </a:solidFill>
              </a:rPr>
              <a:t>SIoT</a:t>
            </a:r>
            <a:r>
              <a:rPr lang="pt-BR" dirty="0">
                <a:solidFill>
                  <a:srgbClr val="0070C0"/>
                </a:solidFill>
              </a:rPr>
              <a:t> e “Web </a:t>
            </a:r>
            <a:r>
              <a:rPr lang="pt-BR" dirty="0" err="1">
                <a:solidFill>
                  <a:srgbClr val="0070C0"/>
                </a:solidFill>
              </a:rPr>
              <a:t>of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Things</a:t>
            </a:r>
            <a:r>
              <a:rPr lang="pt-BR" dirty="0">
                <a:solidFill>
                  <a:srgbClr val="0070C0"/>
                </a:solidFill>
              </a:rPr>
              <a:t>”</a:t>
            </a:r>
          </a:p>
          <a:p>
            <a:r>
              <a:rPr lang="pt-BR" dirty="0">
                <a:solidFill>
                  <a:srgbClr val="0070C0"/>
                </a:solidFill>
              </a:rPr>
              <a:t>Desenvolvimento de Tecnologias Sustentáveis: baixo consumo e “</a:t>
            </a:r>
            <a:r>
              <a:rPr lang="pt-BR" i="1" dirty="0" err="1">
                <a:solidFill>
                  <a:srgbClr val="0070C0"/>
                </a:solidFill>
              </a:rPr>
              <a:t>energy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 err="1">
                <a:solidFill>
                  <a:srgbClr val="0070C0"/>
                </a:solidFill>
              </a:rPr>
              <a:t>harvest</a:t>
            </a:r>
            <a:r>
              <a:rPr lang="pt-BR" dirty="0">
                <a:solidFill>
                  <a:srgbClr val="0070C0"/>
                </a:solidFill>
              </a:rPr>
              <a:t>”.</a:t>
            </a:r>
          </a:p>
          <a:p>
            <a:r>
              <a:rPr lang="pt-BR" dirty="0">
                <a:solidFill>
                  <a:srgbClr val="0070C0"/>
                </a:solidFill>
              </a:rPr>
              <a:t>Desenvolvimento de Middleware sensíveis ao contexto com capacidade de filtrar e processar apenas dados relevantes.</a:t>
            </a:r>
          </a:p>
          <a:p>
            <a:r>
              <a:rPr lang="pt-BR" dirty="0">
                <a:solidFill>
                  <a:srgbClr val="0070C0"/>
                </a:solidFill>
              </a:rPr>
              <a:t>Aplicação de Inteligência Artificial para criação de </a:t>
            </a:r>
            <a:r>
              <a:rPr lang="pt-BR" i="1" dirty="0" err="1">
                <a:solidFill>
                  <a:srgbClr val="0070C0"/>
                </a:solidFill>
              </a:rPr>
              <a:t>Smart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 err="1">
                <a:solidFill>
                  <a:srgbClr val="0070C0"/>
                </a:solidFill>
              </a:rPr>
              <a:t>Things</a:t>
            </a:r>
            <a:r>
              <a:rPr lang="pt-BR" i="1" dirty="0">
                <a:solidFill>
                  <a:srgbClr val="0070C0"/>
                </a:solidFill>
              </a:rPr>
              <a:t>/</a:t>
            </a:r>
            <a:r>
              <a:rPr lang="pt-BR" i="1" dirty="0" err="1">
                <a:solidFill>
                  <a:srgbClr val="0070C0"/>
                </a:solidFill>
              </a:rPr>
              <a:t>Smart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 err="1">
                <a:solidFill>
                  <a:srgbClr val="0070C0"/>
                </a:solidFill>
              </a:rPr>
              <a:t>Objects</a:t>
            </a:r>
            <a:r>
              <a:rPr lang="pt-BR" i="1" dirty="0">
                <a:solidFill>
                  <a:srgbClr val="0070C0"/>
                </a:solidFill>
              </a:rPr>
              <a:t>.</a:t>
            </a:r>
          </a:p>
          <a:p>
            <a:r>
              <a:rPr lang="pt-BR" dirty="0">
                <a:solidFill>
                  <a:srgbClr val="0070C0"/>
                </a:solidFill>
              </a:rPr>
              <a:t>Combinação de </a:t>
            </a:r>
            <a:r>
              <a:rPr lang="pt-BR" dirty="0" err="1">
                <a:solidFill>
                  <a:srgbClr val="0070C0"/>
                </a:solidFill>
              </a:rPr>
              <a:t>IoT</a:t>
            </a:r>
            <a:r>
              <a:rPr lang="pt-BR" dirty="0">
                <a:solidFill>
                  <a:srgbClr val="0070C0"/>
                </a:solidFill>
              </a:rPr>
              <a:t> e </a:t>
            </a:r>
            <a:r>
              <a:rPr lang="pt-BR" dirty="0" err="1">
                <a:solidFill>
                  <a:srgbClr val="0070C0"/>
                </a:solidFill>
              </a:rPr>
              <a:t>Cloud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Computing</a:t>
            </a:r>
            <a:r>
              <a:rPr lang="pt-BR" dirty="0">
                <a:solidFill>
                  <a:srgbClr val="0070C0"/>
                </a:solidFill>
              </a:rPr>
              <a:t> visando um modelo de “</a:t>
            </a:r>
            <a:r>
              <a:rPr lang="pt-BR" dirty="0" err="1">
                <a:solidFill>
                  <a:srgbClr val="0070C0"/>
                </a:solidFill>
              </a:rPr>
              <a:t>sensing</a:t>
            </a:r>
            <a:r>
              <a:rPr lang="pt-BR" dirty="0">
                <a:solidFill>
                  <a:srgbClr val="0070C0"/>
                </a:solidFill>
              </a:rPr>
              <a:t> as a </a:t>
            </a:r>
            <a:r>
              <a:rPr lang="pt-BR" dirty="0" err="1">
                <a:solidFill>
                  <a:srgbClr val="0070C0"/>
                </a:solidFill>
              </a:rPr>
              <a:t>service</a:t>
            </a:r>
            <a:r>
              <a:rPr lang="pt-BR" dirty="0">
                <a:solidFill>
                  <a:srgbClr val="0070C0"/>
                </a:solidFill>
              </a:rPr>
              <a:t>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90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957" y="2631247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FIM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23731" y="4585252"/>
            <a:ext cx="10515600" cy="122651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810043 – Amaury Mausbach Filho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47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 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1.1 Base do </a:t>
            </a:r>
            <a:r>
              <a:rPr lang="pt-BR" b="1" dirty="0" err="1"/>
              <a:t>Survey</a:t>
            </a:r>
            <a:endParaRPr lang="pt-BR" b="1" dirty="0"/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IEEE </a:t>
            </a:r>
            <a:r>
              <a:rPr lang="pt-BR" dirty="0" err="1">
                <a:solidFill>
                  <a:srgbClr val="0070C0"/>
                </a:solidFill>
              </a:rPr>
              <a:t>Xplore</a:t>
            </a:r>
            <a:r>
              <a:rPr lang="pt-BR" dirty="0">
                <a:solidFill>
                  <a:srgbClr val="0070C0"/>
                </a:solidFill>
              </a:rPr>
              <a:t>, Web </a:t>
            </a:r>
            <a:r>
              <a:rPr lang="pt-BR" dirty="0" err="1">
                <a:solidFill>
                  <a:srgbClr val="0070C0"/>
                </a:solidFill>
              </a:rPr>
              <a:t>of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Knowledge</a:t>
            </a:r>
            <a:r>
              <a:rPr lang="pt-BR" dirty="0">
                <a:solidFill>
                  <a:srgbClr val="0070C0"/>
                </a:solidFill>
              </a:rPr>
              <a:t>, ACM Digital Library, INSPEC e </a:t>
            </a:r>
            <a:r>
              <a:rPr lang="pt-BR" dirty="0" err="1">
                <a:solidFill>
                  <a:srgbClr val="0070C0"/>
                </a:solidFill>
              </a:rPr>
              <a:t>ScienceDirect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86 referências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[19] </a:t>
            </a:r>
            <a:r>
              <a:rPr lang="pt-BR" dirty="0" err="1">
                <a:solidFill>
                  <a:srgbClr val="0070C0"/>
                </a:solidFill>
              </a:rPr>
              <a:t>L.Atzori</a:t>
            </a:r>
            <a:r>
              <a:rPr lang="pt-BR" dirty="0">
                <a:solidFill>
                  <a:srgbClr val="0070C0"/>
                </a:solidFill>
              </a:rPr>
              <a:t>, A </a:t>
            </a:r>
            <a:r>
              <a:rPr lang="pt-BR" dirty="0" err="1">
                <a:solidFill>
                  <a:srgbClr val="0070C0"/>
                </a:solidFill>
              </a:rPr>
              <a:t>Iera</a:t>
            </a:r>
            <a:r>
              <a:rPr lang="pt-BR" dirty="0">
                <a:solidFill>
                  <a:srgbClr val="0070C0"/>
                </a:solidFill>
              </a:rPr>
              <a:t>, e </a:t>
            </a:r>
            <a:r>
              <a:rPr lang="pt-BR" dirty="0" err="1">
                <a:solidFill>
                  <a:srgbClr val="0070C0"/>
                </a:solidFill>
              </a:rPr>
              <a:t>G.Morabito</a:t>
            </a:r>
            <a:r>
              <a:rPr lang="pt-BR" dirty="0">
                <a:solidFill>
                  <a:srgbClr val="0070C0"/>
                </a:solidFill>
              </a:rPr>
              <a:t>, “The internet </a:t>
            </a:r>
            <a:r>
              <a:rPr lang="pt-BR" dirty="0" err="1">
                <a:solidFill>
                  <a:srgbClr val="0070C0"/>
                </a:solidFill>
              </a:rPr>
              <a:t>of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things</a:t>
            </a:r>
            <a:r>
              <a:rPr lang="pt-BR" dirty="0">
                <a:solidFill>
                  <a:srgbClr val="0070C0"/>
                </a:solidFill>
              </a:rPr>
              <a:t>: A </a:t>
            </a:r>
            <a:r>
              <a:rPr lang="pt-BR" dirty="0" err="1">
                <a:solidFill>
                  <a:srgbClr val="0070C0"/>
                </a:solidFill>
              </a:rPr>
              <a:t>Survey</a:t>
            </a:r>
            <a:r>
              <a:rPr lang="pt-BR" dirty="0">
                <a:solidFill>
                  <a:srgbClr val="0070C0"/>
                </a:solidFill>
              </a:rPr>
              <a:t>” (96 referências)</a:t>
            </a:r>
          </a:p>
        </p:txBody>
      </p:sp>
    </p:spTree>
    <p:extLst>
      <p:ext uri="{BB962C8B-B14F-4D97-AF65-F5344CB8AC3E}">
        <p14:creationId xmlns:p14="http://schemas.microsoft.com/office/powerpoint/2010/main" val="56732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 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1.2 Tecnologias e História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79" y="2730293"/>
            <a:ext cx="5245838" cy="300402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51" y="884063"/>
            <a:ext cx="5048783" cy="57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SOA para </a:t>
            </a:r>
            <a:r>
              <a:rPr lang="pt-BR" b="1" dirty="0" err="1"/>
              <a:t>IoT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2.1 Camadas e Considerações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2" y="2177810"/>
            <a:ext cx="5478194" cy="41273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8" y="2630783"/>
            <a:ext cx="4775678" cy="32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7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SOA para </a:t>
            </a:r>
            <a:r>
              <a:rPr lang="pt-BR" b="1" dirty="0" err="1"/>
              <a:t>IoT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2.2 Camada de Sensores</a:t>
            </a:r>
          </a:p>
          <a:p>
            <a:r>
              <a:rPr lang="pt-BR" dirty="0" err="1">
                <a:solidFill>
                  <a:srgbClr val="0070C0"/>
                </a:solidFill>
              </a:rPr>
              <a:t>IoT</a:t>
            </a:r>
            <a:r>
              <a:rPr lang="pt-BR" dirty="0">
                <a:solidFill>
                  <a:srgbClr val="0070C0"/>
                </a:solidFill>
              </a:rPr>
              <a:t> pode ser considerado como um conjunto abrangente de sensores (leitores ou atuadores) conectados e que podem ser controlados remotamente.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Evolução RFID para sensores inteligentes que conectados podem interagir entre si.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Característica Importante: Identificação Universal – UUID </a:t>
            </a:r>
            <a:r>
              <a:rPr lang="pt-BR" i="1" dirty="0">
                <a:solidFill>
                  <a:srgbClr val="0070C0"/>
                </a:solidFill>
              </a:rPr>
              <a:t>“Universal </a:t>
            </a:r>
            <a:r>
              <a:rPr lang="pt-BR" i="1" dirty="0" err="1">
                <a:solidFill>
                  <a:srgbClr val="0070C0"/>
                </a:solidFill>
              </a:rPr>
              <a:t>Unique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 err="1">
                <a:solidFill>
                  <a:srgbClr val="0070C0"/>
                </a:solidFill>
              </a:rPr>
              <a:t>Indentifier</a:t>
            </a:r>
            <a:r>
              <a:rPr lang="pt-BR" i="1" dirty="0">
                <a:solidFill>
                  <a:srgbClr val="0070C0"/>
                </a:solidFill>
              </a:rPr>
              <a:t>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09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SOA para </a:t>
            </a:r>
            <a:r>
              <a:rPr lang="pt-BR" b="1" dirty="0" err="1"/>
              <a:t>IoT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2.3 Camada de Redes</a:t>
            </a:r>
          </a:p>
          <a:p>
            <a:r>
              <a:rPr lang="pt-BR" dirty="0">
                <a:solidFill>
                  <a:srgbClr val="0070C0"/>
                </a:solidFill>
              </a:rPr>
              <a:t>Objetivo da camada de redes e conectar os sensores e sistemas permitindo a troca de informações entre eles.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Características importantes: Qualidade de Serviço (</a:t>
            </a:r>
            <a:r>
              <a:rPr lang="pt-BR" dirty="0" err="1">
                <a:solidFill>
                  <a:srgbClr val="0070C0"/>
                </a:solidFill>
              </a:rPr>
              <a:t>QoS</a:t>
            </a:r>
            <a:r>
              <a:rPr lang="pt-BR" dirty="0">
                <a:solidFill>
                  <a:srgbClr val="0070C0"/>
                </a:solidFill>
              </a:rPr>
              <a:t>), Autodescobrimento.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Complexidade e Desafios: Endereçamento, heterogeneidade e eficiência energética, descoberta e recuperação, processamento de sinais e dados, segurança e privacidade.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66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SOA para </a:t>
            </a:r>
            <a:r>
              <a:rPr lang="pt-BR" b="1" dirty="0" err="1"/>
              <a:t>IoT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2.4 Camada de Serviços</a:t>
            </a:r>
          </a:p>
          <a:p>
            <a:r>
              <a:rPr lang="pt-BR" dirty="0">
                <a:solidFill>
                  <a:srgbClr val="0070C0"/>
                </a:solidFill>
              </a:rPr>
              <a:t>Objetivo da camada de serviços e funcionar como um middleware, facilitando a integração dos serviços com as aplicações (comunicação dos sensores com a aplicação).</a:t>
            </a:r>
          </a:p>
          <a:p>
            <a:r>
              <a:rPr lang="pt-BR" dirty="0">
                <a:solidFill>
                  <a:srgbClr val="0070C0"/>
                </a:solidFill>
              </a:rPr>
              <a:t>Padroniza os serviços provendo API a partir do processamento transparente dos diferentes aspectos de comunicação, gerenciamento de dados e protocolos.</a:t>
            </a:r>
          </a:p>
          <a:p>
            <a:r>
              <a:rPr lang="pt-BR" dirty="0">
                <a:solidFill>
                  <a:srgbClr val="0070C0"/>
                </a:solidFill>
              </a:rPr>
              <a:t>Componentes: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Descoberta de Serviços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Composição de Serviços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Confiabilidade</a:t>
            </a: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APIs</a:t>
            </a:r>
            <a:endParaRPr lang="pt-BR" dirty="0">
              <a:solidFill>
                <a:srgbClr val="0070C0"/>
              </a:solidFill>
            </a:endParaRP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78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SOA para </a:t>
            </a:r>
            <a:r>
              <a:rPr lang="pt-BR" b="1" dirty="0" err="1"/>
              <a:t>IoT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2.5 Camada de Interfaces</a:t>
            </a:r>
          </a:p>
          <a:p>
            <a:r>
              <a:rPr lang="pt-BR" dirty="0">
                <a:solidFill>
                  <a:srgbClr val="0070C0"/>
                </a:solidFill>
              </a:rPr>
              <a:t>Simplificar a gerência e integração com os sensores (“</a:t>
            </a:r>
            <a:r>
              <a:rPr lang="pt-BR" dirty="0" err="1">
                <a:solidFill>
                  <a:srgbClr val="0070C0"/>
                </a:solidFill>
              </a:rPr>
              <a:t>things</a:t>
            </a:r>
            <a:r>
              <a:rPr lang="pt-BR" dirty="0">
                <a:solidFill>
                  <a:srgbClr val="0070C0"/>
                </a:solidFill>
              </a:rPr>
              <a:t>”) facilitando a interação e troca de informações.</a:t>
            </a:r>
          </a:p>
          <a:p>
            <a:r>
              <a:rPr lang="pt-BR" dirty="0">
                <a:solidFill>
                  <a:srgbClr val="0070C0"/>
                </a:solidFill>
              </a:rPr>
              <a:t>Definição de um “interface profile” (IFP) : subconjunto  padrão de serviços que suporte as aplicações.</a:t>
            </a:r>
          </a:p>
          <a:p>
            <a:r>
              <a:rPr lang="pt-BR" dirty="0">
                <a:solidFill>
                  <a:srgbClr val="0070C0"/>
                </a:solidFill>
              </a:rPr>
              <a:t>API x Processo de Aprovisionamento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Envia um query para busca de serviços genéricos (sensores e serviços fornecidos)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Baseado no conjunto de sensores/serviços, contexto da aplicação e qualidade de serviço da rede, define-se o domínio dos objetos a serem considerados(aprovisionados)</a:t>
            </a:r>
          </a:p>
          <a:p>
            <a:pPr lvl="1"/>
            <a:endParaRPr lang="pt-BR" dirty="0">
              <a:solidFill>
                <a:srgbClr val="0070C0"/>
              </a:solidFill>
            </a:endParaRPr>
          </a:p>
          <a:p>
            <a:pPr lvl="1"/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05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1143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Internet of Things in Industries: A Survey</vt:lpstr>
      <vt:lpstr>Sumário </vt:lpstr>
      <vt:lpstr>1. Introdução</vt:lpstr>
      <vt:lpstr>1. Introdução</vt:lpstr>
      <vt:lpstr>2. SOA para IoT</vt:lpstr>
      <vt:lpstr>2. SOA para IoT</vt:lpstr>
      <vt:lpstr>2. SOA para IoT</vt:lpstr>
      <vt:lpstr>2. SOA para IoT</vt:lpstr>
      <vt:lpstr>2. SOA para IoT</vt:lpstr>
      <vt:lpstr>3. Tecnologias Facilitadoras de IoT</vt:lpstr>
      <vt:lpstr>3. Tecnologias Facilitadoras de IoT</vt:lpstr>
      <vt:lpstr>3. Tecnologias Facilitadoras de IoT</vt:lpstr>
      <vt:lpstr>3. Tecnologias Facilitadoras de IoT</vt:lpstr>
      <vt:lpstr>4. Aplicações de IoT na Indústria</vt:lpstr>
      <vt:lpstr>4. Aplicações de IoT na Indústria</vt:lpstr>
      <vt:lpstr>4. Aplicações de IoT na Indústria</vt:lpstr>
      <vt:lpstr>5. Desafios e Tendências</vt:lpstr>
      <vt:lpstr>5. Desafios e Tendências</vt:lpstr>
      <vt:lpstr>5. Desafios e Tendências</vt:lpstr>
      <vt:lpstr>5. Desafios e Tendências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in Industries: A Survey</dc:title>
  <dc:creator>Amaury Mausbach Filho</dc:creator>
  <cp:lastModifiedBy>Amaury Mausbach Filho</cp:lastModifiedBy>
  <cp:revision>50</cp:revision>
  <dcterms:created xsi:type="dcterms:W3CDTF">2016-09-05T23:00:27Z</dcterms:created>
  <dcterms:modified xsi:type="dcterms:W3CDTF">2016-09-08T10:52:43Z</dcterms:modified>
</cp:coreProperties>
</file>