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4" r:id="rId5"/>
    <p:sldId id="293" r:id="rId6"/>
    <p:sldId id="292"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5" r:id="rId21"/>
    <p:sldId id="296" r:id="rId22"/>
    <p:sldId id="297" r:id="rId23"/>
    <p:sldId id="298" r:id="rId24"/>
    <p:sldId id="302" r:id="rId25"/>
    <p:sldId id="299" r:id="rId26"/>
    <p:sldId id="300" r:id="rId27"/>
    <p:sldId id="301" r:id="rId28"/>
    <p:sldId id="278" r:id="rId29"/>
    <p:sldId id="277" r:id="rId3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sorterViewPr>
    <p:cViewPr>
      <p:scale>
        <a:sx n="47" d="100"/>
        <a:sy n="4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0182A1D3-4486-4691-AD34-38861AABFE97}" type="datetimeFigureOut">
              <a:rPr lang="pt-BR" smtClean="0"/>
              <a:t>26/09/2016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dirty="0"/>
          </a:p>
        </p:txBody>
      </p:sp>
    </p:spTree>
    <p:extLst>
      <p:ext uri="{BB962C8B-B14F-4D97-AF65-F5344CB8AC3E}">
        <p14:creationId xmlns:p14="http://schemas.microsoft.com/office/powerpoint/2010/main" val="112088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26/09/2016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360974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26/09/2016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81568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26/09/2016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dirty="0"/>
          </a:p>
        </p:txBody>
      </p:sp>
      <p:sp>
        <p:nvSpPr>
          <p:cNvPr id="7" name="CaixaDeTexto 6"/>
          <p:cNvSpPr txBox="1"/>
          <p:nvPr userDrawn="1"/>
        </p:nvSpPr>
        <p:spPr>
          <a:xfrm>
            <a:off x="11621588" y="6619298"/>
            <a:ext cx="640080" cy="307777"/>
          </a:xfrm>
          <a:prstGeom prst="rect">
            <a:avLst/>
          </a:prstGeom>
          <a:noFill/>
        </p:spPr>
        <p:txBody>
          <a:bodyPr wrap="square" rtlCol="0">
            <a:spAutoFit/>
          </a:bodyPr>
          <a:lstStyle/>
          <a:p>
            <a:pPr algn="r"/>
            <a:fld id="{15AF833C-83D7-4983-A12C-FFA1C1440790}" type="slidenum">
              <a:rPr lang="pt-BR" sz="1400" b="1" smtClean="0"/>
              <a:pPr algn="r"/>
              <a:t>‹nº›</a:t>
            </a:fld>
            <a:endParaRPr lang="pt-BR" sz="1400" b="1" dirty="0"/>
          </a:p>
        </p:txBody>
      </p:sp>
    </p:spTree>
    <p:extLst>
      <p:ext uri="{BB962C8B-B14F-4D97-AF65-F5344CB8AC3E}">
        <p14:creationId xmlns:p14="http://schemas.microsoft.com/office/powerpoint/2010/main" val="62486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0182A1D3-4486-4691-AD34-38861AABFE97}" type="datetimeFigureOut">
              <a:rPr lang="pt-BR" smtClean="0"/>
              <a:t>26/09/2016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4626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0182A1D3-4486-4691-AD34-38861AABFE97}" type="datetimeFigureOut">
              <a:rPr lang="pt-BR" smtClean="0"/>
              <a:t>26/09/2016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305383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0182A1D3-4486-4691-AD34-38861AABFE97}" type="datetimeFigureOut">
              <a:rPr lang="pt-BR" smtClean="0"/>
              <a:t>26/09/2016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60605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0182A1D3-4486-4691-AD34-38861AABFE97}" type="datetimeFigureOut">
              <a:rPr lang="pt-BR" smtClean="0"/>
              <a:t>26/09/2016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89524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182A1D3-4486-4691-AD34-38861AABFE97}" type="datetimeFigureOut">
              <a:rPr lang="pt-BR" smtClean="0"/>
              <a:t>26/09/2016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82032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182A1D3-4486-4691-AD34-38861AABFE97}" type="datetimeFigureOut">
              <a:rPr lang="pt-BR" smtClean="0"/>
              <a:t>26/09/2016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177558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182A1D3-4486-4691-AD34-38861AABFE97}" type="datetimeFigureOut">
              <a:rPr lang="pt-BR" smtClean="0"/>
              <a:t>26/09/2016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84330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2A1D3-4486-4691-AD34-38861AABFE97}" type="datetimeFigureOut">
              <a:rPr lang="pt-BR" smtClean="0"/>
              <a:t>26/09/2016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1556C-6597-400F-B9C7-C67614DA7E8A}" type="slidenum">
              <a:rPr lang="pt-BR" smtClean="0"/>
              <a:t>‹nº›</a:t>
            </a:fld>
            <a:endParaRPr lang="pt-BR"/>
          </a:p>
        </p:txBody>
      </p:sp>
    </p:spTree>
    <p:extLst>
      <p:ext uri="{BB962C8B-B14F-4D97-AF65-F5344CB8AC3E}">
        <p14:creationId xmlns:p14="http://schemas.microsoft.com/office/powerpoint/2010/main" val="212115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technet.microsoft.com/en-us/library/dd197427(v=ws.10).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etf.org/rfc/rfc1035.tx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etf.org/rfc/rfc1035.tx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s1.org/abou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s1.org/standards"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gs1.org/industri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gs1.org/sites/default/files/docs/epc/ons_2_0_1-standard-20130131.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gs1.org/sites/default/files/docs/epc/ons_2_0_1-standard-20130131.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hyperlink" Target="http://www.gs1.org/sites/default/files/docs/epc/ons_2_0_1-standard-2013013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etf.org/rfc/rfc1035.txt" TargetMode="External"/><Relationship Id="rId2" Type="http://schemas.openxmlformats.org/officeDocument/2006/relationships/hyperlink" Target="https://www.ietf.org/rfc/rfc1034.tx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racking.com/" TargetMode="External"/><Relationship Id="rId2" Type="http://schemas.openxmlformats.org/officeDocument/2006/relationships/hyperlink" Target="http://www.tracking.com/findmyobject?id=123456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uidcenter.org/learning-about-ucod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teves-internet-guide.com/dns-guide-beginn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etf.org/rfc/rfc1035.txt" TargetMode="External"/><Relationship Id="rId2" Type="http://schemas.openxmlformats.org/officeDocument/2006/relationships/hyperlink" Target="https://www.ietf.org/rfc/rfc1034.tx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Domain_Name_Syst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a:t>A DNS </a:t>
            </a:r>
            <a:r>
              <a:rPr lang="pt-BR" dirty="0" err="1"/>
              <a:t>Architecture</a:t>
            </a:r>
            <a:r>
              <a:rPr lang="pt-BR" dirty="0"/>
              <a:t> for </a:t>
            </a:r>
            <a:r>
              <a:rPr lang="pt-BR" dirty="0" err="1"/>
              <a:t>IoT</a:t>
            </a:r>
            <a:r>
              <a:rPr lang="pt-BR" dirty="0"/>
              <a:t>: A Case </a:t>
            </a:r>
            <a:r>
              <a:rPr lang="pt-BR" dirty="0" err="1"/>
              <a:t>Study</a:t>
            </a:r>
            <a:r>
              <a:rPr lang="pt-BR" dirty="0"/>
              <a:t> in </a:t>
            </a:r>
            <a:r>
              <a:rPr lang="pt-BR" dirty="0" err="1"/>
              <a:t>Transport</a:t>
            </a:r>
            <a:r>
              <a:rPr lang="pt-BR" dirty="0"/>
              <a:t> </a:t>
            </a:r>
            <a:r>
              <a:rPr lang="pt-BR" dirty="0" err="1"/>
              <a:t>Logistics</a:t>
            </a:r>
            <a:endParaRPr lang="pt-BR" dirty="0"/>
          </a:p>
        </p:txBody>
      </p:sp>
      <p:sp>
        <p:nvSpPr>
          <p:cNvPr id="3" name="Subtítulo 2"/>
          <p:cNvSpPr>
            <a:spLocks noGrp="1"/>
          </p:cNvSpPr>
          <p:nvPr>
            <p:ph type="subTitle" idx="1"/>
          </p:nvPr>
        </p:nvSpPr>
        <p:spPr>
          <a:xfrm>
            <a:off x="1524000" y="4211638"/>
            <a:ext cx="9144000" cy="1655762"/>
          </a:xfrm>
        </p:spPr>
        <p:txBody>
          <a:bodyPr>
            <a:normAutofit/>
          </a:bodyPr>
          <a:lstStyle/>
          <a:p>
            <a:r>
              <a:rPr lang="en-US" i="1" dirty="0" err="1"/>
              <a:t>Karakostas</a:t>
            </a:r>
            <a:r>
              <a:rPr lang="en-US" i="1" dirty="0"/>
              <a:t>, Bill. Procedia Computer Science 19 (2013): 594-601.</a:t>
            </a:r>
            <a:endParaRPr lang="pt-BR" dirty="0"/>
          </a:p>
          <a:p>
            <a:endParaRPr lang="pt-BR" dirty="0"/>
          </a:p>
          <a:p>
            <a:r>
              <a:rPr lang="pt-BR" dirty="0"/>
              <a:t>Seminário MO809 - 2º Semestre 2016</a:t>
            </a:r>
          </a:p>
          <a:p>
            <a:endParaRPr lang="pt-BR" dirty="0"/>
          </a:p>
        </p:txBody>
      </p:sp>
    </p:spTree>
    <p:extLst>
      <p:ext uri="{BB962C8B-B14F-4D97-AF65-F5344CB8AC3E}">
        <p14:creationId xmlns:p14="http://schemas.microsoft.com/office/powerpoint/2010/main" val="3449562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pt-BR" i="1" dirty="0"/>
              <a:t>Domain </a:t>
            </a:r>
            <a:r>
              <a:rPr lang="pt-BR" i="1" dirty="0" err="1"/>
              <a:t>Name</a:t>
            </a:r>
            <a:r>
              <a:rPr lang="pt-BR" i="1" dirty="0"/>
              <a:t> System </a:t>
            </a:r>
            <a:r>
              <a:rPr lang="pt-BR" dirty="0"/>
              <a:t>(query </a:t>
            </a:r>
            <a:r>
              <a:rPr lang="pt-BR" dirty="0" err="1"/>
              <a:t>example</a:t>
            </a:r>
            <a:r>
              <a:rPr lang="pt-BR" dirty="0"/>
              <a:t>)</a:t>
            </a:r>
          </a:p>
          <a:p>
            <a:pPr lvl="1"/>
            <a:endParaRPr lang="pt-BR" dirty="0">
              <a:solidFill>
                <a:srgbClr val="0070C0"/>
              </a:solidFill>
            </a:endParaRP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2"/>
              </a:rPr>
              <a:t>https://technet.microsoft.com/en-us/library/dd197427(v=ws.10).aspx</a:t>
            </a:r>
            <a:endParaRPr lang="pt-BR" sz="1200" dirty="0"/>
          </a:p>
        </p:txBody>
      </p:sp>
      <p:pic>
        <p:nvPicPr>
          <p:cNvPr id="2054" name="Picture 6" descr="DNS Query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51" y="2113879"/>
            <a:ext cx="6171829" cy="392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79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251791" y="1404730"/>
            <a:ext cx="11701669" cy="5261113"/>
          </a:xfrm>
          <a:solidFill>
            <a:schemeClr val="bg1">
              <a:lumMod val="95000"/>
            </a:schemeClr>
          </a:solidFill>
        </p:spPr>
        <p:txBody>
          <a:bodyPr>
            <a:normAutofit/>
          </a:bodyPr>
          <a:lstStyle/>
          <a:p>
            <a:pPr marL="457200" lvl="1" indent="0" algn="ctr">
              <a:buNone/>
            </a:pPr>
            <a:r>
              <a:rPr lang="pt-BR" dirty="0"/>
              <a:t>RESOURCE RECORD</a:t>
            </a: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[3]</a:t>
            </a:r>
            <a:r>
              <a:rPr lang="pt-BR" sz="1200" dirty="0">
                <a:hlinkClick r:id="rId2"/>
              </a:rPr>
              <a:t>https://www.ietf.org/rfc/rfc1035.txt</a:t>
            </a:r>
            <a:endParaRPr lang="pt-BR" sz="1200" dirty="0"/>
          </a:p>
        </p:txBody>
      </p:sp>
      <p:sp>
        <p:nvSpPr>
          <p:cNvPr id="5" name="Retângulo 4"/>
          <p:cNvSpPr/>
          <p:nvPr/>
        </p:nvSpPr>
        <p:spPr>
          <a:xfrm>
            <a:off x="331307" y="1920727"/>
            <a:ext cx="5155097" cy="412573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a:latin typeface="Courier New" panose="02070309020205020404" pitchFamily="49" charset="0"/>
                <a:cs typeface="Courier New" panose="02070309020205020404" pitchFamily="49" charset="0"/>
              </a:rPr>
              <a:t> 1  1  1  1  1  1</a:t>
            </a:r>
          </a:p>
          <a:p>
            <a:pPr algn="ctr"/>
            <a:r>
              <a:rPr lang="pt-BR" sz="1200" dirty="0">
                <a:latin typeface="Courier New" panose="02070309020205020404" pitchFamily="49" charset="0"/>
                <a:cs typeface="Courier New" panose="02070309020205020404" pitchFamily="49" charset="0"/>
              </a:rPr>
              <a:t>      0  1  2  3  4  5  6  7  8  9  0  1  2  3  4  5</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                      NAME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TYPE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CLASS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TTL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RDLENGTH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RDATA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p:txBody>
      </p:sp>
      <p:sp>
        <p:nvSpPr>
          <p:cNvPr id="9" name="Retângulo 8"/>
          <p:cNvSpPr/>
          <p:nvPr/>
        </p:nvSpPr>
        <p:spPr>
          <a:xfrm>
            <a:off x="5552664" y="1972420"/>
            <a:ext cx="6289809" cy="412573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sz="1100" dirty="0">
                <a:latin typeface="Courier New" panose="02070309020205020404" pitchFamily="49" charset="0"/>
                <a:cs typeface="Courier New" panose="02070309020205020404" pitchFamily="49" charset="0"/>
              </a:rPr>
              <a:t>NAME            an owner name, i.e., the name of the node to which this</a:t>
            </a:r>
          </a:p>
          <a:p>
            <a:r>
              <a:rPr lang="en-US" sz="1100" dirty="0">
                <a:latin typeface="Courier New" panose="02070309020205020404" pitchFamily="49" charset="0"/>
                <a:cs typeface="Courier New" panose="02070309020205020404" pitchFamily="49" charset="0"/>
              </a:rPr>
              <a:t>                resource record pertains.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TYPE            two octets containing one of the RR TYPE codes.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CLASS           two octets containing one of the RR CLASS codes.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TTL             a 32 bit signed integer that specifies the time interval</a:t>
            </a:r>
          </a:p>
          <a:p>
            <a:r>
              <a:rPr lang="en-US" sz="1100" dirty="0">
                <a:latin typeface="Courier New" panose="02070309020205020404" pitchFamily="49" charset="0"/>
                <a:cs typeface="Courier New" panose="02070309020205020404" pitchFamily="49" charset="0"/>
              </a:rPr>
              <a:t>                that the resource record may be cached before the source</a:t>
            </a:r>
          </a:p>
          <a:p>
            <a:r>
              <a:rPr lang="en-US" sz="1100" dirty="0">
                <a:latin typeface="Courier New" panose="02070309020205020404" pitchFamily="49" charset="0"/>
                <a:cs typeface="Courier New" panose="02070309020205020404" pitchFamily="49" charset="0"/>
              </a:rPr>
              <a:t>                of the information should again be consulted.  Zero</a:t>
            </a:r>
          </a:p>
          <a:p>
            <a:r>
              <a:rPr lang="en-US" sz="1100" dirty="0">
                <a:latin typeface="Courier New" panose="02070309020205020404" pitchFamily="49" charset="0"/>
                <a:cs typeface="Courier New" panose="02070309020205020404" pitchFamily="49" charset="0"/>
              </a:rPr>
              <a:t>                values are interpreted to mean that the RR can only be</a:t>
            </a:r>
          </a:p>
          <a:p>
            <a:r>
              <a:rPr lang="en-US" sz="1100" dirty="0">
                <a:latin typeface="Courier New" panose="02070309020205020404" pitchFamily="49" charset="0"/>
                <a:cs typeface="Courier New" panose="02070309020205020404" pitchFamily="49" charset="0"/>
              </a:rPr>
              <a:t>                used for the transaction in progress, and should not be</a:t>
            </a:r>
          </a:p>
          <a:p>
            <a:r>
              <a:rPr lang="en-US" sz="1100" dirty="0">
                <a:latin typeface="Courier New" panose="02070309020205020404" pitchFamily="49" charset="0"/>
                <a:cs typeface="Courier New" panose="02070309020205020404" pitchFamily="49" charset="0"/>
              </a:rPr>
              <a:t>                cached.  For example, SOA records are always distributed</a:t>
            </a:r>
          </a:p>
          <a:p>
            <a:r>
              <a:rPr lang="en-US" sz="1100" dirty="0">
                <a:latin typeface="Courier New" panose="02070309020205020404" pitchFamily="49" charset="0"/>
                <a:cs typeface="Courier New" panose="02070309020205020404" pitchFamily="49" charset="0"/>
              </a:rPr>
              <a:t>                with a zero TTL to prohibit caching.  Zero values can</a:t>
            </a:r>
          </a:p>
          <a:p>
            <a:r>
              <a:rPr lang="en-US" sz="1100" dirty="0">
                <a:latin typeface="Courier New" panose="02070309020205020404" pitchFamily="49" charset="0"/>
                <a:cs typeface="Courier New" panose="02070309020205020404" pitchFamily="49" charset="0"/>
              </a:rPr>
              <a:t>                also be used for extremely volatile 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RDLENGTH        an unsigned 16 bit integer that specifies the length in</a:t>
            </a:r>
          </a:p>
          <a:p>
            <a:r>
              <a:rPr lang="en-US" sz="1100" dirty="0">
                <a:latin typeface="Courier New" panose="02070309020205020404" pitchFamily="49" charset="0"/>
                <a:cs typeface="Courier New" panose="02070309020205020404" pitchFamily="49" charset="0"/>
              </a:rPr>
              <a:t>                octets of the RDATA field.</a:t>
            </a:r>
          </a:p>
          <a:p>
            <a:endParaRPr lang="en-US" sz="1100" dirty="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RDATA           a variable length string of octets that describes the</a:t>
            </a:r>
          </a:p>
          <a:p>
            <a:r>
              <a:rPr lang="en-US" sz="1100" dirty="0">
                <a:latin typeface="Courier New" panose="02070309020205020404" pitchFamily="49" charset="0"/>
                <a:cs typeface="Courier New" panose="02070309020205020404" pitchFamily="49" charset="0"/>
              </a:rPr>
              <a:t>                resource.  The format of this information varies</a:t>
            </a:r>
          </a:p>
          <a:p>
            <a:r>
              <a:rPr lang="en-US" sz="1100" dirty="0">
                <a:latin typeface="Courier New" panose="02070309020205020404" pitchFamily="49" charset="0"/>
                <a:cs typeface="Courier New" panose="02070309020205020404" pitchFamily="49" charset="0"/>
              </a:rPr>
              <a:t>                according to the TYPE and CLASS of the resource record.</a:t>
            </a:r>
          </a:p>
          <a:p>
            <a:endParaRPr lang="pt-BR"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845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251791" y="1404730"/>
            <a:ext cx="11701669" cy="5261113"/>
          </a:xfrm>
          <a:solidFill>
            <a:schemeClr val="bg1">
              <a:lumMod val="95000"/>
            </a:schemeClr>
          </a:solidFill>
        </p:spPr>
        <p:txBody>
          <a:bodyPr>
            <a:normAutofit/>
          </a:bodyPr>
          <a:lstStyle/>
          <a:p>
            <a:pPr marL="457200" lvl="1" indent="0" algn="ctr">
              <a:buNone/>
            </a:pPr>
            <a:r>
              <a:rPr lang="pt-BR" dirty="0"/>
              <a:t>RESOURCE RECORD</a:t>
            </a: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[3]</a:t>
            </a:r>
            <a:r>
              <a:rPr lang="pt-BR" sz="1200" dirty="0">
                <a:hlinkClick r:id="rId2"/>
              </a:rPr>
              <a:t>https://www.ietf.org/rfc/rfc1035.txt</a:t>
            </a:r>
            <a:r>
              <a:rPr lang="pt-BR" sz="1200" dirty="0"/>
              <a:t>, [5]</a:t>
            </a:r>
            <a:r>
              <a:rPr lang="en-US" sz="1200" dirty="0"/>
              <a:t>Pro DNS and BIND 10 by Ron Aitchison</a:t>
            </a:r>
            <a:endParaRPr lang="pt-BR" sz="1200" dirty="0"/>
          </a:p>
        </p:txBody>
      </p:sp>
      <p:sp>
        <p:nvSpPr>
          <p:cNvPr id="5" name="Retângulo 4"/>
          <p:cNvSpPr/>
          <p:nvPr/>
        </p:nvSpPr>
        <p:spPr>
          <a:xfrm>
            <a:off x="371063" y="1920727"/>
            <a:ext cx="5155097" cy="412573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a:latin typeface="Courier New" panose="02070309020205020404" pitchFamily="49" charset="0"/>
                <a:cs typeface="Courier New" panose="02070309020205020404" pitchFamily="49" charset="0"/>
              </a:rPr>
              <a:t> 1  1  1  1  1  1</a:t>
            </a:r>
          </a:p>
          <a:p>
            <a:pPr algn="ctr"/>
            <a:r>
              <a:rPr lang="pt-BR" sz="1200" dirty="0">
                <a:latin typeface="Courier New" panose="02070309020205020404" pitchFamily="49" charset="0"/>
                <a:cs typeface="Courier New" panose="02070309020205020404" pitchFamily="49" charset="0"/>
              </a:rPr>
              <a:t>      0  1  2  3  4  5  6  7  8  9  0  1  2  3  4  5</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                      NAME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TYPE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CLASS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TTL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RDLENGTH                    |</a:t>
            </a:r>
          </a:p>
          <a:p>
            <a:pPr algn="ctr"/>
            <a:r>
              <a:rPr lang="pt-BR" sz="1200" dirty="0">
                <a:latin typeface="Courier New" panose="02070309020205020404" pitchFamily="49" charset="0"/>
                <a:cs typeface="Courier New" panose="02070309020205020404" pitchFamily="49" charset="0"/>
              </a:rPr>
              <a:t>    +--+--+--+--+--+--+--+--+--+--+--+--+--+--+--+--|</a:t>
            </a:r>
          </a:p>
          <a:p>
            <a:pPr algn="ctr"/>
            <a:r>
              <a:rPr lang="pt-BR" sz="1200" dirty="0">
                <a:latin typeface="Courier New" panose="02070309020205020404" pitchFamily="49" charset="0"/>
                <a:cs typeface="Courier New" panose="02070309020205020404" pitchFamily="49" charset="0"/>
              </a:rPr>
              <a:t>    /                     RDATA                     /</a:t>
            </a:r>
          </a:p>
          <a:p>
            <a:pPr algn="ctr"/>
            <a:r>
              <a:rPr lang="pt-BR" sz="1200" dirty="0">
                <a:latin typeface="Courier New" panose="02070309020205020404" pitchFamily="49" charset="0"/>
                <a:cs typeface="Courier New" panose="02070309020205020404" pitchFamily="49" charset="0"/>
              </a:rPr>
              <a:t>    /                                               /</a:t>
            </a:r>
          </a:p>
          <a:p>
            <a:pPr algn="ctr"/>
            <a:r>
              <a:rPr lang="pt-BR" sz="1200" dirty="0">
                <a:latin typeface="Courier New" panose="02070309020205020404" pitchFamily="49" charset="0"/>
                <a:cs typeface="Courier New" panose="02070309020205020404" pitchFamily="49" charset="0"/>
              </a:rPr>
              <a:t>    +--+--+--+--+--+--+--+--+--+--+--+--+--+--+--+--+</a:t>
            </a:r>
          </a:p>
        </p:txBody>
      </p:sp>
      <p:sp>
        <p:nvSpPr>
          <p:cNvPr id="9" name="Retângulo 8"/>
          <p:cNvSpPr/>
          <p:nvPr/>
        </p:nvSpPr>
        <p:spPr>
          <a:xfrm>
            <a:off x="5855805" y="1972420"/>
            <a:ext cx="5960164" cy="412573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pt-BR" sz="1100" dirty="0">
                <a:latin typeface="Courier New" panose="02070309020205020404" pitchFamily="49" charset="0"/>
                <a:cs typeface="Courier New" panose="02070309020205020404" pitchFamily="49" charset="0"/>
              </a:rPr>
              <a:t>TYPE            </a:t>
            </a:r>
            <a:r>
              <a:rPr lang="pt-BR" sz="1100" dirty="0" err="1">
                <a:latin typeface="Courier New" panose="02070309020205020404" pitchFamily="49" charset="0"/>
                <a:cs typeface="Courier New" panose="02070309020205020404" pitchFamily="49" charset="0"/>
              </a:rPr>
              <a:t>value</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and</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meaning</a:t>
            </a:r>
            <a:endParaRPr lang="pt-BR" sz="1100" dirty="0">
              <a:latin typeface="Courier New" panose="02070309020205020404" pitchFamily="49" charset="0"/>
              <a:cs typeface="Courier New" panose="02070309020205020404" pitchFamily="49" charset="0"/>
            </a:endParaRPr>
          </a:p>
          <a:p>
            <a:endParaRPr lang="pt-BR" sz="1100" dirty="0">
              <a:latin typeface="Courier New" panose="02070309020205020404" pitchFamily="49" charset="0"/>
              <a:cs typeface="Courier New" panose="02070309020205020404" pitchFamily="49" charset="0"/>
            </a:endParaRPr>
          </a:p>
          <a:p>
            <a:r>
              <a:rPr lang="pt-BR" sz="1100" dirty="0">
                <a:solidFill>
                  <a:srgbClr val="FF0000"/>
                </a:solidFill>
                <a:latin typeface="Courier New" panose="02070309020205020404" pitchFamily="49" charset="0"/>
                <a:cs typeface="Courier New" panose="02070309020205020404" pitchFamily="49" charset="0"/>
              </a:rPr>
              <a:t>A               1 a host </a:t>
            </a:r>
            <a:r>
              <a:rPr lang="pt-BR" sz="1100" dirty="0" err="1">
                <a:solidFill>
                  <a:srgbClr val="FF0000"/>
                </a:solidFill>
                <a:latin typeface="Courier New" panose="02070309020205020404" pitchFamily="49" charset="0"/>
                <a:cs typeface="Courier New" panose="02070309020205020404" pitchFamily="49" charset="0"/>
              </a:rPr>
              <a:t>address</a:t>
            </a:r>
            <a:endParaRPr lang="pt-BR" sz="1100" dirty="0">
              <a:solidFill>
                <a:srgbClr val="FF0000"/>
              </a:solidFill>
              <a:latin typeface="Courier New" panose="02070309020205020404" pitchFamily="49" charset="0"/>
              <a:cs typeface="Courier New" panose="02070309020205020404" pitchFamily="49" charset="0"/>
            </a:endParaRPr>
          </a:p>
          <a:p>
            <a:r>
              <a:rPr lang="pt-BR" sz="1100" dirty="0">
                <a:solidFill>
                  <a:srgbClr val="FF0000"/>
                </a:solidFill>
                <a:latin typeface="Courier New" panose="02070309020205020404" pitchFamily="49" charset="0"/>
                <a:cs typeface="Courier New" panose="02070309020205020404" pitchFamily="49" charset="0"/>
              </a:rPr>
              <a:t>NS              2 </a:t>
            </a:r>
            <a:r>
              <a:rPr lang="pt-BR" sz="1100" dirty="0" err="1">
                <a:solidFill>
                  <a:srgbClr val="FF0000"/>
                </a:solidFill>
                <a:latin typeface="Courier New" panose="02070309020205020404" pitchFamily="49" charset="0"/>
                <a:cs typeface="Courier New" panose="02070309020205020404" pitchFamily="49" charset="0"/>
              </a:rPr>
              <a:t>an</a:t>
            </a:r>
            <a:r>
              <a:rPr lang="pt-BR" sz="1100" dirty="0">
                <a:solidFill>
                  <a:srgbClr val="FF0000"/>
                </a:solidFill>
                <a:latin typeface="Courier New" panose="02070309020205020404" pitchFamily="49" charset="0"/>
                <a:cs typeface="Courier New" panose="02070309020205020404" pitchFamily="49" charset="0"/>
              </a:rPr>
              <a:t> </a:t>
            </a:r>
            <a:r>
              <a:rPr lang="pt-BR" sz="1100" dirty="0" err="1">
                <a:solidFill>
                  <a:srgbClr val="FF0000"/>
                </a:solidFill>
                <a:latin typeface="Courier New" panose="02070309020205020404" pitchFamily="49" charset="0"/>
                <a:cs typeface="Courier New" panose="02070309020205020404" pitchFamily="49" charset="0"/>
              </a:rPr>
              <a:t>authoritative</a:t>
            </a:r>
            <a:r>
              <a:rPr lang="pt-BR" sz="1100" dirty="0">
                <a:solidFill>
                  <a:srgbClr val="FF0000"/>
                </a:solidFill>
                <a:latin typeface="Courier New" panose="02070309020205020404" pitchFamily="49" charset="0"/>
                <a:cs typeface="Courier New" panose="02070309020205020404" pitchFamily="49" charset="0"/>
              </a:rPr>
              <a:t> </a:t>
            </a:r>
            <a:r>
              <a:rPr lang="pt-BR" sz="1100" dirty="0" err="1">
                <a:solidFill>
                  <a:srgbClr val="FF0000"/>
                </a:solidFill>
                <a:latin typeface="Courier New" panose="02070309020205020404" pitchFamily="49" charset="0"/>
                <a:cs typeface="Courier New" panose="02070309020205020404" pitchFamily="49" charset="0"/>
              </a:rPr>
              <a:t>name</a:t>
            </a:r>
            <a:r>
              <a:rPr lang="pt-BR" sz="1100" dirty="0">
                <a:solidFill>
                  <a:srgbClr val="FF0000"/>
                </a:solidFill>
                <a:latin typeface="Courier New" panose="02070309020205020404" pitchFamily="49" charset="0"/>
                <a:cs typeface="Courier New" panose="02070309020205020404" pitchFamily="49" charset="0"/>
              </a:rPr>
              <a:t> server</a:t>
            </a:r>
          </a:p>
          <a:p>
            <a:r>
              <a:rPr lang="pt-BR" sz="1100" dirty="0">
                <a:latin typeface="Courier New" panose="02070309020205020404" pitchFamily="49" charset="0"/>
                <a:cs typeface="Courier New" panose="02070309020205020404" pitchFamily="49" charset="0"/>
              </a:rPr>
              <a:t>MD              3 a mail </a:t>
            </a:r>
            <a:r>
              <a:rPr lang="pt-BR" sz="1100" dirty="0" err="1">
                <a:latin typeface="Courier New" panose="02070309020205020404" pitchFamily="49" charset="0"/>
                <a:cs typeface="Courier New" panose="02070309020205020404" pitchFamily="49" charset="0"/>
              </a:rPr>
              <a:t>destination</a:t>
            </a:r>
            <a:r>
              <a:rPr lang="pt-BR" sz="1100" dirty="0">
                <a:latin typeface="Courier New" panose="02070309020205020404" pitchFamily="49" charset="0"/>
                <a:cs typeface="Courier New" panose="02070309020205020404" pitchFamily="49" charset="0"/>
              </a:rPr>
              <a:t> (Obsolete - use MX)</a:t>
            </a:r>
          </a:p>
          <a:p>
            <a:r>
              <a:rPr lang="pt-BR" sz="1100" dirty="0">
                <a:latin typeface="Courier New" panose="02070309020205020404" pitchFamily="49" charset="0"/>
                <a:cs typeface="Courier New" panose="02070309020205020404" pitchFamily="49" charset="0"/>
              </a:rPr>
              <a:t>MF              4 a mail </a:t>
            </a:r>
            <a:r>
              <a:rPr lang="pt-BR" sz="1100" dirty="0" err="1">
                <a:latin typeface="Courier New" panose="02070309020205020404" pitchFamily="49" charset="0"/>
                <a:cs typeface="Courier New" panose="02070309020205020404" pitchFamily="49" charset="0"/>
              </a:rPr>
              <a:t>forwarder</a:t>
            </a:r>
            <a:r>
              <a:rPr lang="pt-BR" sz="1100" dirty="0">
                <a:latin typeface="Courier New" panose="02070309020205020404" pitchFamily="49" charset="0"/>
                <a:cs typeface="Courier New" panose="02070309020205020404" pitchFamily="49" charset="0"/>
              </a:rPr>
              <a:t> (Obsolete - use MX)</a:t>
            </a:r>
          </a:p>
          <a:p>
            <a:r>
              <a:rPr lang="pt-BR" sz="1100" dirty="0">
                <a:latin typeface="Courier New" panose="02070309020205020404" pitchFamily="49" charset="0"/>
                <a:cs typeface="Courier New" panose="02070309020205020404" pitchFamily="49" charset="0"/>
              </a:rPr>
              <a:t>CNAME           5 </a:t>
            </a:r>
            <a:r>
              <a:rPr lang="pt-BR" sz="1100" dirty="0" err="1">
                <a:latin typeface="Courier New" panose="02070309020205020404" pitchFamily="49" charset="0"/>
                <a:cs typeface="Courier New" panose="02070309020205020404" pitchFamily="49" charset="0"/>
              </a:rPr>
              <a:t>the</a:t>
            </a:r>
            <a:r>
              <a:rPr lang="pt-BR" sz="1100" dirty="0">
                <a:latin typeface="Courier New" panose="02070309020205020404" pitchFamily="49" charset="0"/>
                <a:cs typeface="Courier New" panose="02070309020205020404" pitchFamily="49" charset="0"/>
              </a:rPr>
              <a:t> canonical </a:t>
            </a:r>
            <a:r>
              <a:rPr lang="pt-BR" sz="1100" dirty="0" err="1">
                <a:latin typeface="Courier New" panose="02070309020205020404" pitchFamily="49" charset="0"/>
                <a:cs typeface="Courier New" panose="02070309020205020404" pitchFamily="49" charset="0"/>
              </a:rPr>
              <a:t>name</a:t>
            </a:r>
            <a:r>
              <a:rPr lang="pt-BR" sz="1100" dirty="0">
                <a:latin typeface="Courier New" panose="02070309020205020404" pitchFamily="49" charset="0"/>
                <a:cs typeface="Courier New" panose="02070309020205020404" pitchFamily="49" charset="0"/>
              </a:rPr>
              <a:t> for </a:t>
            </a:r>
            <a:r>
              <a:rPr lang="pt-BR" sz="1100" dirty="0" err="1">
                <a:latin typeface="Courier New" panose="02070309020205020404" pitchFamily="49" charset="0"/>
                <a:cs typeface="Courier New" panose="02070309020205020404" pitchFamily="49" charset="0"/>
              </a:rPr>
              <a:t>an</a:t>
            </a:r>
            <a:r>
              <a:rPr lang="pt-BR" sz="1100" dirty="0">
                <a:latin typeface="Courier New" panose="02070309020205020404" pitchFamily="49" charset="0"/>
                <a:cs typeface="Courier New" panose="02070309020205020404" pitchFamily="49" charset="0"/>
              </a:rPr>
              <a:t> alias</a:t>
            </a:r>
          </a:p>
          <a:p>
            <a:r>
              <a:rPr lang="pt-BR" sz="1100" dirty="0">
                <a:latin typeface="Courier New" panose="02070309020205020404" pitchFamily="49" charset="0"/>
                <a:cs typeface="Courier New" panose="02070309020205020404" pitchFamily="49" charset="0"/>
              </a:rPr>
              <a:t>SOA             6 </a:t>
            </a:r>
            <a:r>
              <a:rPr lang="pt-BR" sz="1100" dirty="0" err="1">
                <a:latin typeface="Courier New" panose="02070309020205020404" pitchFamily="49" charset="0"/>
                <a:cs typeface="Courier New" panose="02070309020205020404" pitchFamily="49" charset="0"/>
              </a:rPr>
              <a:t>marks</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the</a:t>
            </a:r>
            <a:r>
              <a:rPr lang="pt-BR" sz="1100" dirty="0">
                <a:latin typeface="Courier New" panose="02070309020205020404" pitchFamily="49" charset="0"/>
                <a:cs typeface="Courier New" panose="02070309020205020404" pitchFamily="49" charset="0"/>
              </a:rPr>
              <a:t> start </a:t>
            </a:r>
            <a:r>
              <a:rPr lang="pt-BR" sz="1100" dirty="0" err="1">
                <a:latin typeface="Courier New" panose="02070309020205020404" pitchFamily="49" charset="0"/>
                <a:cs typeface="Courier New" panose="02070309020205020404" pitchFamily="49" charset="0"/>
              </a:rPr>
              <a:t>of</a:t>
            </a:r>
            <a:r>
              <a:rPr lang="pt-BR" sz="1100" dirty="0">
                <a:latin typeface="Courier New" panose="02070309020205020404" pitchFamily="49" charset="0"/>
                <a:cs typeface="Courier New" panose="02070309020205020404" pitchFamily="49" charset="0"/>
              </a:rPr>
              <a:t> a zone </a:t>
            </a:r>
            <a:r>
              <a:rPr lang="pt-BR" sz="1100" dirty="0" err="1">
                <a:latin typeface="Courier New" panose="02070309020205020404" pitchFamily="49" charset="0"/>
                <a:cs typeface="Courier New" panose="02070309020205020404" pitchFamily="49" charset="0"/>
              </a:rPr>
              <a:t>of</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authority</a:t>
            </a:r>
            <a:endParaRPr lang="pt-BR" sz="1100" dirty="0">
              <a:latin typeface="Courier New" panose="02070309020205020404" pitchFamily="49" charset="0"/>
              <a:cs typeface="Courier New" panose="02070309020205020404" pitchFamily="49" charset="0"/>
            </a:endParaRPr>
          </a:p>
          <a:p>
            <a:r>
              <a:rPr lang="pt-BR" sz="1100" dirty="0">
                <a:latin typeface="Courier New" panose="02070309020205020404" pitchFamily="49" charset="0"/>
                <a:cs typeface="Courier New" panose="02070309020205020404" pitchFamily="49" charset="0"/>
              </a:rPr>
              <a:t>MB              7 a mailbox </a:t>
            </a:r>
            <a:r>
              <a:rPr lang="pt-BR" sz="1100" dirty="0" err="1">
                <a:latin typeface="Courier New" panose="02070309020205020404" pitchFamily="49" charset="0"/>
                <a:cs typeface="Courier New" panose="02070309020205020404" pitchFamily="49" charset="0"/>
              </a:rPr>
              <a:t>domain</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name</a:t>
            </a:r>
            <a:r>
              <a:rPr lang="pt-BR" sz="1100" dirty="0">
                <a:latin typeface="Courier New" panose="02070309020205020404" pitchFamily="49" charset="0"/>
                <a:cs typeface="Courier New" panose="02070309020205020404" pitchFamily="49" charset="0"/>
              </a:rPr>
              <a:t> (EXPERIMENTAL)</a:t>
            </a:r>
          </a:p>
          <a:p>
            <a:r>
              <a:rPr lang="pt-BR" sz="1100" dirty="0">
                <a:latin typeface="Courier New" panose="02070309020205020404" pitchFamily="49" charset="0"/>
                <a:cs typeface="Courier New" panose="02070309020205020404" pitchFamily="49" charset="0"/>
              </a:rPr>
              <a:t>MG              8 a mail </a:t>
            </a:r>
            <a:r>
              <a:rPr lang="pt-BR" sz="1100" dirty="0" err="1">
                <a:latin typeface="Courier New" panose="02070309020205020404" pitchFamily="49" charset="0"/>
                <a:cs typeface="Courier New" panose="02070309020205020404" pitchFamily="49" charset="0"/>
              </a:rPr>
              <a:t>group</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member</a:t>
            </a:r>
            <a:r>
              <a:rPr lang="pt-BR" sz="1100" dirty="0">
                <a:latin typeface="Courier New" panose="02070309020205020404" pitchFamily="49" charset="0"/>
                <a:cs typeface="Courier New" panose="02070309020205020404" pitchFamily="49" charset="0"/>
              </a:rPr>
              <a:t> (EXPERIMENTAL)</a:t>
            </a:r>
          </a:p>
          <a:p>
            <a:r>
              <a:rPr lang="pt-BR" sz="1100" dirty="0">
                <a:latin typeface="Courier New" panose="02070309020205020404" pitchFamily="49" charset="0"/>
                <a:cs typeface="Courier New" panose="02070309020205020404" pitchFamily="49" charset="0"/>
              </a:rPr>
              <a:t>MR              9 a mail </a:t>
            </a:r>
            <a:r>
              <a:rPr lang="pt-BR" sz="1100" dirty="0" err="1">
                <a:latin typeface="Courier New" panose="02070309020205020404" pitchFamily="49" charset="0"/>
                <a:cs typeface="Courier New" panose="02070309020205020404" pitchFamily="49" charset="0"/>
              </a:rPr>
              <a:t>rename</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domain</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name</a:t>
            </a:r>
            <a:r>
              <a:rPr lang="pt-BR" sz="1100" dirty="0">
                <a:latin typeface="Courier New" panose="02070309020205020404" pitchFamily="49" charset="0"/>
                <a:cs typeface="Courier New" panose="02070309020205020404" pitchFamily="49" charset="0"/>
              </a:rPr>
              <a:t> (EXPERIMENTAL)</a:t>
            </a:r>
          </a:p>
          <a:p>
            <a:r>
              <a:rPr lang="pt-BR" sz="1100" dirty="0">
                <a:latin typeface="Courier New" panose="02070309020205020404" pitchFamily="49" charset="0"/>
                <a:cs typeface="Courier New" panose="02070309020205020404" pitchFamily="49" charset="0"/>
              </a:rPr>
              <a:t>NULL            10 a </a:t>
            </a:r>
            <a:r>
              <a:rPr lang="pt-BR" sz="1100" dirty="0" err="1">
                <a:latin typeface="Courier New" panose="02070309020205020404" pitchFamily="49" charset="0"/>
                <a:cs typeface="Courier New" panose="02070309020205020404" pitchFamily="49" charset="0"/>
              </a:rPr>
              <a:t>null</a:t>
            </a:r>
            <a:r>
              <a:rPr lang="pt-BR" sz="1100" dirty="0">
                <a:latin typeface="Courier New" panose="02070309020205020404" pitchFamily="49" charset="0"/>
                <a:cs typeface="Courier New" panose="02070309020205020404" pitchFamily="49" charset="0"/>
              </a:rPr>
              <a:t> RR (EXPERIMENTAL)</a:t>
            </a:r>
          </a:p>
          <a:p>
            <a:r>
              <a:rPr lang="pt-BR" sz="1100" dirty="0">
                <a:latin typeface="Courier New" panose="02070309020205020404" pitchFamily="49" charset="0"/>
                <a:cs typeface="Courier New" panose="02070309020205020404" pitchFamily="49" charset="0"/>
              </a:rPr>
              <a:t>WKS             11 a </a:t>
            </a:r>
            <a:r>
              <a:rPr lang="pt-BR" sz="1100" dirty="0" err="1">
                <a:latin typeface="Courier New" panose="02070309020205020404" pitchFamily="49" charset="0"/>
                <a:cs typeface="Courier New" panose="02070309020205020404" pitchFamily="49" charset="0"/>
              </a:rPr>
              <a:t>well</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known</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service</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description</a:t>
            </a:r>
            <a:endParaRPr lang="pt-BR" sz="1100" dirty="0">
              <a:latin typeface="Courier New" panose="02070309020205020404" pitchFamily="49" charset="0"/>
              <a:cs typeface="Courier New" panose="02070309020205020404" pitchFamily="49" charset="0"/>
            </a:endParaRPr>
          </a:p>
          <a:p>
            <a:r>
              <a:rPr lang="pt-BR" sz="1100" dirty="0">
                <a:latin typeface="Courier New" panose="02070309020205020404" pitchFamily="49" charset="0"/>
                <a:cs typeface="Courier New" panose="02070309020205020404" pitchFamily="49" charset="0"/>
              </a:rPr>
              <a:t>PTR             12 a </a:t>
            </a:r>
            <a:r>
              <a:rPr lang="pt-BR" sz="1100" dirty="0" err="1">
                <a:latin typeface="Courier New" panose="02070309020205020404" pitchFamily="49" charset="0"/>
                <a:cs typeface="Courier New" panose="02070309020205020404" pitchFamily="49" charset="0"/>
              </a:rPr>
              <a:t>domain</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name</a:t>
            </a:r>
            <a:r>
              <a:rPr lang="pt-BR" sz="1100" dirty="0">
                <a:latin typeface="Courier New" panose="02070309020205020404" pitchFamily="49" charset="0"/>
                <a:cs typeface="Courier New" panose="02070309020205020404" pitchFamily="49" charset="0"/>
              </a:rPr>
              <a:t> pointer</a:t>
            </a:r>
          </a:p>
          <a:p>
            <a:r>
              <a:rPr lang="pt-BR" sz="1100" dirty="0">
                <a:latin typeface="Courier New" panose="02070309020205020404" pitchFamily="49" charset="0"/>
                <a:cs typeface="Courier New" panose="02070309020205020404" pitchFamily="49" charset="0"/>
              </a:rPr>
              <a:t>HINFO           13 host </a:t>
            </a:r>
            <a:r>
              <a:rPr lang="pt-BR" sz="1100" dirty="0" err="1">
                <a:latin typeface="Courier New" panose="02070309020205020404" pitchFamily="49" charset="0"/>
                <a:cs typeface="Courier New" panose="02070309020205020404" pitchFamily="49" charset="0"/>
              </a:rPr>
              <a:t>information</a:t>
            </a:r>
            <a:endParaRPr lang="pt-BR" sz="1100" dirty="0">
              <a:latin typeface="Courier New" panose="02070309020205020404" pitchFamily="49" charset="0"/>
              <a:cs typeface="Courier New" panose="02070309020205020404" pitchFamily="49" charset="0"/>
            </a:endParaRPr>
          </a:p>
          <a:p>
            <a:r>
              <a:rPr lang="pt-BR" sz="1100" dirty="0">
                <a:latin typeface="Courier New" panose="02070309020205020404" pitchFamily="49" charset="0"/>
                <a:cs typeface="Courier New" panose="02070309020205020404" pitchFamily="49" charset="0"/>
              </a:rPr>
              <a:t>MINFO           14 mailbox </a:t>
            </a:r>
            <a:r>
              <a:rPr lang="pt-BR" sz="1100" dirty="0" err="1">
                <a:latin typeface="Courier New" panose="02070309020205020404" pitchFamily="49" charset="0"/>
                <a:cs typeface="Courier New" panose="02070309020205020404" pitchFamily="49" charset="0"/>
              </a:rPr>
              <a:t>or</a:t>
            </a:r>
            <a:r>
              <a:rPr lang="pt-BR" sz="1100" dirty="0">
                <a:latin typeface="Courier New" panose="02070309020205020404" pitchFamily="49" charset="0"/>
                <a:cs typeface="Courier New" panose="02070309020205020404" pitchFamily="49" charset="0"/>
              </a:rPr>
              <a:t> mail </a:t>
            </a:r>
            <a:r>
              <a:rPr lang="pt-BR" sz="1100" dirty="0" err="1">
                <a:latin typeface="Courier New" panose="02070309020205020404" pitchFamily="49" charset="0"/>
                <a:cs typeface="Courier New" panose="02070309020205020404" pitchFamily="49" charset="0"/>
              </a:rPr>
              <a:t>list</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information</a:t>
            </a:r>
            <a:endParaRPr lang="pt-BR" sz="1100" dirty="0">
              <a:latin typeface="Courier New" panose="02070309020205020404" pitchFamily="49" charset="0"/>
              <a:cs typeface="Courier New" panose="02070309020205020404" pitchFamily="49" charset="0"/>
            </a:endParaRPr>
          </a:p>
          <a:p>
            <a:r>
              <a:rPr lang="pt-BR" sz="1100" dirty="0">
                <a:latin typeface="Courier New" panose="02070309020205020404" pitchFamily="49" charset="0"/>
                <a:cs typeface="Courier New" panose="02070309020205020404" pitchFamily="49" charset="0"/>
              </a:rPr>
              <a:t>MX              15 mail </a:t>
            </a:r>
            <a:r>
              <a:rPr lang="pt-BR" sz="1100" dirty="0" err="1">
                <a:latin typeface="Courier New" panose="02070309020205020404" pitchFamily="49" charset="0"/>
                <a:cs typeface="Courier New" panose="02070309020205020404" pitchFamily="49" charset="0"/>
              </a:rPr>
              <a:t>exchange</a:t>
            </a:r>
            <a:endParaRPr lang="pt-BR" sz="1100" dirty="0">
              <a:latin typeface="Courier New" panose="02070309020205020404" pitchFamily="49" charset="0"/>
              <a:cs typeface="Courier New" panose="02070309020205020404" pitchFamily="49" charset="0"/>
            </a:endParaRPr>
          </a:p>
          <a:p>
            <a:r>
              <a:rPr lang="pt-BR" sz="1100" dirty="0">
                <a:latin typeface="Courier New" panose="02070309020205020404" pitchFamily="49" charset="0"/>
                <a:cs typeface="Courier New" panose="02070309020205020404" pitchFamily="49" charset="0"/>
              </a:rPr>
              <a:t>TXT             16 </a:t>
            </a:r>
            <a:r>
              <a:rPr lang="pt-BR" sz="1100" dirty="0" err="1">
                <a:latin typeface="Courier New" panose="02070309020205020404" pitchFamily="49" charset="0"/>
                <a:cs typeface="Courier New" panose="02070309020205020404" pitchFamily="49" charset="0"/>
              </a:rPr>
              <a:t>text</a:t>
            </a:r>
            <a:r>
              <a:rPr lang="pt-BR" sz="1100" dirty="0">
                <a:latin typeface="Courier New" panose="02070309020205020404" pitchFamily="49" charset="0"/>
                <a:cs typeface="Courier New" panose="02070309020205020404" pitchFamily="49" charset="0"/>
              </a:rPr>
              <a:t> </a:t>
            </a:r>
            <a:r>
              <a:rPr lang="pt-BR" sz="1100" dirty="0" err="1">
                <a:latin typeface="Courier New" panose="02070309020205020404" pitchFamily="49" charset="0"/>
                <a:cs typeface="Courier New" panose="02070309020205020404" pitchFamily="49" charset="0"/>
              </a:rPr>
              <a:t>strings</a:t>
            </a:r>
            <a:endParaRPr lang="pt-BR" sz="1100" dirty="0">
              <a:latin typeface="Courier New" panose="02070309020205020404" pitchFamily="49" charset="0"/>
              <a:cs typeface="Courier New" panose="02070309020205020404" pitchFamily="49" charset="0"/>
            </a:endParaRPr>
          </a:p>
          <a:p>
            <a:endParaRPr lang="pt-BR" sz="1100" dirty="0">
              <a:latin typeface="Courier New" panose="02070309020205020404" pitchFamily="49" charset="0"/>
              <a:cs typeface="Courier New" panose="02070309020205020404" pitchFamily="49" charset="0"/>
            </a:endParaRPr>
          </a:p>
          <a:p>
            <a:r>
              <a:rPr lang="pt-BR" sz="1100" dirty="0">
                <a:solidFill>
                  <a:srgbClr val="FF0000"/>
                </a:solidFill>
                <a:latin typeface="Courier New" panose="02070309020205020404" pitchFamily="49" charset="0"/>
                <a:cs typeface="Courier New" panose="02070309020205020404" pitchFamily="49" charset="0"/>
              </a:rPr>
              <a:t>AAAA	     28 host IPv6</a:t>
            </a:r>
          </a:p>
          <a:p>
            <a:r>
              <a:rPr lang="pt-BR" sz="1100" dirty="0">
                <a:solidFill>
                  <a:srgbClr val="FF0000"/>
                </a:solidFill>
                <a:latin typeface="Courier New" panose="02070309020205020404" pitchFamily="49" charset="0"/>
                <a:cs typeface="Courier New" panose="02070309020205020404" pitchFamily="49" charset="0"/>
              </a:rPr>
              <a:t>NAPTR	     35 {common use - IP </a:t>
            </a:r>
            <a:r>
              <a:rPr lang="pt-BR" sz="1100" dirty="0" err="1">
                <a:solidFill>
                  <a:srgbClr val="FF0000"/>
                </a:solidFill>
                <a:latin typeface="Courier New" panose="02070309020205020404" pitchFamily="49" charset="0"/>
                <a:cs typeface="Courier New" panose="02070309020205020404" pitchFamily="49" charset="0"/>
              </a:rPr>
              <a:t>Telefony</a:t>
            </a:r>
            <a:r>
              <a:rPr lang="pt-BR" sz="1100" dirty="0">
                <a:solidFill>
                  <a:srgbClr val="FF0000"/>
                </a:solidFill>
                <a:latin typeface="Courier New" panose="02070309020205020404" pitchFamily="49" charset="0"/>
                <a:cs typeface="Courier New" panose="02070309020205020404" pitchFamily="49" charset="0"/>
              </a:rPr>
              <a:t> </a:t>
            </a:r>
            <a:r>
              <a:rPr lang="pt-BR" sz="1100" dirty="0" err="1">
                <a:solidFill>
                  <a:srgbClr val="FF0000"/>
                </a:solidFill>
                <a:latin typeface="Courier New" panose="02070309020205020404" pitchFamily="49" charset="0"/>
                <a:cs typeface="Courier New" panose="02070309020205020404" pitchFamily="49" charset="0"/>
              </a:rPr>
              <a:t>with</a:t>
            </a:r>
            <a:r>
              <a:rPr lang="pt-BR" sz="1100" dirty="0">
                <a:solidFill>
                  <a:srgbClr val="FF0000"/>
                </a:solidFill>
                <a:latin typeface="Courier New" panose="02070309020205020404" pitchFamily="49" charset="0"/>
                <a:cs typeface="Courier New" panose="02070309020205020404" pitchFamily="49" charset="0"/>
              </a:rPr>
              <a:t> SIP}</a:t>
            </a:r>
          </a:p>
          <a:p>
            <a:r>
              <a:rPr lang="pt-BR" sz="1100" dirty="0">
                <a:solidFill>
                  <a:srgbClr val="FF0000"/>
                </a:solidFill>
                <a:latin typeface="Courier New" panose="02070309020205020404" pitchFamily="49" charset="0"/>
                <a:cs typeface="Courier New" panose="02070309020205020404" pitchFamily="49" charset="0"/>
              </a:rPr>
              <a:t>SRV	     33 {common use – servisse </a:t>
            </a:r>
            <a:r>
              <a:rPr lang="pt-BR" sz="1100" dirty="0" err="1">
                <a:solidFill>
                  <a:srgbClr val="FF0000"/>
                </a:solidFill>
                <a:latin typeface="Courier New" panose="02070309020205020404" pitchFamily="49" charset="0"/>
                <a:cs typeface="Courier New" panose="02070309020205020404" pitchFamily="49" charset="0"/>
              </a:rPr>
              <a:t>map</a:t>
            </a:r>
            <a:r>
              <a:rPr lang="pt-BR" sz="1100" dirty="0">
                <a:solidFill>
                  <a:srgbClr val="FF0000"/>
                </a:solidFill>
                <a:latin typeface="Courier New" panose="02070309020205020404" pitchFamily="49" charset="0"/>
                <a:cs typeface="Courier New" panose="02070309020205020404" pitchFamily="49" charset="0"/>
              </a:rPr>
              <a:t> = </a:t>
            </a:r>
            <a:r>
              <a:rPr lang="pt-BR" sz="1100" dirty="0" err="1">
                <a:solidFill>
                  <a:srgbClr val="FF0000"/>
                </a:solidFill>
                <a:latin typeface="Courier New" panose="02070309020205020404" pitchFamily="49" charset="0"/>
                <a:cs typeface="Courier New" panose="02070309020205020404" pitchFamily="49" charset="0"/>
              </a:rPr>
              <a:t>hostname</a:t>
            </a:r>
            <a:r>
              <a:rPr lang="pt-BR" sz="1100" dirty="0">
                <a:solidFill>
                  <a:srgbClr val="FF0000"/>
                </a:solidFill>
                <a:latin typeface="Courier New" panose="02070309020205020404" pitchFamily="49" charset="0"/>
                <a:cs typeface="Courier New" panose="02070309020205020404" pitchFamily="49" charset="0"/>
              </a:rPr>
              <a:t> + </a:t>
            </a:r>
            <a:r>
              <a:rPr lang="pt-BR" sz="1100" dirty="0" err="1">
                <a:solidFill>
                  <a:srgbClr val="FF0000"/>
                </a:solidFill>
                <a:latin typeface="Courier New" panose="02070309020205020404" pitchFamily="49" charset="0"/>
                <a:cs typeface="Courier New" panose="02070309020205020404" pitchFamily="49" charset="0"/>
              </a:rPr>
              <a:t>port</a:t>
            </a:r>
            <a:r>
              <a:rPr lang="pt-BR" sz="11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388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251791" y="1404730"/>
            <a:ext cx="11701669" cy="5261113"/>
          </a:xfrm>
          <a:solidFill>
            <a:schemeClr val="bg1">
              <a:lumMod val="95000"/>
            </a:schemeClr>
          </a:solidFill>
        </p:spPr>
        <p:txBody>
          <a:bodyPr>
            <a:normAutofit/>
          </a:bodyPr>
          <a:lstStyle/>
          <a:p>
            <a:pPr marL="457200" lvl="1" indent="0" algn="ctr">
              <a:buNone/>
            </a:pPr>
            <a:r>
              <a:rPr lang="pt-BR" dirty="0"/>
              <a:t>Master </a:t>
            </a:r>
            <a:r>
              <a:rPr lang="pt-BR" dirty="0" err="1"/>
              <a:t>and</a:t>
            </a:r>
            <a:r>
              <a:rPr lang="pt-BR" dirty="0"/>
              <a:t> </a:t>
            </a:r>
            <a:r>
              <a:rPr lang="pt-BR" dirty="0" err="1"/>
              <a:t>Slave</a:t>
            </a:r>
            <a:r>
              <a:rPr lang="pt-BR" dirty="0"/>
              <a:t> DNS servers</a:t>
            </a: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[5]</a:t>
            </a:r>
            <a:r>
              <a:rPr lang="en-US" sz="1200" dirty="0"/>
              <a:t>Pro DNS and BIND 10 by Ron Aitchison</a:t>
            </a:r>
            <a:r>
              <a:rPr lang="pt-BR" sz="1200" dirty="0"/>
              <a:t> </a:t>
            </a:r>
          </a:p>
        </p:txBody>
      </p:sp>
      <p:pic>
        <p:nvPicPr>
          <p:cNvPr id="7" name="Imagem 6"/>
          <p:cNvPicPr>
            <a:picLocks noChangeAspect="1"/>
          </p:cNvPicPr>
          <p:nvPr/>
        </p:nvPicPr>
        <p:blipFill>
          <a:blip r:embed="rId2"/>
          <a:stretch>
            <a:fillRect/>
          </a:stretch>
        </p:blipFill>
        <p:spPr>
          <a:xfrm>
            <a:off x="2101142" y="2321081"/>
            <a:ext cx="8239802" cy="3249726"/>
          </a:xfrm>
          <a:prstGeom prst="rect">
            <a:avLst/>
          </a:prstGeom>
        </p:spPr>
      </p:pic>
    </p:spTree>
    <p:extLst>
      <p:ext uri="{BB962C8B-B14F-4D97-AF65-F5344CB8AC3E}">
        <p14:creationId xmlns:p14="http://schemas.microsoft.com/office/powerpoint/2010/main" val="283862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 </a:t>
            </a:r>
            <a:r>
              <a:rPr lang="en-US" dirty="0"/>
              <a:t>The Global Language of Business</a:t>
            </a:r>
            <a:r>
              <a:rPr lang="pt-BR" b="1" dirty="0"/>
              <a:t> </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77500" lnSpcReduction="20000"/>
          </a:bodyPr>
          <a:lstStyle/>
          <a:p>
            <a:r>
              <a:rPr lang="en-US" dirty="0">
                <a:solidFill>
                  <a:srgbClr val="0070C0"/>
                </a:solidFill>
              </a:rPr>
              <a:t>GS1 Story</a:t>
            </a:r>
          </a:p>
          <a:p>
            <a:pPr lvl="1"/>
            <a:r>
              <a:rPr lang="en-US" dirty="0">
                <a:solidFill>
                  <a:srgbClr val="0070C0"/>
                </a:solidFill>
              </a:rPr>
              <a:t>It all began with a barcode</a:t>
            </a:r>
          </a:p>
          <a:p>
            <a:pPr lvl="1"/>
            <a:endParaRPr lang="en-US" dirty="0">
              <a:solidFill>
                <a:srgbClr val="0070C0"/>
              </a:solidFill>
            </a:endParaRPr>
          </a:p>
          <a:p>
            <a:pPr lvl="1"/>
            <a:r>
              <a:rPr lang="en-US" dirty="0">
                <a:solidFill>
                  <a:srgbClr val="0070C0"/>
                </a:solidFill>
              </a:rPr>
              <a:t>Beep! On 26 June 1974, a packet of chewing gum became the first barcoded product to be scanned in store. Today, barcodes play a crucial supply chain role, ensuring products hit retail shelves at the right times.</a:t>
            </a:r>
          </a:p>
          <a:p>
            <a:endParaRPr lang="en-US" dirty="0">
              <a:solidFill>
                <a:srgbClr val="0070C0"/>
              </a:solidFill>
            </a:endParaRPr>
          </a:p>
          <a:p>
            <a:r>
              <a:rPr lang="pt-BR" dirty="0" err="1">
                <a:solidFill>
                  <a:srgbClr val="0070C0"/>
                </a:solidFill>
              </a:rPr>
              <a:t>How</a:t>
            </a:r>
            <a:r>
              <a:rPr lang="pt-BR" dirty="0">
                <a:solidFill>
                  <a:srgbClr val="0070C0"/>
                </a:solidFill>
              </a:rPr>
              <a:t> </a:t>
            </a:r>
            <a:r>
              <a:rPr lang="pt-BR" dirty="0" err="1">
                <a:solidFill>
                  <a:srgbClr val="0070C0"/>
                </a:solidFill>
              </a:rPr>
              <a:t>we</a:t>
            </a:r>
            <a:r>
              <a:rPr lang="pt-BR" dirty="0">
                <a:solidFill>
                  <a:srgbClr val="0070C0"/>
                </a:solidFill>
              </a:rPr>
              <a:t> </a:t>
            </a:r>
            <a:r>
              <a:rPr lang="pt-BR" dirty="0" err="1">
                <a:solidFill>
                  <a:srgbClr val="0070C0"/>
                </a:solidFill>
              </a:rPr>
              <a:t>got</a:t>
            </a:r>
            <a:r>
              <a:rPr lang="pt-BR" dirty="0">
                <a:solidFill>
                  <a:srgbClr val="0070C0"/>
                </a:solidFill>
              </a:rPr>
              <a:t> </a:t>
            </a:r>
            <a:r>
              <a:rPr lang="pt-BR" dirty="0" err="1">
                <a:solidFill>
                  <a:srgbClr val="0070C0"/>
                </a:solidFill>
              </a:rPr>
              <a:t>here</a:t>
            </a:r>
            <a:endParaRPr lang="pt-BR" dirty="0">
              <a:solidFill>
                <a:srgbClr val="0070C0"/>
              </a:solidFill>
            </a:endParaRPr>
          </a:p>
          <a:p>
            <a:pPr lvl="1"/>
            <a:r>
              <a:rPr lang="en-US" dirty="0">
                <a:solidFill>
                  <a:srgbClr val="0070C0"/>
                </a:solidFill>
              </a:rPr>
              <a:t>1973:   The barcode standard is agreed</a:t>
            </a:r>
          </a:p>
          <a:p>
            <a:pPr lvl="2"/>
            <a:r>
              <a:rPr lang="en-US" dirty="0">
                <a:solidFill>
                  <a:srgbClr val="0070C0"/>
                </a:solidFill>
              </a:rPr>
              <a:t>Industry leaders in the US select a single standard for product identification. Still used today, it’s known as the GS1 barcode.</a:t>
            </a:r>
          </a:p>
          <a:p>
            <a:pPr lvl="1"/>
            <a:r>
              <a:rPr lang="en-US" dirty="0">
                <a:solidFill>
                  <a:srgbClr val="0070C0"/>
                </a:solidFill>
              </a:rPr>
              <a:t>1974:   The first barcode is scanned</a:t>
            </a:r>
          </a:p>
          <a:p>
            <a:pPr lvl="2"/>
            <a:r>
              <a:rPr lang="en-US" dirty="0">
                <a:solidFill>
                  <a:srgbClr val="0070C0"/>
                </a:solidFill>
              </a:rPr>
              <a:t>On 26 April, a packet of chewing gum becomes the first barcoded product to be scanned in a supermarket.</a:t>
            </a:r>
          </a:p>
          <a:p>
            <a:pPr lvl="1"/>
            <a:r>
              <a:rPr lang="en-US" dirty="0">
                <a:solidFill>
                  <a:srgbClr val="0070C0"/>
                </a:solidFill>
              </a:rPr>
              <a:t>1977:   The GS1 system is launched</a:t>
            </a:r>
          </a:p>
          <a:p>
            <a:pPr lvl="2"/>
            <a:r>
              <a:rPr lang="en-US" dirty="0">
                <a:solidFill>
                  <a:srgbClr val="0070C0"/>
                </a:solidFill>
              </a:rPr>
              <a:t>The European Article Numbering (EAN) Association — later called GS1 — opens an office in Brussels. Its founding members launch an identification system to improve supply chain efficiency.</a:t>
            </a:r>
          </a:p>
          <a:p>
            <a:pPr lvl="1"/>
            <a:r>
              <a:rPr lang="en-US" dirty="0">
                <a:solidFill>
                  <a:srgbClr val="0070C0"/>
                </a:solidFill>
              </a:rPr>
              <a:t>…..</a:t>
            </a:r>
          </a:p>
          <a:p>
            <a:pPr lvl="1"/>
            <a:r>
              <a:rPr lang="en-US" dirty="0">
                <a:solidFill>
                  <a:srgbClr val="0070C0"/>
                </a:solidFill>
              </a:rPr>
              <a:t>2004:   The first standard for RFID is created</a:t>
            </a:r>
          </a:p>
          <a:p>
            <a:pPr lvl="2"/>
            <a:r>
              <a:rPr lang="en-US" dirty="0">
                <a:solidFill>
                  <a:srgbClr val="0070C0"/>
                </a:solidFill>
              </a:rPr>
              <a:t>With Radio Frequency Identification (RFID) Chips becoming more common, we create a standard for their implementation and use.</a:t>
            </a:r>
            <a:endParaRPr lang="pt-BR" dirty="0">
              <a:solidFill>
                <a:srgbClr val="0070C0"/>
              </a:solidFill>
            </a:endParaRPr>
          </a:p>
        </p:txBody>
      </p:sp>
      <p:pic>
        <p:nvPicPr>
          <p:cNvPr id="6148" name="Picture 4" descr="http://www.gs1.org/sites/default/files/images/g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732" y="1404730"/>
            <a:ext cx="1938337" cy="736429"/>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3"/>
              </a:rPr>
              <a:t>http://www.gs1.org/about</a:t>
            </a:r>
            <a:r>
              <a:rPr lang="pt-BR" sz="1200" dirty="0"/>
              <a:t> </a:t>
            </a:r>
          </a:p>
        </p:txBody>
      </p:sp>
    </p:spTree>
    <p:extLst>
      <p:ext uri="{BB962C8B-B14F-4D97-AF65-F5344CB8AC3E}">
        <p14:creationId xmlns:p14="http://schemas.microsoft.com/office/powerpoint/2010/main" val="317963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 </a:t>
            </a:r>
            <a:r>
              <a:rPr lang="en-US" dirty="0"/>
              <a:t>The Global Language of Business 			(standards)</a:t>
            </a:r>
            <a:r>
              <a:rPr lang="pt-BR" b="1" dirty="0"/>
              <a:t> </a:t>
            </a:r>
          </a:p>
        </p:txBody>
      </p:sp>
      <p:pic>
        <p:nvPicPr>
          <p:cNvPr id="9" name="Espaço Reservado para Conteúdo 8"/>
          <p:cNvPicPr>
            <a:picLocks noGrp="1" noChangeAspect="1"/>
          </p:cNvPicPr>
          <p:nvPr>
            <p:ph idx="1"/>
          </p:nvPr>
        </p:nvPicPr>
        <p:blipFill>
          <a:blip r:embed="rId2"/>
          <a:stretch>
            <a:fillRect/>
          </a:stretch>
        </p:blipFill>
        <p:spPr>
          <a:xfrm>
            <a:off x="944216" y="4272006"/>
            <a:ext cx="6829425" cy="1743075"/>
          </a:xfrm>
          <a:prstGeom prst="rect">
            <a:avLst/>
          </a:prstGeom>
        </p:spPr>
      </p:pic>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3"/>
              </a:rPr>
              <a:t>http://www.gs1.org/standards</a:t>
            </a:r>
            <a:r>
              <a:rPr lang="pt-BR" sz="1200" dirty="0"/>
              <a:t>  </a:t>
            </a:r>
          </a:p>
        </p:txBody>
      </p:sp>
      <p:pic>
        <p:nvPicPr>
          <p:cNvPr id="6" name="Imagem 5"/>
          <p:cNvPicPr>
            <a:picLocks noChangeAspect="1"/>
          </p:cNvPicPr>
          <p:nvPr/>
        </p:nvPicPr>
        <p:blipFill>
          <a:blip r:embed="rId4"/>
          <a:stretch>
            <a:fillRect/>
          </a:stretch>
        </p:blipFill>
        <p:spPr>
          <a:xfrm>
            <a:off x="838200" y="1530143"/>
            <a:ext cx="6886575" cy="1200150"/>
          </a:xfrm>
          <a:prstGeom prst="rect">
            <a:avLst/>
          </a:prstGeom>
        </p:spPr>
      </p:pic>
      <p:pic>
        <p:nvPicPr>
          <p:cNvPr id="8" name="Imagem 7"/>
          <p:cNvPicPr>
            <a:picLocks noChangeAspect="1"/>
          </p:cNvPicPr>
          <p:nvPr/>
        </p:nvPicPr>
        <p:blipFill>
          <a:blip r:embed="rId5"/>
          <a:stretch>
            <a:fillRect/>
          </a:stretch>
        </p:blipFill>
        <p:spPr>
          <a:xfrm>
            <a:off x="904875" y="2902569"/>
            <a:ext cx="6819900" cy="1381125"/>
          </a:xfrm>
          <a:prstGeom prst="rect">
            <a:avLst/>
          </a:prstGeom>
        </p:spPr>
      </p:pic>
      <p:pic>
        <p:nvPicPr>
          <p:cNvPr id="3" name="Imagem 2"/>
          <p:cNvPicPr>
            <a:picLocks noChangeAspect="1"/>
          </p:cNvPicPr>
          <p:nvPr/>
        </p:nvPicPr>
        <p:blipFill>
          <a:blip r:embed="rId6"/>
          <a:stretch>
            <a:fillRect/>
          </a:stretch>
        </p:blipFill>
        <p:spPr>
          <a:xfrm>
            <a:off x="5401701" y="1382741"/>
            <a:ext cx="5524500" cy="5457825"/>
          </a:xfrm>
          <a:prstGeom prst="rect">
            <a:avLst/>
          </a:prstGeom>
        </p:spPr>
      </p:pic>
      <p:sp>
        <p:nvSpPr>
          <p:cNvPr id="12" name="Elipse 11"/>
          <p:cNvSpPr/>
          <p:nvPr/>
        </p:nvSpPr>
        <p:spPr>
          <a:xfrm>
            <a:off x="6626087" y="5751078"/>
            <a:ext cx="1147554" cy="3469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4957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a:t>
            </a:r>
            <a:r>
              <a:rPr lang="pt-BR" b="1" dirty="0"/>
              <a:t> </a:t>
            </a:r>
            <a:r>
              <a:rPr lang="en-US" dirty="0"/>
              <a:t>The Global Language of Business 			(industries)</a:t>
            </a:r>
            <a:r>
              <a:rPr lang="pt-BR" b="1" dirty="0"/>
              <a:t> </a:t>
            </a:r>
          </a:p>
        </p:txBody>
      </p:sp>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2"/>
              </a:rPr>
              <a:t>http://www.gs1.org/industries</a:t>
            </a:r>
            <a:r>
              <a:rPr lang="pt-BR" sz="1200" dirty="0"/>
              <a:t>  </a:t>
            </a:r>
          </a:p>
        </p:txBody>
      </p:sp>
      <p:sp>
        <p:nvSpPr>
          <p:cNvPr id="3" name="Espaço Reservado para Conteúdo 2"/>
          <p:cNvSpPr>
            <a:spLocks noGrp="1"/>
          </p:cNvSpPr>
          <p:nvPr>
            <p:ph idx="1"/>
          </p:nvPr>
        </p:nvSpPr>
        <p:spPr/>
        <p:txBody>
          <a:bodyPr/>
          <a:lstStyle/>
          <a:p>
            <a:endParaRPr lang="pt-BR"/>
          </a:p>
        </p:txBody>
      </p:sp>
      <p:sp>
        <p:nvSpPr>
          <p:cNvPr id="11" name="Espaço Reservado para Conteúdo 2"/>
          <p:cNvSpPr txBox="1">
            <a:spLocks/>
          </p:cNvSpPr>
          <p:nvPr/>
        </p:nvSpPr>
        <p:spPr>
          <a:xfrm>
            <a:off x="838200" y="1690688"/>
            <a:ext cx="10515600" cy="4975155"/>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solidFill>
                  <a:srgbClr val="0070C0"/>
                </a:solidFill>
              </a:rPr>
              <a:t>GS1 standards underpin supply chains</a:t>
            </a:r>
            <a:r>
              <a:rPr lang="en-US" sz="2400" dirty="0">
                <a:solidFill>
                  <a:srgbClr val="0070C0"/>
                </a:solidFill>
              </a:rPr>
              <a:t>, reduce costs and deliver exceptional efficiency in many different industries. But our core sectors are retail, healthcare, transport and logistics and foodservice. Explore this section to learn how we’re transforming supply chains in these areas.</a:t>
            </a:r>
            <a:endParaRPr lang="pt-BR" sz="2400" dirty="0">
              <a:solidFill>
                <a:srgbClr val="0070C0"/>
              </a:solidFill>
            </a:endParaRPr>
          </a:p>
        </p:txBody>
      </p:sp>
      <p:pic>
        <p:nvPicPr>
          <p:cNvPr id="4" name="Imagem 3"/>
          <p:cNvPicPr>
            <a:picLocks noChangeAspect="1"/>
          </p:cNvPicPr>
          <p:nvPr/>
        </p:nvPicPr>
        <p:blipFill>
          <a:blip r:embed="rId3"/>
          <a:stretch>
            <a:fillRect/>
          </a:stretch>
        </p:blipFill>
        <p:spPr>
          <a:xfrm>
            <a:off x="1265335" y="3285264"/>
            <a:ext cx="9661329" cy="3136139"/>
          </a:xfrm>
          <a:prstGeom prst="rect">
            <a:avLst/>
          </a:prstGeom>
        </p:spPr>
      </p:pic>
    </p:spTree>
    <p:extLst>
      <p:ext uri="{BB962C8B-B14F-4D97-AF65-F5344CB8AC3E}">
        <p14:creationId xmlns:p14="http://schemas.microsoft.com/office/powerpoint/2010/main" val="337610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a:t>
            </a:r>
            <a:r>
              <a:rPr lang="pt-BR" b="1" dirty="0"/>
              <a:t> </a:t>
            </a:r>
            <a:r>
              <a:rPr lang="en-US" dirty="0"/>
              <a:t>The Global Language of Business</a:t>
            </a:r>
            <a:r>
              <a:rPr lang="pt-BR" b="1" dirty="0"/>
              <a:t> </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a:t>Standard GS1 Object Name Service (ONS) version 2.0.1</a:t>
            </a:r>
          </a:p>
          <a:p>
            <a:endParaRPr lang="en-US" dirty="0">
              <a:solidFill>
                <a:srgbClr val="0070C0"/>
              </a:solidFill>
            </a:endParaRPr>
          </a:p>
          <a:p>
            <a:r>
              <a:rPr lang="en-US" dirty="0">
                <a:solidFill>
                  <a:srgbClr val="0070C0"/>
                </a:solidFill>
              </a:rPr>
              <a:t>Overview of Object Name Service (ONS) and specifies how ONS uses the Domain Name System (DNS) infrastructure and implementation</a:t>
            </a:r>
          </a:p>
          <a:p>
            <a:endParaRPr lang="en-US" dirty="0">
              <a:solidFill>
                <a:srgbClr val="0070C0"/>
              </a:solidFill>
            </a:endParaRPr>
          </a:p>
          <a:p>
            <a:r>
              <a:rPr lang="en-US" dirty="0">
                <a:solidFill>
                  <a:srgbClr val="0070C0"/>
                </a:solidFill>
              </a:rPr>
              <a:t>It is a formal specification of an implementation of the Dynamic Delegation Discovery System (DDDS) algorithm to locate authoritative metadata and services associated with a given GS1 Identification Key. </a:t>
            </a:r>
          </a:p>
        </p:txBody>
      </p:sp>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[4]</a:t>
            </a:r>
            <a:r>
              <a:rPr lang="pt-BR" sz="1200" dirty="0">
                <a:hlinkClick r:id="rId2"/>
              </a:rPr>
              <a:t>http://www.gs1.org/sites/default/files/docs/epc/ons_2_0_1-standard-20130131.pdf</a:t>
            </a:r>
            <a:r>
              <a:rPr lang="pt-BR" sz="1200" dirty="0"/>
              <a:t> </a:t>
            </a:r>
          </a:p>
        </p:txBody>
      </p:sp>
    </p:spTree>
    <p:extLst>
      <p:ext uri="{BB962C8B-B14F-4D97-AF65-F5344CB8AC3E}">
        <p14:creationId xmlns:p14="http://schemas.microsoft.com/office/powerpoint/2010/main" val="203753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 </a:t>
            </a:r>
            <a:r>
              <a:rPr lang="en-US" dirty="0"/>
              <a:t>The Global Language of Business</a:t>
            </a:r>
            <a:r>
              <a:rPr lang="pt-BR" b="1" dirty="0"/>
              <a:t> </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a:t>Standard GS1 Object Name Service (ONS) version 2.0.1</a:t>
            </a:r>
          </a:p>
          <a:p>
            <a:endParaRPr lang="en-US" dirty="0">
              <a:solidFill>
                <a:srgbClr val="0070C0"/>
              </a:solidFill>
            </a:endParaRPr>
          </a:p>
          <a:p>
            <a:r>
              <a:rPr lang="en-US" dirty="0">
                <a:solidFill>
                  <a:srgbClr val="0070C0"/>
                </a:solidFill>
              </a:rPr>
              <a:t>The </a:t>
            </a:r>
            <a:r>
              <a:rPr lang="en-US" u="sng" dirty="0">
                <a:solidFill>
                  <a:srgbClr val="0070C0"/>
                </a:solidFill>
              </a:rPr>
              <a:t>purpose of ONS </a:t>
            </a:r>
            <a:r>
              <a:rPr lang="en-US" dirty="0">
                <a:solidFill>
                  <a:srgbClr val="0070C0"/>
                </a:solidFill>
              </a:rPr>
              <a:t>is to </a:t>
            </a:r>
            <a:r>
              <a:rPr lang="en-US" u="sng" dirty="0">
                <a:solidFill>
                  <a:srgbClr val="0070C0"/>
                </a:solidFill>
              </a:rPr>
              <a:t>discover data and services associated with a GS1 Identification Key </a:t>
            </a:r>
          </a:p>
          <a:p>
            <a:r>
              <a:rPr lang="en-US" dirty="0">
                <a:solidFill>
                  <a:srgbClr val="0070C0"/>
                </a:solidFill>
              </a:rPr>
              <a:t>Multiple sets of data and services may exist for that key</a:t>
            </a:r>
          </a:p>
          <a:p>
            <a:r>
              <a:rPr lang="en-US" dirty="0">
                <a:solidFill>
                  <a:srgbClr val="0070C0"/>
                </a:solidFill>
              </a:rPr>
              <a:t>The appropriate DNS record type is the Naming Authority </a:t>
            </a:r>
            <a:r>
              <a:rPr lang="en-US" dirty="0" err="1">
                <a:solidFill>
                  <a:srgbClr val="0070C0"/>
                </a:solidFill>
              </a:rPr>
              <a:t>PoinTeR</a:t>
            </a:r>
            <a:r>
              <a:rPr lang="en-US" dirty="0">
                <a:solidFill>
                  <a:srgbClr val="0070C0"/>
                </a:solidFill>
              </a:rPr>
              <a:t> (NAPTR) [RFC 3403].</a:t>
            </a:r>
          </a:p>
        </p:txBody>
      </p:sp>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[4]</a:t>
            </a:r>
            <a:r>
              <a:rPr lang="pt-BR" sz="1200" dirty="0">
                <a:hlinkClick r:id="rId2"/>
              </a:rPr>
              <a:t>http://www.gs1.org/sites/default/files/docs/epc/ons_2_0_1-standard-20130131.pdf</a:t>
            </a:r>
            <a:r>
              <a:rPr lang="pt-BR" sz="1200" dirty="0"/>
              <a:t> </a:t>
            </a:r>
          </a:p>
        </p:txBody>
      </p:sp>
    </p:spTree>
    <p:extLst>
      <p:ext uri="{BB962C8B-B14F-4D97-AF65-F5344CB8AC3E}">
        <p14:creationId xmlns:p14="http://schemas.microsoft.com/office/powerpoint/2010/main" val="100315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GS1 </a:t>
            </a:r>
            <a:r>
              <a:rPr lang="pt-BR" b="1" dirty="0"/>
              <a:t>- </a:t>
            </a:r>
            <a:r>
              <a:rPr lang="en-US" dirty="0"/>
              <a:t>The Global Language of Business</a:t>
            </a:r>
            <a:r>
              <a:rPr lang="pt-BR" b="1" dirty="0"/>
              <a:t> </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a:t>Standard GS1 Object Name Service (ONS) version 2.0.1</a:t>
            </a:r>
          </a:p>
          <a:p>
            <a:pPr marL="0" indent="0" algn="ctr">
              <a:buNone/>
            </a:pPr>
            <a:r>
              <a:rPr lang="en-US" dirty="0">
                <a:solidFill>
                  <a:srgbClr val="0070C0"/>
                </a:solidFill>
              </a:rPr>
              <a:t>Typical ONS query</a:t>
            </a:r>
          </a:p>
        </p:txBody>
      </p:sp>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[4]</a:t>
            </a:r>
            <a:r>
              <a:rPr lang="pt-BR" sz="1200" dirty="0">
                <a:hlinkClick r:id="rId2"/>
              </a:rPr>
              <a:t>http://www.gs1.org/sites/default/files/docs/epc/ons_2_0_1-standard-20130131.pdf</a:t>
            </a:r>
            <a:r>
              <a:rPr lang="pt-BR" sz="1200" dirty="0"/>
              <a:t> </a:t>
            </a:r>
          </a:p>
        </p:txBody>
      </p:sp>
      <p:pic>
        <p:nvPicPr>
          <p:cNvPr id="4" name="Imagem 3"/>
          <p:cNvPicPr>
            <a:picLocks noChangeAspect="1"/>
          </p:cNvPicPr>
          <p:nvPr/>
        </p:nvPicPr>
        <p:blipFill>
          <a:blip r:embed="rId3"/>
          <a:stretch>
            <a:fillRect/>
          </a:stretch>
        </p:blipFill>
        <p:spPr>
          <a:xfrm>
            <a:off x="2200978" y="2395550"/>
            <a:ext cx="7647647" cy="4270293"/>
          </a:xfrm>
          <a:prstGeom prst="rect">
            <a:avLst/>
          </a:prstGeom>
        </p:spPr>
      </p:pic>
      <p:sp>
        <p:nvSpPr>
          <p:cNvPr id="6" name="Balão de Fala: Retângulo com Cantos Arredondados 5"/>
          <p:cNvSpPr/>
          <p:nvPr/>
        </p:nvSpPr>
        <p:spPr>
          <a:xfrm>
            <a:off x="2333500" y="2488315"/>
            <a:ext cx="1814430" cy="742122"/>
          </a:xfrm>
          <a:prstGeom prst="wedgeRoundRectCallout">
            <a:avLst>
              <a:gd name="adj1" fmla="val 1809"/>
              <a:gd name="adj2" fmla="val 144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t>Global Trade Item Number (GTIN):</a:t>
            </a:r>
          </a:p>
          <a:p>
            <a:pPr algn="ctr"/>
            <a:r>
              <a:rPr lang="pt-BR" sz="1600"/>
              <a:t>50614141322607</a:t>
            </a:r>
            <a:endParaRPr lang="pt-BR" sz="1600" dirty="0"/>
          </a:p>
        </p:txBody>
      </p:sp>
      <p:sp>
        <p:nvSpPr>
          <p:cNvPr id="8" name="Balão de Fala: Retângulo com Cantos Arredondados 7"/>
          <p:cNvSpPr/>
          <p:nvPr/>
        </p:nvSpPr>
        <p:spPr>
          <a:xfrm>
            <a:off x="2426265" y="6227228"/>
            <a:ext cx="4173317" cy="296412"/>
          </a:xfrm>
          <a:prstGeom prst="wedgeRoundRectCallout">
            <a:avLst>
              <a:gd name="adj1" fmla="val 53285"/>
              <a:gd name="adj2" fmla="val -2841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7.0.6.2.2.3.1.4.1.4.1.6.0.5.gtin.id.onsepc.com</a:t>
            </a:r>
          </a:p>
        </p:txBody>
      </p:sp>
      <p:sp>
        <p:nvSpPr>
          <p:cNvPr id="9" name="Balão de Fala: Retângulo com Cantos Arredondados 8"/>
          <p:cNvSpPr/>
          <p:nvPr/>
        </p:nvSpPr>
        <p:spPr>
          <a:xfrm>
            <a:off x="2426265" y="5688752"/>
            <a:ext cx="2743201" cy="265534"/>
          </a:xfrm>
          <a:prstGeom prst="wedgeRoundRectCallout">
            <a:avLst>
              <a:gd name="adj1" fmla="val 81889"/>
              <a:gd name="adj2" fmla="val -3455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en|ca|gtin|50614141322607</a:t>
            </a:r>
          </a:p>
        </p:txBody>
      </p:sp>
      <p:sp>
        <p:nvSpPr>
          <p:cNvPr id="10" name="Balão de Fala: Retângulo com Cantos Arredondados 9"/>
          <p:cNvSpPr/>
          <p:nvPr/>
        </p:nvSpPr>
        <p:spPr>
          <a:xfrm>
            <a:off x="7640995" y="2726609"/>
            <a:ext cx="2086101" cy="228626"/>
          </a:xfrm>
          <a:prstGeom prst="wedgeRoundRectCallout">
            <a:avLst>
              <a:gd name="adj1" fmla="val -91515"/>
              <a:gd name="adj2" fmla="val 61463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sz="1600" dirty="0"/>
              <a:t>EPCIS</a:t>
            </a:r>
          </a:p>
        </p:txBody>
      </p:sp>
    </p:spTree>
    <p:extLst>
      <p:ext uri="{BB962C8B-B14F-4D97-AF65-F5344CB8AC3E}">
        <p14:creationId xmlns:p14="http://schemas.microsoft.com/office/powerpoint/2010/main" val="223381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	</a:t>
            </a:r>
          </a:p>
        </p:txBody>
      </p:sp>
      <p:sp>
        <p:nvSpPr>
          <p:cNvPr id="3" name="Espaço Reservado para Conteúdo 2"/>
          <p:cNvSpPr>
            <a:spLocks noGrp="1"/>
          </p:cNvSpPr>
          <p:nvPr>
            <p:ph idx="1"/>
          </p:nvPr>
        </p:nvSpPr>
        <p:spPr>
          <a:solidFill>
            <a:schemeClr val="bg1">
              <a:lumMod val="95000"/>
            </a:schemeClr>
          </a:solidFill>
        </p:spPr>
        <p:txBody>
          <a:bodyPr>
            <a:normAutofit/>
          </a:bodyPr>
          <a:lstStyle/>
          <a:p>
            <a:pPr marL="514350" indent="-514350">
              <a:buFont typeface="+mj-lt"/>
              <a:buAutoNum type="arabicPeriod"/>
            </a:pPr>
            <a:endParaRPr lang="pt-BR" dirty="0">
              <a:solidFill>
                <a:srgbClr val="0070C0"/>
              </a:solidFill>
            </a:endParaRPr>
          </a:p>
          <a:p>
            <a:pPr marL="514350" indent="-514350">
              <a:buFont typeface="+mj-lt"/>
              <a:buAutoNum type="arabicPeriod"/>
            </a:pPr>
            <a:r>
              <a:rPr lang="pt-BR" dirty="0">
                <a:solidFill>
                  <a:srgbClr val="0070C0"/>
                </a:solidFill>
              </a:rPr>
              <a:t>Introdução</a:t>
            </a:r>
          </a:p>
          <a:p>
            <a:pPr marL="514350" indent="-514350">
              <a:buFont typeface="+mj-lt"/>
              <a:buAutoNum type="arabicPeriod"/>
            </a:pPr>
            <a:r>
              <a:rPr lang="pt-BR" dirty="0">
                <a:solidFill>
                  <a:srgbClr val="0070C0"/>
                </a:solidFill>
              </a:rPr>
              <a:t>Visão Geral DNS</a:t>
            </a:r>
          </a:p>
          <a:p>
            <a:pPr marL="514350" indent="-514350">
              <a:buFont typeface="+mj-lt"/>
              <a:buAutoNum type="arabicPeriod"/>
            </a:pPr>
            <a:r>
              <a:rPr lang="en-US" dirty="0">
                <a:solidFill>
                  <a:srgbClr val="0070C0"/>
                </a:solidFill>
              </a:rPr>
              <a:t>GS1 - The Global Language of Business &amp; ONS(Object Name Service)</a:t>
            </a:r>
            <a:endParaRPr lang="pt-BR" dirty="0">
              <a:solidFill>
                <a:srgbClr val="0070C0"/>
              </a:solidFill>
            </a:endParaRPr>
          </a:p>
          <a:p>
            <a:pPr marL="514350" indent="-514350">
              <a:buFont typeface="+mj-lt"/>
              <a:buAutoNum type="arabicPeriod"/>
            </a:pPr>
            <a:r>
              <a:rPr lang="pt-BR" dirty="0">
                <a:solidFill>
                  <a:srgbClr val="0070C0"/>
                </a:solidFill>
              </a:rPr>
              <a:t>Organização e Escalabilidade</a:t>
            </a:r>
          </a:p>
          <a:p>
            <a:pPr marL="514350" indent="-514350">
              <a:buFont typeface="+mj-lt"/>
              <a:buAutoNum type="arabicPeriod"/>
            </a:pPr>
            <a:r>
              <a:rPr lang="pt-BR" dirty="0">
                <a:solidFill>
                  <a:srgbClr val="0070C0"/>
                </a:solidFill>
              </a:rPr>
              <a:t>Proposta de Arquitetura e Avaliação</a:t>
            </a:r>
          </a:p>
          <a:p>
            <a:pPr marL="514350" indent="-514350">
              <a:buFont typeface="+mj-lt"/>
              <a:buAutoNum type="arabicPeriod"/>
            </a:pPr>
            <a:r>
              <a:rPr lang="pt-BR" dirty="0">
                <a:solidFill>
                  <a:srgbClr val="0070C0"/>
                </a:solidFill>
              </a:rPr>
              <a:t>Referências</a:t>
            </a:r>
          </a:p>
          <a:p>
            <a:pPr marL="0" indent="0">
              <a:buNone/>
            </a:pPr>
            <a:endParaRPr lang="pt-BR" dirty="0">
              <a:solidFill>
                <a:srgbClr val="0070C0"/>
              </a:solidFill>
            </a:endParaRPr>
          </a:p>
        </p:txBody>
      </p:sp>
    </p:spTree>
    <p:extLst>
      <p:ext uri="{BB962C8B-B14F-4D97-AF65-F5344CB8AC3E}">
        <p14:creationId xmlns:p14="http://schemas.microsoft.com/office/powerpoint/2010/main" val="165166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Organização e Escalabilidade (estudo)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Organização</a:t>
            </a:r>
            <a:r>
              <a:rPr lang="en-US" dirty="0"/>
              <a:t> e </a:t>
            </a:r>
            <a:r>
              <a:rPr lang="en-US" dirty="0" err="1"/>
              <a:t>Estrutura</a:t>
            </a:r>
            <a:r>
              <a:rPr lang="en-US" dirty="0"/>
              <a:t> do </a:t>
            </a:r>
            <a:r>
              <a:rPr lang="en-US" dirty="0" err="1"/>
              <a:t>Domínio</a:t>
            </a:r>
            <a:r>
              <a:rPr lang="en-US" dirty="0"/>
              <a:t> de </a:t>
            </a:r>
            <a:r>
              <a:rPr lang="en-US" dirty="0" err="1"/>
              <a:t>Nomes</a:t>
            </a:r>
            <a:endParaRPr lang="en-US" dirty="0"/>
          </a:p>
        </p:txBody>
      </p:sp>
      <p:sp>
        <p:nvSpPr>
          <p:cNvPr id="4" name="Elipse 3"/>
          <p:cNvSpPr/>
          <p:nvPr/>
        </p:nvSpPr>
        <p:spPr>
          <a:xfrm>
            <a:off x="4598503" y="2181020"/>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Elipse 4"/>
          <p:cNvSpPr/>
          <p:nvPr/>
        </p:nvSpPr>
        <p:spPr>
          <a:xfrm>
            <a:off x="3491946" y="2891393"/>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6" name="Elipse 5"/>
          <p:cNvSpPr/>
          <p:nvPr/>
        </p:nvSpPr>
        <p:spPr>
          <a:xfrm>
            <a:off x="4611755" y="2891393"/>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7" name="Elipse 6"/>
          <p:cNvSpPr/>
          <p:nvPr/>
        </p:nvSpPr>
        <p:spPr>
          <a:xfrm>
            <a:off x="5731564" y="2891393"/>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9" name="Conector reto 8"/>
          <p:cNvCxnSpPr>
            <a:stCxn id="4" idx="2"/>
            <a:endCxn id="5" idx="7"/>
          </p:cNvCxnSpPr>
          <p:nvPr/>
        </p:nvCxnSpPr>
        <p:spPr>
          <a:xfrm flipH="1">
            <a:off x="3695553" y="2306916"/>
            <a:ext cx="902950" cy="621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to 10"/>
          <p:cNvCxnSpPr>
            <a:stCxn id="4" idx="4"/>
            <a:endCxn id="6" idx="0"/>
          </p:cNvCxnSpPr>
          <p:nvPr/>
        </p:nvCxnSpPr>
        <p:spPr>
          <a:xfrm>
            <a:off x="4717773" y="2432811"/>
            <a:ext cx="13252" cy="458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2"/>
          <p:cNvCxnSpPr>
            <a:stCxn id="4" idx="6"/>
            <a:endCxn id="7" idx="1"/>
          </p:cNvCxnSpPr>
          <p:nvPr/>
        </p:nvCxnSpPr>
        <p:spPr>
          <a:xfrm>
            <a:off x="4837043" y="2306916"/>
            <a:ext cx="929454" cy="621351"/>
          </a:xfrm>
          <a:prstGeom prst="line">
            <a:avLst/>
          </a:prstGeom>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6241444" y="2002949"/>
            <a:ext cx="2149114" cy="369332"/>
          </a:xfrm>
          <a:prstGeom prst="rect">
            <a:avLst/>
          </a:prstGeom>
          <a:noFill/>
        </p:spPr>
        <p:txBody>
          <a:bodyPr wrap="none" rtlCol="0">
            <a:spAutoFit/>
          </a:bodyPr>
          <a:lstStyle/>
          <a:p>
            <a:r>
              <a:rPr lang="pt-BR" dirty="0" err="1"/>
              <a:t>Level</a:t>
            </a:r>
            <a:r>
              <a:rPr lang="pt-BR" dirty="0"/>
              <a:t> 0 -  UN/CEFACT</a:t>
            </a:r>
          </a:p>
        </p:txBody>
      </p:sp>
      <p:sp>
        <p:nvSpPr>
          <p:cNvPr id="15" name="CaixaDeTexto 14"/>
          <p:cNvSpPr txBox="1"/>
          <p:nvPr/>
        </p:nvSpPr>
        <p:spPr>
          <a:xfrm>
            <a:off x="6241444" y="2800294"/>
            <a:ext cx="3917867" cy="369332"/>
          </a:xfrm>
          <a:prstGeom prst="rect">
            <a:avLst/>
          </a:prstGeom>
          <a:noFill/>
        </p:spPr>
        <p:txBody>
          <a:bodyPr wrap="none" rtlCol="0">
            <a:spAutoFit/>
          </a:bodyPr>
          <a:lstStyle/>
          <a:p>
            <a:r>
              <a:rPr lang="pt-BR" dirty="0" err="1"/>
              <a:t>Level</a:t>
            </a:r>
            <a:r>
              <a:rPr lang="pt-BR" dirty="0"/>
              <a:t> 1 -  Grandes Provedores Logísticos</a:t>
            </a:r>
          </a:p>
        </p:txBody>
      </p:sp>
      <p:sp>
        <p:nvSpPr>
          <p:cNvPr id="16" name="Elipse 15"/>
          <p:cNvSpPr/>
          <p:nvPr/>
        </p:nvSpPr>
        <p:spPr>
          <a:xfrm>
            <a:off x="3491946" y="3805102"/>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7" name="Elipse 16"/>
          <p:cNvSpPr/>
          <p:nvPr/>
        </p:nvSpPr>
        <p:spPr>
          <a:xfrm>
            <a:off x="4611755" y="3805102"/>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8" name="Elipse 17"/>
          <p:cNvSpPr/>
          <p:nvPr/>
        </p:nvSpPr>
        <p:spPr>
          <a:xfrm>
            <a:off x="5731564" y="3805102"/>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20" name="Conector reto 19"/>
          <p:cNvCxnSpPr>
            <a:stCxn id="6" idx="2"/>
            <a:endCxn id="16" idx="7"/>
          </p:cNvCxnSpPr>
          <p:nvPr/>
        </p:nvCxnSpPr>
        <p:spPr>
          <a:xfrm flipH="1">
            <a:off x="3695553" y="3017289"/>
            <a:ext cx="916202" cy="824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p:cNvCxnSpPr>
            <a:stCxn id="6" idx="4"/>
            <a:endCxn id="17" idx="0"/>
          </p:cNvCxnSpPr>
          <p:nvPr/>
        </p:nvCxnSpPr>
        <p:spPr>
          <a:xfrm>
            <a:off x="4731025" y="3143184"/>
            <a:ext cx="0" cy="661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to 23"/>
          <p:cNvCxnSpPr>
            <a:stCxn id="6" idx="6"/>
            <a:endCxn id="18" idx="1"/>
          </p:cNvCxnSpPr>
          <p:nvPr/>
        </p:nvCxnSpPr>
        <p:spPr>
          <a:xfrm>
            <a:off x="4850295" y="3017289"/>
            <a:ext cx="916202" cy="824687"/>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ixaDeTexto 24"/>
          <p:cNvSpPr txBox="1"/>
          <p:nvPr/>
        </p:nvSpPr>
        <p:spPr>
          <a:xfrm>
            <a:off x="6241444" y="3731351"/>
            <a:ext cx="4052713" cy="369332"/>
          </a:xfrm>
          <a:prstGeom prst="rect">
            <a:avLst/>
          </a:prstGeom>
          <a:noFill/>
        </p:spPr>
        <p:txBody>
          <a:bodyPr wrap="none" rtlCol="0">
            <a:spAutoFit/>
          </a:bodyPr>
          <a:lstStyle/>
          <a:p>
            <a:r>
              <a:rPr lang="pt-BR" dirty="0" err="1"/>
              <a:t>Level</a:t>
            </a:r>
            <a:r>
              <a:rPr lang="pt-BR" dirty="0"/>
              <a:t> 2 -  Empresas, Distribuidores, etc...</a:t>
            </a:r>
          </a:p>
        </p:txBody>
      </p:sp>
      <p:sp>
        <p:nvSpPr>
          <p:cNvPr id="26" name="Elipse 25"/>
          <p:cNvSpPr/>
          <p:nvPr/>
        </p:nvSpPr>
        <p:spPr>
          <a:xfrm>
            <a:off x="3478694" y="4718811"/>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7" name="Elipse 26"/>
          <p:cNvSpPr/>
          <p:nvPr/>
        </p:nvSpPr>
        <p:spPr>
          <a:xfrm>
            <a:off x="4598503" y="4718811"/>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8" name="Elipse 27"/>
          <p:cNvSpPr/>
          <p:nvPr/>
        </p:nvSpPr>
        <p:spPr>
          <a:xfrm>
            <a:off x="5718312" y="4718811"/>
            <a:ext cx="238540" cy="251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0" name="Conector reto 29"/>
          <p:cNvCxnSpPr>
            <a:stCxn id="26" idx="7"/>
            <a:endCxn id="17" idx="2"/>
          </p:cNvCxnSpPr>
          <p:nvPr/>
        </p:nvCxnSpPr>
        <p:spPr>
          <a:xfrm flipV="1">
            <a:off x="3682301" y="3930998"/>
            <a:ext cx="929454" cy="824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to 32"/>
          <p:cNvCxnSpPr>
            <a:stCxn id="17" idx="4"/>
            <a:endCxn id="27" idx="0"/>
          </p:cNvCxnSpPr>
          <p:nvPr/>
        </p:nvCxnSpPr>
        <p:spPr>
          <a:xfrm flipH="1">
            <a:off x="4717773" y="4056893"/>
            <a:ext cx="13252" cy="661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28" idx="1"/>
          </p:cNvCxnSpPr>
          <p:nvPr/>
        </p:nvCxnSpPr>
        <p:spPr>
          <a:xfrm>
            <a:off x="4850295" y="3930998"/>
            <a:ext cx="902950" cy="824687"/>
          </a:xfrm>
          <a:prstGeom prst="line">
            <a:avLst/>
          </a:prstGeom>
        </p:spPr>
        <p:style>
          <a:lnRef idx="1">
            <a:schemeClr val="accent1"/>
          </a:lnRef>
          <a:fillRef idx="0">
            <a:schemeClr val="accent1"/>
          </a:fillRef>
          <a:effectRef idx="0">
            <a:schemeClr val="accent1"/>
          </a:effectRef>
          <a:fontRef idx="minor">
            <a:schemeClr val="tx1"/>
          </a:fontRef>
        </p:style>
      </p:cxnSp>
      <p:sp>
        <p:nvSpPr>
          <p:cNvPr id="36" name="CaixaDeTexto 35"/>
          <p:cNvSpPr txBox="1"/>
          <p:nvPr/>
        </p:nvSpPr>
        <p:spPr>
          <a:xfrm>
            <a:off x="6241444" y="4601270"/>
            <a:ext cx="3855736" cy="369332"/>
          </a:xfrm>
          <a:prstGeom prst="rect">
            <a:avLst/>
          </a:prstGeom>
          <a:noFill/>
        </p:spPr>
        <p:txBody>
          <a:bodyPr wrap="none" rtlCol="0">
            <a:spAutoFit/>
          </a:bodyPr>
          <a:lstStyle/>
          <a:p>
            <a:r>
              <a:rPr lang="pt-BR" dirty="0" err="1"/>
              <a:t>Level</a:t>
            </a:r>
            <a:r>
              <a:rPr lang="pt-BR" dirty="0"/>
              <a:t> n -  Gateways, </a:t>
            </a:r>
            <a:r>
              <a:rPr lang="pt-BR" dirty="0" err="1"/>
              <a:t>subdomain</a:t>
            </a:r>
            <a:r>
              <a:rPr lang="pt-BR" dirty="0"/>
              <a:t> servers</a:t>
            </a:r>
          </a:p>
        </p:txBody>
      </p:sp>
      <p:sp>
        <p:nvSpPr>
          <p:cNvPr id="37" name="CaixaDeTexto 36"/>
          <p:cNvSpPr txBox="1"/>
          <p:nvPr/>
        </p:nvSpPr>
        <p:spPr>
          <a:xfrm>
            <a:off x="2012402" y="5555774"/>
            <a:ext cx="8981433" cy="369332"/>
          </a:xfrm>
          <a:prstGeom prst="rect">
            <a:avLst/>
          </a:prstGeom>
          <a:noFill/>
        </p:spPr>
        <p:txBody>
          <a:bodyPr wrap="none" rtlCol="0">
            <a:spAutoFit/>
          </a:bodyPr>
          <a:lstStyle/>
          <a:p>
            <a:r>
              <a:rPr lang="pt-BR" dirty="0">
                <a:solidFill>
                  <a:srgbClr val="0070C0"/>
                </a:solidFill>
              </a:rPr>
              <a:t>Query </a:t>
            </a:r>
            <a:r>
              <a:rPr lang="pt-BR" dirty="0">
                <a:solidFill>
                  <a:srgbClr val="0070C0"/>
                </a:solidFill>
                <a:sym typeface="Wingdings" panose="05000000000000000000" pitchFamily="2" charset="2"/>
              </a:rPr>
              <a:t> </a:t>
            </a:r>
            <a:r>
              <a:rPr lang="pt-BR" dirty="0" err="1">
                <a:solidFill>
                  <a:srgbClr val="0070C0"/>
                </a:solidFill>
                <a:sym typeface="Wingdings" panose="05000000000000000000" pitchFamily="2" charset="2"/>
              </a:rPr>
              <a:t>TopDomainName</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Subdomain</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sub-subdomain</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serviceofobjectrequired</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ObjectID</a:t>
            </a:r>
            <a:r>
              <a:rPr lang="pt-BR" dirty="0">
                <a:solidFill>
                  <a:srgbClr val="0070C0"/>
                </a:solidFill>
                <a:sym typeface="Wingdings" panose="05000000000000000000" pitchFamily="2" charset="2"/>
              </a:rPr>
              <a:t>=ID</a:t>
            </a:r>
            <a:endParaRPr lang="pt-BR" dirty="0">
              <a:solidFill>
                <a:srgbClr val="0070C0"/>
              </a:solidFill>
            </a:endParaRPr>
          </a:p>
        </p:txBody>
      </p:sp>
      <p:sp>
        <p:nvSpPr>
          <p:cNvPr id="38" name="CaixaDeTexto 37"/>
          <p:cNvSpPr txBox="1"/>
          <p:nvPr/>
        </p:nvSpPr>
        <p:spPr>
          <a:xfrm>
            <a:off x="1409425" y="6176897"/>
            <a:ext cx="6378156" cy="369332"/>
          </a:xfrm>
          <a:prstGeom prst="rect">
            <a:avLst/>
          </a:prstGeom>
          <a:noFill/>
        </p:spPr>
        <p:txBody>
          <a:bodyPr wrap="none" rtlCol="0">
            <a:spAutoFit/>
          </a:bodyPr>
          <a:lstStyle/>
          <a:p>
            <a:r>
              <a:rPr lang="pt-BR" dirty="0">
                <a:solidFill>
                  <a:srgbClr val="0070C0"/>
                </a:solidFill>
              </a:rPr>
              <a:t>Query </a:t>
            </a:r>
            <a:r>
              <a:rPr lang="pt-BR" dirty="0">
                <a:solidFill>
                  <a:srgbClr val="0070C0"/>
                </a:solidFill>
                <a:sym typeface="Wingdings" panose="05000000000000000000" pitchFamily="2" charset="2"/>
              </a:rPr>
              <a:t> </a:t>
            </a:r>
            <a:r>
              <a:rPr lang="pt-BR" dirty="0" err="1">
                <a:solidFill>
                  <a:srgbClr val="0070C0"/>
                </a:solidFill>
                <a:sym typeface="Wingdings" panose="05000000000000000000" pitchFamily="2" charset="2"/>
              </a:rPr>
              <a:t>TopDomainName</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serviceofobjectrequired</a:t>
            </a:r>
            <a:r>
              <a:rPr lang="pt-BR" dirty="0">
                <a:solidFill>
                  <a:srgbClr val="0070C0"/>
                </a:solidFill>
                <a:sym typeface="Wingdings" panose="05000000000000000000" pitchFamily="2" charset="2"/>
              </a:rPr>
              <a:t>/?</a:t>
            </a:r>
            <a:r>
              <a:rPr lang="pt-BR" dirty="0" err="1">
                <a:solidFill>
                  <a:srgbClr val="0070C0"/>
                </a:solidFill>
                <a:sym typeface="Wingdings" panose="05000000000000000000" pitchFamily="2" charset="2"/>
              </a:rPr>
              <a:t>ObjectID</a:t>
            </a:r>
            <a:r>
              <a:rPr lang="pt-BR" dirty="0">
                <a:solidFill>
                  <a:srgbClr val="0070C0"/>
                </a:solidFill>
                <a:sym typeface="Wingdings" panose="05000000000000000000" pitchFamily="2" charset="2"/>
              </a:rPr>
              <a:t>=ID</a:t>
            </a:r>
            <a:endParaRPr lang="pt-BR" dirty="0">
              <a:solidFill>
                <a:srgbClr val="0070C0"/>
              </a:solidFill>
            </a:endParaRPr>
          </a:p>
        </p:txBody>
      </p:sp>
      <p:cxnSp>
        <p:nvCxnSpPr>
          <p:cNvPr id="40" name="Conector: Angulado 39"/>
          <p:cNvCxnSpPr>
            <a:stCxn id="37" idx="1"/>
            <a:endCxn id="26" idx="2"/>
          </p:cNvCxnSpPr>
          <p:nvPr/>
        </p:nvCxnSpPr>
        <p:spPr>
          <a:xfrm rot="10800000" flipH="1">
            <a:off x="2012402" y="4844708"/>
            <a:ext cx="1466292" cy="895733"/>
          </a:xfrm>
          <a:prstGeom prst="bentConnector3">
            <a:avLst>
              <a:gd name="adj1" fmla="val -155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Angulado 40"/>
          <p:cNvCxnSpPr>
            <a:stCxn id="38" idx="1"/>
            <a:endCxn id="4" idx="0"/>
          </p:cNvCxnSpPr>
          <p:nvPr/>
        </p:nvCxnSpPr>
        <p:spPr>
          <a:xfrm rot="10800000" flipH="1">
            <a:off x="1409425" y="2181021"/>
            <a:ext cx="3308348" cy="4180543"/>
          </a:xfrm>
          <a:prstGeom prst="bentConnector4">
            <a:avLst>
              <a:gd name="adj1" fmla="val -6910"/>
              <a:gd name="adj2" fmla="val 1054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71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Organização e Escalabilidade (estudo)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Escalabilidade</a:t>
            </a:r>
            <a:r>
              <a:rPr lang="en-US" dirty="0"/>
              <a:t> da </a:t>
            </a:r>
            <a:r>
              <a:rPr lang="en-US" dirty="0" err="1"/>
              <a:t>Estrutura</a:t>
            </a:r>
            <a:r>
              <a:rPr lang="en-US" dirty="0"/>
              <a:t> de DNS </a:t>
            </a:r>
            <a:r>
              <a:rPr lang="en-US" dirty="0" err="1"/>
              <a:t>Proposta</a:t>
            </a:r>
            <a:endParaRPr lang="en-US" dirty="0"/>
          </a:p>
          <a:p>
            <a:endParaRPr lang="pt-BR" dirty="0"/>
          </a:p>
          <a:p>
            <a:r>
              <a:rPr lang="en-US" dirty="0" err="1">
                <a:solidFill>
                  <a:srgbClr val="0070C0"/>
                </a:solidFill>
              </a:rPr>
              <a:t>Considerando</a:t>
            </a:r>
            <a:r>
              <a:rPr lang="en-US" dirty="0">
                <a:solidFill>
                  <a:srgbClr val="0070C0"/>
                </a:solidFill>
              </a:rPr>
              <a:t> UPS – 50% do Mercado </a:t>
            </a:r>
            <a:r>
              <a:rPr lang="en-US" dirty="0" err="1">
                <a:solidFill>
                  <a:srgbClr val="0070C0"/>
                </a:solidFill>
              </a:rPr>
              <a:t>doméstico</a:t>
            </a:r>
            <a:r>
              <a:rPr lang="en-US" dirty="0">
                <a:solidFill>
                  <a:srgbClr val="0070C0"/>
                </a:solidFill>
              </a:rPr>
              <a:t> USA = 26.2M/</a:t>
            </a:r>
            <a:r>
              <a:rPr lang="en-US" dirty="0" err="1">
                <a:solidFill>
                  <a:srgbClr val="0070C0"/>
                </a:solidFill>
              </a:rPr>
              <a:t>dia</a:t>
            </a:r>
            <a:endParaRPr lang="en-US" dirty="0">
              <a:solidFill>
                <a:srgbClr val="0070C0"/>
              </a:solidFill>
            </a:endParaRPr>
          </a:p>
          <a:p>
            <a:pPr lvl="1"/>
            <a:r>
              <a:rPr lang="en-US" dirty="0" err="1">
                <a:solidFill>
                  <a:srgbClr val="0070C0"/>
                </a:solidFill>
              </a:rPr>
              <a:t>Equivale</a:t>
            </a:r>
            <a:r>
              <a:rPr lang="en-US" dirty="0">
                <a:solidFill>
                  <a:srgbClr val="0070C0"/>
                </a:solidFill>
              </a:rPr>
              <a:t> </a:t>
            </a:r>
            <a:r>
              <a:rPr lang="en-US" dirty="0" err="1">
                <a:solidFill>
                  <a:srgbClr val="0070C0"/>
                </a:solidFill>
              </a:rPr>
              <a:t>aprox</a:t>
            </a:r>
            <a:r>
              <a:rPr lang="en-US" dirty="0">
                <a:solidFill>
                  <a:srgbClr val="0070C0"/>
                </a:solidFill>
              </a:rPr>
              <a:t>. 1.1M/hora </a:t>
            </a:r>
            <a:r>
              <a:rPr lang="en-US" dirty="0" err="1">
                <a:solidFill>
                  <a:srgbClr val="0070C0"/>
                </a:solidFill>
              </a:rPr>
              <a:t>ou</a:t>
            </a:r>
            <a:r>
              <a:rPr lang="en-US" dirty="0">
                <a:solidFill>
                  <a:srgbClr val="0070C0"/>
                </a:solidFill>
              </a:rPr>
              <a:t> 300 </a:t>
            </a:r>
            <a:r>
              <a:rPr lang="en-US" dirty="0" err="1">
                <a:solidFill>
                  <a:srgbClr val="0070C0"/>
                </a:solidFill>
              </a:rPr>
              <a:t>consultas</a:t>
            </a:r>
            <a:r>
              <a:rPr lang="en-US" dirty="0">
                <a:solidFill>
                  <a:srgbClr val="0070C0"/>
                </a:solidFill>
              </a:rPr>
              <a:t>/s</a:t>
            </a:r>
          </a:p>
          <a:p>
            <a:pPr lvl="1"/>
            <a:endParaRPr lang="en-US" dirty="0">
              <a:solidFill>
                <a:srgbClr val="0070C0"/>
              </a:solidFill>
            </a:endParaRPr>
          </a:p>
          <a:p>
            <a:pPr lvl="1"/>
            <a:endParaRPr lang="en-US" dirty="0">
              <a:solidFill>
                <a:srgbClr val="0070C0"/>
              </a:solidFill>
            </a:endParaRPr>
          </a:p>
          <a:p>
            <a:r>
              <a:rPr lang="en-US" dirty="0" err="1">
                <a:solidFill>
                  <a:srgbClr val="0070C0"/>
                </a:solidFill>
              </a:rPr>
              <a:t>Considerando</a:t>
            </a:r>
            <a:r>
              <a:rPr lang="en-US" dirty="0">
                <a:solidFill>
                  <a:srgbClr val="0070C0"/>
                </a:solidFill>
              </a:rPr>
              <a:t> o Mercado USA </a:t>
            </a:r>
            <a:r>
              <a:rPr lang="en-US" dirty="0" err="1">
                <a:solidFill>
                  <a:srgbClr val="0070C0"/>
                </a:solidFill>
              </a:rPr>
              <a:t>completo</a:t>
            </a:r>
            <a:r>
              <a:rPr lang="en-US" dirty="0">
                <a:solidFill>
                  <a:srgbClr val="0070C0"/>
                </a:solidFill>
              </a:rPr>
              <a:t>:</a:t>
            </a:r>
          </a:p>
          <a:p>
            <a:pPr lvl="1"/>
            <a:r>
              <a:rPr lang="en-US" dirty="0">
                <a:solidFill>
                  <a:srgbClr val="0070C0"/>
                </a:solidFill>
              </a:rPr>
              <a:t>2x – Mercado </a:t>
            </a:r>
            <a:r>
              <a:rPr lang="en-US" dirty="0" err="1">
                <a:solidFill>
                  <a:srgbClr val="0070C0"/>
                </a:solidFill>
              </a:rPr>
              <a:t>complementado</a:t>
            </a:r>
            <a:r>
              <a:rPr lang="en-US" dirty="0">
                <a:solidFill>
                  <a:srgbClr val="0070C0"/>
                </a:solidFill>
              </a:rPr>
              <a:t> </a:t>
            </a:r>
            <a:r>
              <a:rPr lang="en-US" dirty="0" err="1">
                <a:solidFill>
                  <a:srgbClr val="0070C0"/>
                </a:solidFill>
              </a:rPr>
              <a:t>pelas</a:t>
            </a:r>
            <a:r>
              <a:rPr lang="en-US" dirty="0">
                <a:solidFill>
                  <a:srgbClr val="0070C0"/>
                </a:solidFill>
              </a:rPr>
              <a:t> </a:t>
            </a:r>
            <a:r>
              <a:rPr lang="en-US" dirty="0" err="1">
                <a:solidFill>
                  <a:srgbClr val="0070C0"/>
                </a:solidFill>
              </a:rPr>
              <a:t>outras</a:t>
            </a:r>
            <a:r>
              <a:rPr lang="en-US" dirty="0">
                <a:solidFill>
                  <a:srgbClr val="0070C0"/>
                </a:solidFill>
              </a:rPr>
              <a:t> </a:t>
            </a:r>
            <a:r>
              <a:rPr lang="en-US" dirty="0" err="1">
                <a:solidFill>
                  <a:srgbClr val="0070C0"/>
                </a:solidFill>
              </a:rPr>
              <a:t>empresas</a:t>
            </a:r>
            <a:endParaRPr lang="en-US" dirty="0">
              <a:solidFill>
                <a:srgbClr val="0070C0"/>
              </a:solidFill>
            </a:endParaRPr>
          </a:p>
          <a:p>
            <a:pPr lvl="1"/>
            <a:r>
              <a:rPr lang="en-US" dirty="0">
                <a:solidFill>
                  <a:srgbClr val="0070C0"/>
                </a:solidFill>
              </a:rPr>
              <a:t>5x a 10x – </a:t>
            </a:r>
            <a:r>
              <a:rPr lang="en-US" dirty="0" err="1">
                <a:solidFill>
                  <a:srgbClr val="0070C0"/>
                </a:solidFill>
              </a:rPr>
              <a:t>devido</a:t>
            </a:r>
            <a:r>
              <a:rPr lang="en-US" dirty="0">
                <a:solidFill>
                  <a:srgbClr val="0070C0"/>
                </a:solidFill>
              </a:rPr>
              <a:t> a </a:t>
            </a:r>
            <a:r>
              <a:rPr lang="en-US" dirty="0" err="1">
                <a:solidFill>
                  <a:srgbClr val="0070C0"/>
                </a:solidFill>
              </a:rPr>
              <a:t>consultas</a:t>
            </a:r>
            <a:r>
              <a:rPr lang="en-US" dirty="0">
                <a:solidFill>
                  <a:srgbClr val="0070C0"/>
                </a:solidFill>
              </a:rPr>
              <a:t> </a:t>
            </a:r>
            <a:r>
              <a:rPr lang="en-US" dirty="0" err="1">
                <a:solidFill>
                  <a:srgbClr val="0070C0"/>
                </a:solidFill>
              </a:rPr>
              <a:t>geradas</a:t>
            </a:r>
            <a:r>
              <a:rPr lang="en-US" dirty="0">
                <a:solidFill>
                  <a:srgbClr val="0070C0"/>
                </a:solidFill>
              </a:rPr>
              <a:t> </a:t>
            </a:r>
            <a:r>
              <a:rPr lang="en-US" dirty="0" err="1">
                <a:solidFill>
                  <a:srgbClr val="0070C0"/>
                </a:solidFill>
              </a:rPr>
              <a:t>por</a:t>
            </a:r>
            <a:r>
              <a:rPr lang="en-US" dirty="0">
                <a:solidFill>
                  <a:srgbClr val="0070C0"/>
                </a:solidFill>
              </a:rPr>
              <a:t> </a:t>
            </a:r>
            <a:r>
              <a:rPr lang="en-US" dirty="0" err="1">
                <a:solidFill>
                  <a:srgbClr val="0070C0"/>
                </a:solidFill>
              </a:rPr>
              <a:t>usuários</a:t>
            </a:r>
            <a:r>
              <a:rPr lang="en-US" dirty="0">
                <a:solidFill>
                  <a:srgbClr val="0070C0"/>
                </a:solidFill>
              </a:rPr>
              <a:t>/resolvers/</a:t>
            </a:r>
            <a:r>
              <a:rPr lang="en-US" dirty="0" err="1">
                <a:solidFill>
                  <a:srgbClr val="0070C0"/>
                </a:solidFill>
              </a:rPr>
              <a:t>erros</a:t>
            </a:r>
            <a:r>
              <a:rPr lang="en-US" dirty="0">
                <a:solidFill>
                  <a:srgbClr val="0070C0"/>
                </a:solidFill>
              </a:rPr>
              <a:t>, </a:t>
            </a:r>
            <a:r>
              <a:rPr lang="en-US" dirty="0" err="1">
                <a:solidFill>
                  <a:srgbClr val="0070C0"/>
                </a:solidFill>
              </a:rPr>
              <a:t>etc</a:t>
            </a:r>
            <a:r>
              <a:rPr lang="en-US" dirty="0">
                <a:solidFill>
                  <a:srgbClr val="0070C0"/>
                </a:solidFill>
              </a:rPr>
              <a:t>…</a:t>
            </a:r>
          </a:p>
          <a:p>
            <a:pPr lvl="1"/>
            <a:r>
              <a:rPr lang="en-US" dirty="0" err="1">
                <a:solidFill>
                  <a:srgbClr val="0070C0"/>
                </a:solidFill>
              </a:rPr>
              <a:t>Pode</a:t>
            </a:r>
            <a:r>
              <a:rPr lang="en-US" dirty="0">
                <a:solidFill>
                  <a:srgbClr val="0070C0"/>
                </a:solidFill>
              </a:rPr>
              <a:t> </a:t>
            </a:r>
            <a:r>
              <a:rPr lang="en-US" dirty="0" err="1">
                <a:solidFill>
                  <a:srgbClr val="0070C0"/>
                </a:solidFill>
              </a:rPr>
              <a:t>chegar</a:t>
            </a:r>
            <a:r>
              <a:rPr lang="en-US" dirty="0">
                <a:solidFill>
                  <a:srgbClr val="0070C0"/>
                </a:solidFill>
              </a:rPr>
              <a:t> a 500M </a:t>
            </a:r>
            <a:r>
              <a:rPr lang="en-US" dirty="0" err="1">
                <a:solidFill>
                  <a:srgbClr val="0070C0"/>
                </a:solidFill>
              </a:rPr>
              <a:t>consultas</a:t>
            </a:r>
            <a:r>
              <a:rPr lang="en-US" dirty="0">
                <a:solidFill>
                  <a:srgbClr val="0070C0"/>
                </a:solidFill>
              </a:rPr>
              <a:t>/</a:t>
            </a:r>
            <a:r>
              <a:rPr lang="en-US" dirty="0" err="1">
                <a:solidFill>
                  <a:srgbClr val="0070C0"/>
                </a:solidFill>
              </a:rPr>
              <a:t>dia</a:t>
            </a:r>
            <a:r>
              <a:rPr lang="en-US" dirty="0">
                <a:solidFill>
                  <a:srgbClr val="0070C0"/>
                </a:solidFill>
              </a:rPr>
              <a:t>  (</a:t>
            </a:r>
            <a:r>
              <a:rPr lang="en-US" dirty="0" err="1">
                <a:solidFill>
                  <a:srgbClr val="0070C0"/>
                </a:solidFill>
              </a:rPr>
              <a:t>comparável</a:t>
            </a:r>
            <a:r>
              <a:rPr lang="en-US" dirty="0">
                <a:solidFill>
                  <a:srgbClr val="0070C0"/>
                </a:solidFill>
              </a:rPr>
              <a:t> a media </a:t>
            </a:r>
            <a:r>
              <a:rPr lang="en-US" dirty="0" err="1">
                <a:solidFill>
                  <a:srgbClr val="0070C0"/>
                </a:solidFill>
              </a:rPr>
              <a:t>diária</a:t>
            </a:r>
            <a:r>
              <a:rPr lang="en-US" dirty="0">
                <a:solidFill>
                  <a:srgbClr val="0070C0"/>
                </a:solidFill>
              </a:rPr>
              <a:t> Google 3B/</a:t>
            </a:r>
            <a:r>
              <a:rPr lang="en-US" dirty="0" err="1">
                <a:solidFill>
                  <a:srgbClr val="0070C0"/>
                </a:solidFill>
              </a:rPr>
              <a:t>dia</a:t>
            </a:r>
            <a:r>
              <a:rPr lang="en-US" dirty="0">
                <a:solidFill>
                  <a:srgbClr val="0070C0"/>
                </a:solidFill>
              </a:rPr>
              <a:t>)</a:t>
            </a:r>
          </a:p>
          <a:p>
            <a:pPr lvl="1"/>
            <a:endParaRPr lang="en-US" dirty="0">
              <a:solidFill>
                <a:srgbClr val="0070C0"/>
              </a:solidFill>
            </a:endParaRPr>
          </a:p>
          <a:p>
            <a:pPr lvl="1"/>
            <a:endParaRPr lang="en-US" dirty="0">
              <a:solidFill>
                <a:srgbClr val="0070C0"/>
              </a:solidFill>
            </a:endParaRPr>
          </a:p>
          <a:p>
            <a:pPr marL="457200" lvl="1" indent="0">
              <a:buNone/>
            </a:pPr>
            <a:endParaRPr lang="en-US" dirty="0">
              <a:solidFill>
                <a:srgbClr val="0070C0"/>
              </a:solidFill>
            </a:endParaRPr>
          </a:p>
        </p:txBody>
      </p:sp>
    </p:spTree>
    <p:extLst>
      <p:ext uri="{BB962C8B-B14F-4D97-AF65-F5344CB8AC3E}">
        <p14:creationId xmlns:p14="http://schemas.microsoft.com/office/powerpoint/2010/main" val="400846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Arquitetura</a:t>
            </a:r>
            <a:r>
              <a:rPr lang="en-US" dirty="0"/>
              <a:t> Experimental</a:t>
            </a:r>
          </a:p>
          <a:p>
            <a:pPr marL="457200" lvl="1" indent="0">
              <a:buNone/>
            </a:pPr>
            <a:endParaRPr lang="en-US" dirty="0">
              <a:solidFill>
                <a:srgbClr val="0070C0"/>
              </a:solidFill>
            </a:endParaRPr>
          </a:p>
        </p:txBody>
      </p:sp>
      <p:pic>
        <p:nvPicPr>
          <p:cNvPr id="4" name="Imagem 3"/>
          <p:cNvPicPr>
            <a:picLocks noChangeAspect="1"/>
          </p:cNvPicPr>
          <p:nvPr/>
        </p:nvPicPr>
        <p:blipFill>
          <a:blip r:embed="rId2"/>
          <a:stretch>
            <a:fillRect/>
          </a:stretch>
        </p:blipFill>
        <p:spPr>
          <a:xfrm>
            <a:off x="1814733" y="1830188"/>
            <a:ext cx="8005128" cy="4835656"/>
          </a:xfrm>
          <a:prstGeom prst="rect">
            <a:avLst/>
          </a:prstGeom>
        </p:spPr>
      </p:pic>
      <p:sp>
        <p:nvSpPr>
          <p:cNvPr id="5" name="Retângulo 4"/>
          <p:cNvSpPr/>
          <p:nvPr/>
        </p:nvSpPr>
        <p:spPr>
          <a:xfrm>
            <a:off x="8123583" y="2220433"/>
            <a:ext cx="3101009" cy="202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solidFill>
                  <a:schemeClr val="tx1"/>
                </a:solidFill>
              </a:rPr>
              <a:t>Resource</a:t>
            </a:r>
            <a:r>
              <a:rPr lang="pt-BR" i="1" dirty="0">
                <a:solidFill>
                  <a:schemeClr val="tx1"/>
                </a:solidFill>
              </a:rPr>
              <a:t> Record </a:t>
            </a:r>
            <a:r>
              <a:rPr lang="pt-BR" dirty="0">
                <a:solidFill>
                  <a:schemeClr val="tx1"/>
                </a:solidFill>
              </a:rPr>
              <a:t>tipo </a:t>
            </a:r>
            <a:r>
              <a:rPr lang="pt-BR" i="1" dirty="0">
                <a:solidFill>
                  <a:schemeClr val="tx1"/>
                </a:solidFill>
              </a:rPr>
              <a:t>SRV</a:t>
            </a:r>
          </a:p>
          <a:p>
            <a:r>
              <a:rPr lang="pt-BR" dirty="0"/>
              <a:t>Informações:</a:t>
            </a:r>
          </a:p>
          <a:p>
            <a:pPr marL="742950" lvl="1" indent="-285750">
              <a:buFont typeface="Arial" panose="020B0604020202020204" pitchFamily="34" charset="0"/>
              <a:buChar char="•"/>
            </a:pPr>
            <a:r>
              <a:rPr lang="pt-BR" dirty="0"/>
              <a:t>TTL</a:t>
            </a:r>
          </a:p>
          <a:p>
            <a:pPr marL="742950" lvl="1" indent="-285750">
              <a:buFont typeface="Arial" panose="020B0604020202020204" pitchFamily="34" charset="0"/>
              <a:buChar char="•"/>
            </a:pPr>
            <a:r>
              <a:rPr lang="pt-BR" dirty="0" err="1"/>
              <a:t>Hostname</a:t>
            </a:r>
            <a:r>
              <a:rPr lang="pt-BR" dirty="0"/>
              <a:t> + </a:t>
            </a:r>
            <a:r>
              <a:rPr lang="pt-BR" dirty="0" err="1"/>
              <a:t>port</a:t>
            </a:r>
            <a:endParaRPr lang="pt-BR" dirty="0"/>
          </a:p>
          <a:p>
            <a:pPr marL="742950" lvl="1" indent="-285750">
              <a:buFont typeface="Arial" panose="020B0604020202020204" pitchFamily="34" charset="0"/>
              <a:buChar char="•"/>
            </a:pPr>
            <a:r>
              <a:rPr lang="pt-BR" dirty="0"/>
              <a:t>Localização Física</a:t>
            </a:r>
          </a:p>
          <a:p>
            <a:pPr marL="742950" lvl="1" indent="-285750">
              <a:buFont typeface="Arial" panose="020B0604020202020204" pitchFamily="34" charset="0"/>
              <a:buChar char="•"/>
            </a:pPr>
            <a:r>
              <a:rPr lang="pt-BR" dirty="0"/>
              <a:t>Temperatura</a:t>
            </a:r>
          </a:p>
          <a:p>
            <a:pPr marL="742950" lvl="1" indent="-285750">
              <a:buFont typeface="Arial" panose="020B0604020202020204" pitchFamily="34" charset="0"/>
              <a:buChar char="•"/>
            </a:pPr>
            <a:r>
              <a:rPr lang="pt-BR" dirty="0"/>
              <a:t>Etc...</a:t>
            </a:r>
          </a:p>
        </p:txBody>
      </p:sp>
      <p:cxnSp>
        <p:nvCxnSpPr>
          <p:cNvPr id="7" name="Conector de Seta Reta 6"/>
          <p:cNvCxnSpPr/>
          <p:nvPr/>
        </p:nvCxnSpPr>
        <p:spPr>
          <a:xfrm flipH="1">
            <a:off x="4956313" y="4248016"/>
            <a:ext cx="3101009" cy="880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968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Ambiente</a:t>
            </a:r>
            <a:r>
              <a:rPr lang="en-US" dirty="0"/>
              <a:t> de </a:t>
            </a:r>
            <a:r>
              <a:rPr lang="en-US" dirty="0" err="1"/>
              <a:t>Simulação</a:t>
            </a:r>
            <a:endParaRPr lang="en-US" dirty="0"/>
          </a:p>
          <a:p>
            <a:pPr lvl="1"/>
            <a:endParaRPr lang="en-US" dirty="0">
              <a:solidFill>
                <a:srgbClr val="0070C0"/>
              </a:solidFill>
            </a:endParaRPr>
          </a:p>
          <a:p>
            <a:pPr lvl="1"/>
            <a:r>
              <a:rPr lang="en-US" dirty="0" err="1">
                <a:solidFill>
                  <a:srgbClr val="0070C0"/>
                </a:solidFill>
              </a:rPr>
              <a:t>Simulação</a:t>
            </a:r>
            <a:r>
              <a:rPr lang="en-US" dirty="0">
                <a:solidFill>
                  <a:srgbClr val="0070C0"/>
                </a:solidFill>
              </a:rPr>
              <a:t> </a:t>
            </a:r>
            <a:r>
              <a:rPr lang="en-US" dirty="0" err="1">
                <a:solidFill>
                  <a:srgbClr val="0070C0"/>
                </a:solidFill>
              </a:rPr>
              <a:t>através</a:t>
            </a:r>
            <a:r>
              <a:rPr lang="en-US" dirty="0">
                <a:solidFill>
                  <a:srgbClr val="0070C0"/>
                </a:solidFill>
              </a:rPr>
              <a:t> de 111 </a:t>
            </a:r>
            <a:r>
              <a:rPr lang="en-US" dirty="0" err="1">
                <a:solidFill>
                  <a:srgbClr val="0070C0"/>
                </a:solidFill>
              </a:rPr>
              <a:t>processos</a:t>
            </a:r>
            <a:r>
              <a:rPr lang="en-US" dirty="0">
                <a:solidFill>
                  <a:srgbClr val="0070C0"/>
                </a:solidFill>
              </a:rPr>
              <a:t> </a:t>
            </a:r>
            <a:r>
              <a:rPr lang="en-US" dirty="0" err="1">
                <a:solidFill>
                  <a:srgbClr val="0070C0"/>
                </a:solidFill>
              </a:rPr>
              <a:t>concorrentes</a:t>
            </a:r>
            <a:r>
              <a:rPr lang="en-US" dirty="0">
                <a:solidFill>
                  <a:srgbClr val="0070C0"/>
                </a:solidFill>
              </a:rPr>
              <a:t> </a:t>
            </a:r>
            <a:r>
              <a:rPr lang="en-US" dirty="0" err="1">
                <a:solidFill>
                  <a:srgbClr val="0070C0"/>
                </a:solidFill>
              </a:rPr>
              <a:t>escritos</a:t>
            </a:r>
            <a:r>
              <a:rPr lang="en-US" dirty="0">
                <a:solidFill>
                  <a:srgbClr val="0070C0"/>
                </a:solidFill>
              </a:rPr>
              <a:t> </a:t>
            </a:r>
            <a:r>
              <a:rPr lang="en-US" dirty="0" err="1">
                <a:solidFill>
                  <a:srgbClr val="0070C0"/>
                </a:solidFill>
              </a:rPr>
              <a:t>em</a:t>
            </a:r>
            <a:r>
              <a:rPr lang="en-US" dirty="0">
                <a:solidFill>
                  <a:srgbClr val="0070C0"/>
                </a:solidFill>
              </a:rPr>
              <a:t> Erlang.</a:t>
            </a:r>
          </a:p>
          <a:p>
            <a:pPr lvl="1"/>
            <a:endParaRPr lang="en-US" dirty="0">
              <a:solidFill>
                <a:srgbClr val="0070C0"/>
              </a:solidFill>
            </a:endParaRPr>
          </a:p>
          <a:p>
            <a:pPr lvl="1"/>
            <a:r>
              <a:rPr lang="en-US" dirty="0">
                <a:solidFill>
                  <a:srgbClr val="0070C0"/>
                </a:solidFill>
              </a:rPr>
              <a:t>Um </a:t>
            </a:r>
            <a:r>
              <a:rPr lang="en-US" dirty="0" err="1">
                <a:solidFill>
                  <a:srgbClr val="0070C0"/>
                </a:solidFill>
              </a:rPr>
              <a:t>processo</a:t>
            </a:r>
            <a:r>
              <a:rPr lang="en-US" dirty="0">
                <a:solidFill>
                  <a:srgbClr val="0070C0"/>
                </a:solidFill>
              </a:rPr>
              <a:t> Resolver </a:t>
            </a:r>
            <a:r>
              <a:rPr lang="en-US" dirty="0" err="1">
                <a:solidFill>
                  <a:srgbClr val="0070C0"/>
                </a:solidFill>
              </a:rPr>
              <a:t>gerando</a:t>
            </a:r>
            <a:r>
              <a:rPr lang="en-US" dirty="0">
                <a:solidFill>
                  <a:srgbClr val="0070C0"/>
                </a:solidFill>
              </a:rPr>
              <a:t> queries </a:t>
            </a:r>
            <a:r>
              <a:rPr lang="en-US" dirty="0" err="1">
                <a:solidFill>
                  <a:srgbClr val="0070C0"/>
                </a:solidFill>
              </a:rPr>
              <a:t>aleatórios</a:t>
            </a:r>
            <a:r>
              <a:rPr lang="en-US" dirty="0">
                <a:solidFill>
                  <a:srgbClr val="0070C0"/>
                </a:solidFill>
              </a:rPr>
              <a:t> para Level 0 com </a:t>
            </a:r>
            <a:r>
              <a:rPr lang="en-US" dirty="0" err="1">
                <a:solidFill>
                  <a:srgbClr val="0070C0"/>
                </a:solidFill>
              </a:rPr>
              <a:t>frequência</a:t>
            </a:r>
            <a:r>
              <a:rPr lang="en-US" dirty="0">
                <a:solidFill>
                  <a:srgbClr val="0070C0"/>
                </a:solidFill>
              </a:rPr>
              <a:t> </a:t>
            </a:r>
            <a:r>
              <a:rPr lang="en-US" dirty="0" err="1">
                <a:solidFill>
                  <a:srgbClr val="0070C0"/>
                </a:solidFill>
              </a:rPr>
              <a:t>variando</a:t>
            </a:r>
            <a:r>
              <a:rPr lang="en-US" dirty="0">
                <a:solidFill>
                  <a:srgbClr val="0070C0"/>
                </a:solidFill>
              </a:rPr>
              <a:t> de 1 a 50 </a:t>
            </a:r>
            <a:r>
              <a:rPr lang="en-US" dirty="0" err="1">
                <a:solidFill>
                  <a:srgbClr val="0070C0"/>
                </a:solidFill>
              </a:rPr>
              <a:t>consultas</a:t>
            </a:r>
            <a:r>
              <a:rPr lang="en-US" dirty="0">
                <a:solidFill>
                  <a:srgbClr val="0070C0"/>
                </a:solidFill>
              </a:rPr>
              <a:t>/s.</a:t>
            </a:r>
          </a:p>
          <a:p>
            <a:pPr lvl="1"/>
            <a:endParaRPr lang="en-US" dirty="0">
              <a:solidFill>
                <a:srgbClr val="0070C0"/>
              </a:solidFill>
            </a:endParaRPr>
          </a:p>
          <a:p>
            <a:pPr lvl="1"/>
            <a:r>
              <a:rPr lang="en-US" dirty="0">
                <a:solidFill>
                  <a:srgbClr val="0070C0"/>
                </a:solidFill>
              </a:rPr>
              <a:t>Resolver </a:t>
            </a:r>
            <a:r>
              <a:rPr lang="en-US" dirty="0" err="1">
                <a:solidFill>
                  <a:srgbClr val="0070C0"/>
                </a:solidFill>
              </a:rPr>
              <a:t>foi</a:t>
            </a:r>
            <a:r>
              <a:rPr lang="en-US" dirty="0">
                <a:solidFill>
                  <a:srgbClr val="0070C0"/>
                </a:solidFill>
              </a:rPr>
              <a:t> </a:t>
            </a:r>
            <a:r>
              <a:rPr lang="en-US" dirty="0" err="1">
                <a:solidFill>
                  <a:srgbClr val="0070C0"/>
                </a:solidFill>
              </a:rPr>
              <a:t>configurado</a:t>
            </a:r>
            <a:r>
              <a:rPr lang="en-US" dirty="0">
                <a:solidFill>
                  <a:srgbClr val="0070C0"/>
                </a:solidFill>
              </a:rPr>
              <a:t> para </a:t>
            </a:r>
            <a:r>
              <a:rPr lang="en-US" dirty="0" err="1">
                <a:solidFill>
                  <a:srgbClr val="0070C0"/>
                </a:solidFill>
              </a:rPr>
              <a:t>não</a:t>
            </a:r>
            <a:r>
              <a:rPr lang="en-US" dirty="0">
                <a:solidFill>
                  <a:srgbClr val="0070C0"/>
                </a:solidFill>
              </a:rPr>
              <a:t> </a:t>
            </a:r>
            <a:r>
              <a:rPr lang="en-US" dirty="0" err="1">
                <a:solidFill>
                  <a:srgbClr val="0070C0"/>
                </a:solidFill>
              </a:rPr>
              <a:t>usar</a:t>
            </a:r>
            <a:r>
              <a:rPr lang="en-US" dirty="0">
                <a:solidFill>
                  <a:srgbClr val="0070C0"/>
                </a:solidFill>
              </a:rPr>
              <a:t> </a:t>
            </a:r>
            <a:r>
              <a:rPr lang="en-US" i="1" dirty="0">
                <a:solidFill>
                  <a:srgbClr val="0070C0"/>
                </a:solidFill>
              </a:rPr>
              <a:t>cache</a:t>
            </a:r>
            <a:r>
              <a:rPr lang="en-US" dirty="0">
                <a:solidFill>
                  <a:srgbClr val="0070C0"/>
                </a:solidFill>
              </a:rPr>
              <a:t>.</a:t>
            </a:r>
          </a:p>
          <a:p>
            <a:pPr lvl="1"/>
            <a:endParaRPr lang="en-US" dirty="0">
              <a:solidFill>
                <a:srgbClr val="0070C0"/>
              </a:solidFill>
            </a:endParaRPr>
          </a:p>
          <a:p>
            <a:pPr lvl="1"/>
            <a:r>
              <a:rPr lang="en-US" dirty="0" err="1">
                <a:solidFill>
                  <a:srgbClr val="0070C0"/>
                </a:solidFill>
              </a:rPr>
              <a:t>Criados</a:t>
            </a:r>
            <a:r>
              <a:rPr lang="en-US" dirty="0">
                <a:solidFill>
                  <a:srgbClr val="0070C0"/>
                </a:solidFill>
              </a:rPr>
              <a:t> 1M de </a:t>
            </a:r>
            <a:r>
              <a:rPr lang="en-US" dirty="0" err="1">
                <a:solidFill>
                  <a:srgbClr val="0070C0"/>
                </a:solidFill>
              </a:rPr>
              <a:t>objetos</a:t>
            </a:r>
            <a:r>
              <a:rPr lang="en-US" dirty="0">
                <a:solidFill>
                  <a:srgbClr val="0070C0"/>
                </a:solidFill>
              </a:rPr>
              <a:t> </a:t>
            </a:r>
            <a:r>
              <a:rPr lang="en-US" dirty="0" err="1">
                <a:solidFill>
                  <a:srgbClr val="0070C0"/>
                </a:solidFill>
              </a:rPr>
              <a:t>gerando</a:t>
            </a:r>
            <a:r>
              <a:rPr lang="en-US" dirty="0">
                <a:solidFill>
                  <a:srgbClr val="0070C0"/>
                </a:solidFill>
              </a:rPr>
              <a:t> 1M de SRV RR com TTL </a:t>
            </a:r>
            <a:r>
              <a:rPr lang="en-US" dirty="0" err="1">
                <a:solidFill>
                  <a:srgbClr val="0070C0"/>
                </a:solidFill>
              </a:rPr>
              <a:t>aleatoriamente</a:t>
            </a:r>
            <a:r>
              <a:rPr lang="en-US" dirty="0">
                <a:solidFill>
                  <a:srgbClr val="0070C0"/>
                </a:solidFill>
              </a:rPr>
              <a:t> </a:t>
            </a:r>
            <a:r>
              <a:rPr lang="en-US" dirty="0" err="1">
                <a:solidFill>
                  <a:srgbClr val="0070C0"/>
                </a:solidFill>
              </a:rPr>
              <a:t>distribuídos</a:t>
            </a:r>
            <a:r>
              <a:rPr lang="en-US" dirty="0">
                <a:solidFill>
                  <a:srgbClr val="0070C0"/>
                </a:solidFill>
              </a:rPr>
              <a:t> de 0 a 2h.</a:t>
            </a:r>
          </a:p>
          <a:p>
            <a:pPr lvl="2"/>
            <a:endParaRPr lang="en-US" dirty="0">
              <a:solidFill>
                <a:srgbClr val="0070C0"/>
              </a:solidFill>
            </a:endParaRPr>
          </a:p>
          <a:p>
            <a:pPr lvl="1"/>
            <a:endParaRPr lang="en-US" dirty="0">
              <a:solidFill>
                <a:srgbClr val="0070C0"/>
              </a:solidFill>
            </a:endParaRPr>
          </a:p>
        </p:txBody>
      </p:sp>
    </p:spTree>
    <p:extLst>
      <p:ext uri="{BB962C8B-B14F-4D97-AF65-F5344CB8AC3E}">
        <p14:creationId xmlns:p14="http://schemas.microsoft.com/office/powerpoint/2010/main" val="1994590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Ambiente</a:t>
            </a:r>
            <a:r>
              <a:rPr lang="en-US" dirty="0"/>
              <a:t> de </a:t>
            </a:r>
            <a:r>
              <a:rPr lang="en-US" dirty="0" err="1"/>
              <a:t>Simulação</a:t>
            </a:r>
            <a:endParaRPr lang="en-US" dirty="0"/>
          </a:p>
          <a:p>
            <a:pPr lvl="1"/>
            <a:endParaRPr lang="en-US" dirty="0">
              <a:solidFill>
                <a:srgbClr val="0070C0"/>
              </a:solidFill>
            </a:endParaRPr>
          </a:p>
          <a:p>
            <a:pPr marL="457200" lvl="1" indent="0">
              <a:buNone/>
            </a:pPr>
            <a:endParaRPr lang="en-US" dirty="0">
              <a:solidFill>
                <a:srgbClr val="0070C0"/>
              </a:solidFill>
            </a:endParaRPr>
          </a:p>
          <a:p>
            <a:pPr lvl="2"/>
            <a:endParaRPr lang="en-US" dirty="0">
              <a:solidFill>
                <a:srgbClr val="0070C0"/>
              </a:solidFill>
            </a:endParaRPr>
          </a:p>
          <a:p>
            <a:pPr lvl="1"/>
            <a:endParaRPr lang="en-US" dirty="0">
              <a:solidFill>
                <a:srgbClr val="0070C0"/>
              </a:solidFill>
            </a:endParaRPr>
          </a:p>
        </p:txBody>
      </p:sp>
      <p:sp>
        <p:nvSpPr>
          <p:cNvPr id="4" name="Retângulo 3"/>
          <p:cNvSpPr/>
          <p:nvPr/>
        </p:nvSpPr>
        <p:spPr>
          <a:xfrm>
            <a:off x="5115339" y="2027585"/>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 Processo </a:t>
            </a:r>
            <a:r>
              <a:rPr lang="pt-BR" dirty="0" err="1"/>
              <a:t>Level</a:t>
            </a:r>
            <a:r>
              <a:rPr lang="pt-BR" dirty="0"/>
              <a:t> 0</a:t>
            </a:r>
          </a:p>
        </p:txBody>
      </p:sp>
      <p:sp>
        <p:nvSpPr>
          <p:cNvPr id="5" name="Retângulo 4"/>
          <p:cNvSpPr/>
          <p:nvPr/>
        </p:nvSpPr>
        <p:spPr>
          <a:xfrm>
            <a:off x="5115339" y="2841553"/>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 Processos </a:t>
            </a:r>
            <a:r>
              <a:rPr lang="pt-BR" dirty="0" err="1"/>
              <a:t>Level</a:t>
            </a:r>
            <a:r>
              <a:rPr lang="pt-BR" dirty="0"/>
              <a:t> 1</a:t>
            </a:r>
          </a:p>
        </p:txBody>
      </p:sp>
      <p:sp>
        <p:nvSpPr>
          <p:cNvPr id="6" name="Retângulo 5"/>
          <p:cNvSpPr/>
          <p:nvPr/>
        </p:nvSpPr>
        <p:spPr>
          <a:xfrm>
            <a:off x="5115339" y="3916018"/>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100 Processos </a:t>
            </a:r>
            <a:r>
              <a:rPr lang="pt-BR" dirty="0" err="1"/>
              <a:t>Level</a:t>
            </a:r>
            <a:r>
              <a:rPr lang="pt-BR" dirty="0"/>
              <a:t> 2</a:t>
            </a:r>
          </a:p>
        </p:txBody>
      </p:sp>
      <p:sp>
        <p:nvSpPr>
          <p:cNvPr id="10" name="Retângulo 9"/>
          <p:cNvSpPr/>
          <p:nvPr/>
        </p:nvSpPr>
        <p:spPr>
          <a:xfrm>
            <a:off x="2022613" y="3152980"/>
            <a:ext cx="1391478" cy="8686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1 Processo</a:t>
            </a:r>
          </a:p>
          <a:p>
            <a:pPr algn="ctr"/>
            <a:r>
              <a:rPr lang="pt-BR" dirty="0"/>
              <a:t>Resolver</a:t>
            </a:r>
          </a:p>
        </p:txBody>
      </p:sp>
      <p:sp>
        <p:nvSpPr>
          <p:cNvPr id="11" name="Retângulo 10"/>
          <p:cNvSpPr/>
          <p:nvPr/>
        </p:nvSpPr>
        <p:spPr>
          <a:xfrm>
            <a:off x="5115339" y="5263433"/>
            <a:ext cx="1603514" cy="8686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1 Processo</a:t>
            </a:r>
          </a:p>
          <a:p>
            <a:pPr algn="ctr"/>
            <a:r>
              <a:rPr lang="pt-BR" dirty="0"/>
              <a:t>Movimentação</a:t>
            </a:r>
          </a:p>
        </p:txBody>
      </p:sp>
      <p:cxnSp>
        <p:nvCxnSpPr>
          <p:cNvPr id="15" name="Conector reto 14"/>
          <p:cNvCxnSpPr/>
          <p:nvPr/>
        </p:nvCxnSpPr>
        <p:spPr>
          <a:xfrm>
            <a:off x="4028661" y="2027581"/>
            <a:ext cx="0" cy="4386471"/>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4089620" y="4951828"/>
            <a:ext cx="5922498"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1611795" y="2027581"/>
            <a:ext cx="848181" cy="369332"/>
          </a:xfrm>
          <a:prstGeom prst="rect">
            <a:avLst/>
          </a:prstGeom>
          <a:noFill/>
        </p:spPr>
        <p:txBody>
          <a:bodyPr wrap="none" rtlCol="0">
            <a:spAutoFit/>
          </a:bodyPr>
          <a:lstStyle/>
          <a:p>
            <a:r>
              <a:rPr lang="pt-BR" b="1" dirty="0">
                <a:solidFill>
                  <a:srgbClr val="FF0000"/>
                </a:solidFill>
              </a:rPr>
              <a:t>Cliente</a:t>
            </a:r>
          </a:p>
        </p:txBody>
      </p:sp>
      <p:sp>
        <p:nvSpPr>
          <p:cNvPr id="19" name="CaixaDeTexto 18"/>
          <p:cNvSpPr txBox="1"/>
          <p:nvPr/>
        </p:nvSpPr>
        <p:spPr>
          <a:xfrm>
            <a:off x="8050575" y="1991629"/>
            <a:ext cx="1065100" cy="646331"/>
          </a:xfrm>
          <a:prstGeom prst="rect">
            <a:avLst/>
          </a:prstGeom>
          <a:noFill/>
        </p:spPr>
        <p:txBody>
          <a:bodyPr wrap="none" rtlCol="0">
            <a:spAutoFit/>
          </a:bodyPr>
          <a:lstStyle/>
          <a:p>
            <a:pPr algn="ctr"/>
            <a:r>
              <a:rPr lang="pt-BR" b="1" dirty="0">
                <a:solidFill>
                  <a:srgbClr val="FF0000"/>
                </a:solidFill>
              </a:rPr>
              <a:t>Estrutura</a:t>
            </a:r>
          </a:p>
          <a:p>
            <a:pPr algn="ctr"/>
            <a:r>
              <a:rPr lang="pt-BR" b="1" dirty="0">
                <a:solidFill>
                  <a:srgbClr val="FF0000"/>
                </a:solidFill>
              </a:rPr>
              <a:t>DNS</a:t>
            </a:r>
          </a:p>
        </p:txBody>
      </p:sp>
      <p:sp>
        <p:nvSpPr>
          <p:cNvPr id="20" name="CaixaDeTexto 19"/>
          <p:cNvSpPr txBox="1"/>
          <p:nvPr/>
        </p:nvSpPr>
        <p:spPr>
          <a:xfrm>
            <a:off x="8331899" y="5263433"/>
            <a:ext cx="665375" cy="369332"/>
          </a:xfrm>
          <a:prstGeom prst="rect">
            <a:avLst/>
          </a:prstGeom>
          <a:noFill/>
        </p:spPr>
        <p:txBody>
          <a:bodyPr wrap="none" rtlCol="0">
            <a:spAutoFit/>
          </a:bodyPr>
          <a:lstStyle/>
          <a:p>
            <a:pPr algn="ctr"/>
            <a:r>
              <a:rPr lang="pt-BR" b="1" dirty="0">
                <a:solidFill>
                  <a:srgbClr val="FF0000"/>
                </a:solidFill>
              </a:rPr>
              <a:t>Rede</a:t>
            </a:r>
          </a:p>
        </p:txBody>
      </p:sp>
      <p:sp>
        <p:nvSpPr>
          <p:cNvPr id="21" name="CaixaDeTexto 20"/>
          <p:cNvSpPr txBox="1"/>
          <p:nvPr/>
        </p:nvSpPr>
        <p:spPr>
          <a:xfrm>
            <a:off x="1947619" y="4346712"/>
            <a:ext cx="1363065" cy="369332"/>
          </a:xfrm>
          <a:prstGeom prst="rect">
            <a:avLst/>
          </a:prstGeom>
          <a:noFill/>
        </p:spPr>
        <p:txBody>
          <a:bodyPr wrap="none" rtlCol="0">
            <a:spAutoFit/>
          </a:bodyPr>
          <a:lstStyle/>
          <a:p>
            <a:r>
              <a:rPr lang="pt-BR" b="1" dirty="0">
                <a:solidFill>
                  <a:srgbClr val="0070C0"/>
                </a:solidFill>
              </a:rPr>
              <a:t>50 queries/s</a:t>
            </a:r>
          </a:p>
        </p:txBody>
      </p:sp>
      <p:sp>
        <p:nvSpPr>
          <p:cNvPr id="23" name="CaixaDeTexto 22"/>
          <p:cNvSpPr txBox="1"/>
          <p:nvPr/>
        </p:nvSpPr>
        <p:spPr>
          <a:xfrm>
            <a:off x="10404221" y="3768339"/>
            <a:ext cx="897362" cy="646331"/>
          </a:xfrm>
          <a:prstGeom prst="rect">
            <a:avLst/>
          </a:prstGeom>
          <a:noFill/>
        </p:spPr>
        <p:txBody>
          <a:bodyPr wrap="none" rtlCol="0">
            <a:spAutoFit/>
          </a:bodyPr>
          <a:lstStyle/>
          <a:p>
            <a:r>
              <a:rPr lang="pt-BR" b="1" dirty="0">
                <a:solidFill>
                  <a:srgbClr val="0070C0"/>
                </a:solidFill>
              </a:rPr>
              <a:t>1M</a:t>
            </a:r>
          </a:p>
          <a:p>
            <a:r>
              <a:rPr lang="pt-BR" b="1" dirty="0">
                <a:solidFill>
                  <a:srgbClr val="0070C0"/>
                </a:solidFill>
              </a:rPr>
              <a:t>objetos</a:t>
            </a:r>
          </a:p>
        </p:txBody>
      </p:sp>
      <p:sp>
        <p:nvSpPr>
          <p:cNvPr id="24" name="CaixaDeTexto 23"/>
          <p:cNvSpPr txBox="1"/>
          <p:nvPr/>
        </p:nvSpPr>
        <p:spPr>
          <a:xfrm>
            <a:off x="7751550" y="5899100"/>
            <a:ext cx="1624547" cy="369332"/>
          </a:xfrm>
          <a:prstGeom prst="rect">
            <a:avLst/>
          </a:prstGeom>
          <a:noFill/>
        </p:spPr>
        <p:txBody>
          <a:bodyPr wrap="none" rtlCol="0">
            <a:spAutoFit/>
          </a:bodyPr>
          <a:lstStyle/>
          <a:p>
            <a:r>
              <a:rPr lang="pt-BR" b="1" dirty="0">
                <a:solidFill>
                  <a:srgbClr val="0070C0"/>
                </a:solidFill>
              </a:rPr>
              <a:t>30 migrações/s</a:t>
            </a:r>
          </a:p>
        </p:txBody>
      </p:sp>
      <p:sp>
        <p:nvSpPr>
          <p:cNvPr id="25" name="Chave Direita 24"/>
          <p:cNvSpPr/>
          <p:nvPr/>
        </p:nvSpPr>
        <p:spPr>
          <a:xfrm>
            <a:off x="10124661" y="2027581"/>
            <a:ext cx="345820" cy="424085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8" name="Retângulo 27"/>
          <p:cNvSpPr/>
          <p:nvPr/>
        </p:nvSpPr>
        <p:spPr>
          <a:xfrm>
            <a:off x="5161723" y="2887937"/>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 Processos </a:t>
            </a:r>
            <a:r>
              <a:rPr lang="pt-BR" dirty="0" err="1"/>
              <a:t>Level</a:t>
            </a:r>
            <a:r>
              <a:rPr lang="pt-BR" dirty="0"/>
              <a:t> 1</a:t>
            </a:r>
          </a:p>
        </p:txBody>
      </p:sp>
      <p:sp>
        <p:nvSpPr>
          <p:cNvPr id="29" name="Retângulo 28"/>
          <p:cNvSpPr/>
          <p:nvPr/>
        </p:nvSpPr>
        <p:spPr>
          <a:xfrm>
            <a:off x="5214731" y="2940945"/>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 Processos </a:t>
            </a:r>
            <a:r>
              <a:rPr lang="pt-BR" dirty="0" err="1"/>
              <a:t>Level</a:t>
            </a:r>
            <a:r>
              <a:rPr lang="pt-BR" dirty="0"/>
              <a:t> 1</a:t>
            </a:r>
          </a:p>
        </p:txBody>
      </p:sp>
      <p:sp>
        <p:nvSpPr>
          <p:cNvPr id="30" name="Retângulo 29"/>
          <p:cNvSpPr/>
          <p:nvPr/>
        </p:nvSpPr>
        <p:spPr>
          <a:xfrm>
            <a:off x="5267739" y="2993953"/>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 Processos </a:t>
            </a:r>
            <a:r>
              <a:rPr lang="pt-BR" dirty="0" err="1"/>
              <a:t>Level</a:t>
            </a:r>
            <a:r>
              <a:rPr lang="pt-BR" dirty="0"/>
              <a:t> 1</a:t>
            </a:r>
          </a:p>
        </p:txBody>
      </p:sp>
      <p:sp>
        <p:nvSpPr>
          <p:cNvPr id="32" name="Retângulo 31"/>
          <p:cNvSpPr/>
          <p:nvPr/>
        </p:nvSpPr>
        <p:spPr>
          <a:xfrm>
            <a:off x="5161723" y="3962402"/>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100 Processos </a:t>
            </a:r>
            <a:r>
              <a:rPr lang="pt-BR" dirty="0" err="1"/>
              <a:t>Level</a:t>
            </a:r>
            <a:r>
              <a:rPr lang="pt-BR" dirty="0"/>
              <a:t> 2</a:t>
            </a:r>
          </a:p>
        </p:txBody>
      </p:sp>
      <p:sp>
        <p:nvSpPr>
          <p:cNvPr id="33" name="Retângulo 32"/>
          <p:cNvSpPr/>
          <p:nvPr/>
        </p:nvSpPr>
        <p:spPr>
          <a:xfrm>
            <a:off x="5214731" y="4015410"/>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100 Processos </a:t>
            </a:r>
            <a:r>
              <a:rPr lang="pt-BR" dirty="0" err="1"/>
              <a:t>Level</a:t>
            </a:r>
            <a:r>
              <a:rPr lang="pt-BR" dirty="0"/>
              <a:t> 2</a:t>
            </a:r>
          </a:p>
        </p:txBody>
      </p:sp>
      <p:sp>
        <p:nvSpPr>
          <p:cNvPr id="34" name="Retângulo 33"/>
          <p:cNvSpPr/>
          <p:nvPr/>
        </p:nvSpPr>
        <p:spPr>
          <a:xfrm>
            <a:off x="5267739" y="4068418"/>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100 Processos </a:t>
            </a:r>
            <a:r>
              <a:rPr lang="pt-BR" dirty="0" err="1"/>
              <a:t>Level</a:t>
            </a:r>
            <a:r>
              <a:rPr lang="pt-BR" dirty="0"/>
              <a:t> 2</a:t>
            </a:r>
          </a:p>
        </p:txBody>
      </p:sp>
      <p:sp>
        <p:nvSpPr>
          <p:cNvPr id="35" name="Retângulo 34"/>
          <p:cNvSpPr/>
          <p:nvPr/>
        </p:nvSpPr>
        <p:spPr>
          <a:xfrm>
            <a:off x="5267739" y="4068418"/>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100 Processos </a:t>
            </a:r>
            <a:r>
              <a:rPr lang="pt-BR" dirty="0" err="1"/>
              <a:t>Level</a:t>
            </a:r>
            <a:r>
              <a:rPr lang="pt-BR" dirty="0"/>
              <a:t> 2</a:t>
            </a:r>
          </a:p>
        </p:txBody>
      </p:sp>
      <p:sp>
        <p:nvSpPr>
          <p:cNvPr id="37" name="Retângulo 36"/>
          <p:cNvSpPr/>
          <p:nvPr/>
        </p:nvSpPr>
        <p:spPr>
          <a:xfrm>
            <a:off x="5314123" y="4114802"/>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100 Processos </a:t>
            </a:r>
            <a:r>
              <a:rPr lang="pt-BR" dirty="0" err="1"/>
              <a:t>Level</a:t>
            </a:r>
            <a:r>
              <a:rPr lang="pt-BR" dirty="0"/>
              <a:t> 2</a:t>
            </a:r>
          </a:p>
        </p:txBody>
      </p:sp>
      <p:sp>
        <p:nvSpPr>
          <p:cNvPr id="38" name="Retângulo 37"/>
          <p:cNvSpPr/>
          <p:nvPr/>
        </p:nvSpPr>
        <p:spPr>
          <a:xfrm>
            <a:off x="5367131" y="4167810"/>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100 Processos </a:t>
            </a:r>
            <a:r>
              <a:rPr lang="pt-BR" dirty="0" err="1"/>
              <a:t>Level</a:t>
            </a:r>
            <a:r>
              <a:rPr lang="pt-BR" dirty="0"/>
              <a:t> 2</a:t>
            </a:r>
          </a:p>
        </p:txBody>
      </p:sp>
      <p:sp>
        <p:nvSpPr>
          <p:cNvPr id="39" name="Retângulo 38"/>
          <p:cNvSpPr/>
          <p:nvPr/>
        </p:nvSpPr>
        <p:spPr>
          <a:xfrm>
            <a:off x="5420139" y="4220818"/>
            <a:ext cx="1704560" cy="622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100 Processos </a:t>
            </a:r>
            <a:r>
              <a:rPr lang="pt-BR" dirty="0" err="1"/>
              <a:t>Level</a:t>
            </a:r>
            <a:r>
              <a:rPr lang="pt-BR" dirty="0"/>
              <a:t> 2</a:t>
            </a:r>
          </a:p>
        </p:txBody>
      </p:sp>
    </p:spTree>
    <p:extLst>
      <p:ext uri="{BB962C8B-B14F-4D97-AF65-F5344CB8AC3E}">
        <p14:creationId xmlns:p14="http://schemas.microsoft.com/office/powerpoint/2010/main" val="103415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Ambiente</a:t>
            </a:r>
            <a:r>
              <a:rPr lang="en-US" dirty="0"/>
              <a:t> de </a:t>
            </a:r>
            <a:r>
              <a:rPr lang="en-US" dirty="0" err="1"/>
              <a:t>Simulação</a:t>
            </a:r>
            <a:endParaRPr lang="en-US" dirty="0"/>
          </a:p>
          <a:p>
            <a:pPr lvl="1"/>
            <a:r>
              <a:rPr lang="en-US" dirty="0">
                <a:solidFill>
                  <a:srgbClr val="0070C0"/>
                </a:solidFill>
              </a:rPr>
              <a:t>No </a:t>
            </a:r>
            <a:r>
              <a:rPr lang="en-US" dirty="0" err="1">
                <a:solidFill>
                  <a:srgbClr val="0070C0"/>
                </a:solidFill>
              </a:rPr>
              <a:t>início</a:t>
            </a:r>
            <a:r>
              <a:rPr lang="en-US" dirty="0">
                <a:solidFill>
                  <a:srgbClr val="0070C0"/>
                </a:solidFill>
              </a:rPr>
              <a:t> da </a:t>
            </a:r>
            <a:r>
              <a:rPr lang="en-US" dirty="0" err="1">
                <a:solidFill>
                  <a:srgbClr val="0070C0"/>
                </a:solidFill>
              </a:rPr>
              <a:t>Simulação</a:t>
            </a:r>
            <a:r>
              <a:rPr lang="en-US" dirty="0">
                <a:solidFill>
                  <a:srgbClr val="0070C0"/>
                </a:solidFill>
              </a:rPr>
              <a:t>:</a:t>
            </a:r>
          </a:p>
          <a:p>
            <a:pPr lvl="2"/>
            <a:r>
              <a:rPr lang="en-US" dirty="0">
                <a:solidFill>
                  <a:srgbClr val="0070C0"/>
                </a:solidFill>
              </a:rPr>
              <a:t>Caches Level 1 e 2 </a:t>
            </a:r>
            <a:r>
              <a:rPr lang="en-US" dirty="0" err="1">
                <a:solidFill>
                  <a:srgbClr val="0070C0"/>
                </a:solidFill>
              </a:rPr>
              <a:t>iniciados</a:t>
            </a:r>
            <a:r>
              <a:rPr lang="en-US" dirty="0">
                <a:solidFill>
                  <a:srgbClr val="0070C0"/>
                </a:solidFill>
              </a:rPr>
              <a:t> com dados </a:t>
            </a:r>
            <a:r>
              <a:rPr lang="en-US" dirty="0" err="1">
                <a:solidFill>
                  <a:srgbClr val="0070C0"/>
                </a:solidFill>
              </a:rPr>
              <a:t>válidos</a:t>
            </a:r>
            <a:r>
              <a:rPr lang="en-US" dirty="0">
                <a:solidFill>
                  <a:srgbClr val="0070C0"/>
                </a:solidFill>
              </a:rPr>
              <a:t>.</a:t>
            </a:r>
          </a:p>
          <a:p>
            <a:pPr lvl="2"/>
            <a:r>
              <a:rPr lang="en-US" dirty="0">
                <a:solidFill>
                  <a:srgbClr val="0070C0"/>
                </a:solidFill>
              </a:rPr>
              <a:t>Level 1 – RR </a:t>
            </a:r>
            <a:r>
              <a:rPr lang="en-US" dirty="0" err="1">
                <a:solidFill>
                  <a:srgbClr val="0070C0"/>
                </a:solidFill>
              </a:rPr>
              <a:t>associando</a:t>
            </a:r>
            <a:r>
              <a:rPr lang="en-US" dirty="0">
                <a:solidFill>
                  <a:srgbClr val="0070C0"/>
                </a:solidFill>
              </a:rPr>
              <a:t> </a:t>
            </a:r>
            <a:r>
              <a:rPr lang="en-US" dirty="0" err="1">
                <a:solidFill>
                  <a:srgbClr val="0070C0"/>
                </a:solidFill>
              </a:rPr>
              <a:t>ObjectID</a:t>
            </a:r>
            <a:r>
              <a:rPr lang="en-US" dirty="0">
                <a:solidFill>
                  <a:srgbClr val="0070C0"/>
                </a:solidFill>
              </a:rPr>
              <a:t> com Server Level 2</a:t>
            </a:r>
          </a:p>
          <a:p>
            <a:pPr lvl="2"/>
            <a:r>
              <a:rPr lang="en-US" dirty="0">
                <a:solidFill>
                  <a:srgbClr val="0070C0"/>
                </a:solidFill>
              </a:rPr>
              <a:t>Level 2 – SRV RR com </a:t>
            </a:r>
            <a:r>
              <a:rPr lang="en-US" dirty="0" err="1">
                <a:solidFill>
                  <a:srgbClr val="0070C0"/>
                </a:solidFill>
              </a:rPr>
              <a:t>informações</a:t>
            </a:r>
            <a:r>
              <a:rPr lang="en-US" dirty="0">
                <a:solidFill>
                  <a:srgbClr val="0070C0"/>
                </a:solidFill>
              </a:rPr>
              <a:t> </a:t>
            </a:r>
            <a:r>
              <a:rPr lang="en-US" dirty="0" err="1">
                <a:solidFill>
                  <a:srgbClr val="0070C0"/>
                </a:solidFill>
              </a:rPr>
              <a:t>sobre</a:t>
            </a:r>
            <a:r>
              <a:rPr lang="en-US" dirty="0">
                <a:solidFill>
                  <a:srgbClr val="0070C0"/>
                </a:solidFill>
              </a:rPr>
              <a:t> </a:t>
            </a:r>
            <a:r>
              <a:rPr lang="en-US" dirty="0" err="1">
                <a:solidFill>
                  <a:srgbClr val="0070C0"/>
                </a:solidFill>
              </a:rPr>
              <a:t>ObjectID</a:t>
            </a:r>
            <a:endParaRPr lang="en-US" dirty="0">
              <a:solidFill>
                <a:srgbClr val="0070C0"/>
              </a:solidFill>
            </a:endParaRPr>
          </a:p>
          <a:p>
            <a:pPr lvl="2"/>
            <a:endParaRPr lang="en-US" dirty="0">
              <a:solidFill>
                <a:srgbClr val="0070C0"/>
              </a:solidFill>
            </a:endParaRPr>
          </a:p>
          <a:p>
            <a:pPr lvl="1"/>
            <a:r>
              <a:rPr lang="en-US" dirty="0" err="1">
                <a:solidFill>
                  <a:srgbClr val="0070C0"/>
                </a:solidFill>
              </a:rPr>
              <a:t>Utilizado</a:t>
            </a:r>
            <a:r>
              <a:rPr lang="en-US" dirty="0">
                <a:solidFill>
                  <a:srgbClr val="0070C0"/>
                </a:solidFill>
              </a:rPr>
              <a:t> 5 </a:t>
            </a:r>
            <a:r>
              <a:rPr lang="en-US" dirty="0" err="1">
                <a:solidFill>
                  <a:srgbClr val="0070C0"/>
                </a:solidFill>
              </a:rPr>
              <a:t>dias</a:t>
            </a:r>
            <a:r>
              <a:rPr lang="en-US" dirty="0">
                <a:solidFill>
                  <a:srgbClr val="0070C0"/>
                </a:solidFill>
              </a:rPr>
              <a:t> (120 horas de </a:t>
            </a:r>
            <a:r>
              <a:rPr lang="en-US" dirty="0" err="1">
                <a:solidFill>
                  <a:srgbClr val="0070C0"/>
                </a:solidFill>
              </a:rPr>
              <a:t>simulação</a:t>
            </a:r>
            <a:r>
              <a:rPr lang="en-US" dirty="0">
                <a:solidFill>
                  <a:srgbClr val="0070C0"/>
                </a:solidFill>
              </a:rPr>
              <a:t>)</a:t>
            </a:r>
          </a:p>
          <a:p>
            <a:pPr lvl="2"/>
            <a:r>
              <a:rPr lang="en-US" dirty="0">
                <a:solidFill>
                  <a:srgbClr val="0070C0"/>
                </a:solidFill>
              </a:rPr>
              <a:t>Para </a:t>
            </a:r>
            <a:r>
              <a:rPr lang="en-US" dirty="0" err="1">
                <a:solidFill>
                  <a:srgbClr val="0070C0"/>
                </a:solidFill>
              </a:rPr>
              <a:t>observação</a:t>
            </a:r>
            <a:r>
              <a:rPr lang="en-US" dirty="0">
                <a:solidFill>
                  <a:srgbClr val="0070C0"/>
                </a:solidFill>
              </a:rPr>
              <a:t> do </a:t>
            </a:r>
            <a:r>
              <a:rPr lang="en-US" dirty="0" err="1">
                <a:solidFill>
                  <a:srgbClr val="0070C0"/>
                </a:solidFill>
              </a:rPr>
              <a:t>impacto</a:t>
            </a:r>
            <a:r>
              <a:rPr lang="en-US" dirty="0">
                <a:solidFill>
                  <a:srgbClr val="0070C0"/>
                </a:solidFill>
              </a:rPr>
              <a:t> da </a:t>
            </a:r>
            <a:r>
              <a:rPr lang="en-US" dirty="0" err="1">
                <a:solidFill>
                  <a:srgbClr val="0070C0"/>
                </a:solidFill>
              </a:rPr>
              <a:t>movimentação</a:t>
            </a:r>
            <a:r>
              <a:rPr lang="en-US" dirty="0">
                <a:solidFill>
                  <a:srgbClr val="0070C0"/>
                </a:solidFill>
              </a:rPr>
              <a:t> dos </a:t>
            </a:r>
            <a:r>
              <a:rPr lang="en-US" dirty="0" err="1">
                <a:solidFill>
                  <a:srgbClr val="0070C0"/>
                </a:solidFill>
              </a:rPr>
              <a:t>objetos</a:t>
            </a:r>
            <a:r>
              <a:rPr lang="en-US" dirty="0">
                <a:solidFill>
                  <a:srgbClr val="0070C0"/>
                </a:solidFill>
              </a:rPr>
              <a:t> no </a:t>
            </a:r>
            <a:r>
              <a:rPr lang="en-US" dirty="0" err="1">
                <a:solidFill>
                  <a:srgbClr val="0070C0"/>
                </a:solidFill>
              </a:rPr>
              <a:t>sucesso</a:t>
            </a:r>
            <a:r>
              <a:rPr lang="en-US" dirty="0">
                <a:solidFill>
                  <a:srgbClr val="0070C0"/>
                </a:solidFill>
              </a:rPr>
              <a:t> das </a:t>
            </a:r>
            <a:r>
              <a:rPr lang="en-US" dirty="0" err="1">
                <a:solidFill>
                  <a:srgbClr val="0070C0"/>
                </a:solidFill>
              </a:rPr>
              <a:t>consultas</a:t>
            </a:r>
            <a:r>
              <a:rPr lang="en-US" dirty="0">
                <a:solidFill>
                  <a:srgbClr val="0070C0"/>
                </a:solidFill>
              </a:rPr>
              <a:t> (</a:t>
            </a:r>
            <a:r>
              <a:rPr lang="en-US" dirty="0" err="1">
                <a:solidFill>
                  <a:srgbClr val="0070C0"/>
                </a:solidFill>
              </a:rPr>
              <a:t>movimentação</a:t>
            </a:r>
            <a:r>
              <a:rPr lang="en-US" dirty="0">
                <a:solidFill>
                  <a:srgbClr val="0070C0"/>
                </a:solidFill>
              </a:rPr>
              <a:t> </a:t>
            </a:r>
            <a:r>
              <a:rPr lang="en-US" dirty="0" err="1">
                <a:solidFill>
                  <a:srgbClr val="0070C0"/>
                </a:solidFill>
              </a:rPr>
              <a:t>foi</a:t>
            </a:r>
            <a:r>
              <a:rPr lang="en-US" dirty="0">
                <a:solidFill>
                  <a:srgbClr val="0070C0"/>
                </a:solidFill>
              </a:rPr>
              <a:t> </a:t>
            </a:r>
            <a:r>
              <a:rPr lang="en-US" dirty="0" err="1">
                <a:solidFill>
                  <a:srgbClr val="0070C0"/>
                </a:solidFill>
              </a:rPr>
              <a:t>simulado</a:t>
            </a:r>
            <a:r>
              <a:rPr lang="en-US" dirty="0">
                <a:solidFill>
                  <a:srgbClr val="0070C0"/>
                </a:solidFill>
              </a:rPr>
              <a:t> </a:t>
            </a:r>
            <a:r>
              <a:rPr lang="en-US" dirty="0" err="1">
                <a:solidFill>
                  <a:srgbClr val="0070C0"/>
                </a:solidFill>
              </a:rPr>
              <a:t>por</a:t>
            </a:r>
            <a:r>
              <a:rPr lang="en-US" dirty="0">
                <a:solidFill>
                  <a:srgbClr val="0070C0"/>
                </a:solidFill>
              </a:rPr>
              <a:t> um </a:t>
            </a:r>
            <a:r>
              <a:rPr lang="en-US" dirty="0" err="1">
                <a:solidFill>
                  <a:srgbClr val="0070C0"/>
                </a:solidFill>
              </a:rPr>
              <a:t>processo</a:t>
            </a:r>
            <a:r>
              <a:rPr lang="en-US" dirty="0">
                <a:solidFill>
                  <a:srgbClr val="0070C0"/>
                </a:solidFill>
              </a:rPr>
              <a:t> que </a:t>
            </a:r>
            <a:r>
              <a:rPr lang="en-US" dirty="0" err="1">
                <a:solidFill>
                  <a:srgbClr val="0070C0"/>
                </a:solidFill>
              </a:rPr>
              <a:t>alterava</a:t>
            </a:r>
            <a:r>
              <a:rPr lang="en-US" dirty="0">
                <a:solidFill>
                  <a:srgbClr val="0070C0"/>
                </a:solidFill>
              </a:rPr>
              <a:t> a </a:t>
            </a:r>
            <a:r>
              <a:rPr lang="en-US" dirty="0" err="1">
                <a:solidFill>
                  <a:srgbClr val="0070C0"/>
                </a:solidFill>
              </a:rPr>
              <a:t>associação</a:t>
            </a:r>
            <a:r>
              <a:rPr lang="en-US" dirty="0">
                <a:solidFill>
                  <a:srgbClr val="0070C0"/>
                </a:solidFill>
              </a:rPr>
              <a:t> dos </a:t>
            </a:r>
            <a:r>
              <a:rPr lang="en-US" dirty="0" err="1">
                <a:solidFill>
                  <a:srgbClr val="0070C0"/>
                </a:solidFill>
              </a:rPr>
              <a:t>objetos</a:t>
            </a:r>
            <a:r>
              <a:rPr lang="en-US" dirty="0">
                <a:solidFill>
                  <a:srgbClr val="0070C0"/>
                </a:solidFill>
              </a:rPr>
              <a:t> com </a:t>
            </a:r>
            <a:r>
              <a:rPr lang="en-US" dirty="0" err="1">
                <a:solidFill>
                  <a:srgbClr val="0070C0"/>
                </a:solidFill>
              </a:rPr>
              <a:t>os</a:t>
            </a:r>
            <a:r>
              <a:rPr lang="en-US" dirty="0">
                <a:solidFill>
                  <a:srgbClr val="0070C0"/>
                </a:solidFill>
              </a:rPr>
              <a:t> Servers Level 2)</a:t>
            </a:r>
          </a:p>
          <a:p>
            <a:pPr lvl="2"/>
            <a:r>
              <a:rPr lang="en-US" dirty="0">
                <a:solidFill>
                  <a:srgbClr val="0070C0"/>
                </a:solidFill>
              </a:rPr>
              <a:t>Level 1 – DNS Error </a:t>
            </a:r>
            <a:r>
              <a:rPr lang="en-US" dirty="0" err="1">
                <a:solidFill>
                  <a:srgbClr val="0070C0"/>
                </a:solidFill>
              </a:rPr>
              <a:t>gerado</a:t>
            </a:r>
            <a:r>
              <a:rPr lang="en-US" dirty="0">
                <a:solidFill>
                  <a:srgbClr val="0070C0"/>
                </a:solidFill>
              </a:rPr>
              <a:t> </a:t>
            </a:r>
            <a:r>
              <a:rPr lang="en-US" dirty="0" err="1">
                <a:solidFill>
                  <a:srgbClr val="0070C0"/>
                </a:solidFill>
              </a:rPr>
              <a:t>por</a:t>
            </a:r>
            <a:r>
              <a:rPr lang="en-US" dirty="0">
                <a:solidFill>
                  <a:srgbClr val="0070C0"/>
                </a:solidFill>
              </a:rPr>
              <a:t> </a:t>
            </a:r>
            <a:r>
              <a:rPr lang="en-US" dirty="0" err="1">
                <a:solidFill>
                  <a:srgbClr val="0070C0"/>
                </a:solidFill>
              </a:rPr>
              <a:t>erro</a:t>
            </a:r>
            <a:r>
              <a:rPr lang="en-US" dirty="0">
                <a:solidFill>
                  <a:srgbClr val="0070C0"/>
                </a:solidFill>
              </a:rPr>
              <a:t> </a:t>
            </a:r>
            <a:r>
              <a:rPr lang="en-US" dirty="0" err="1">
                <a:solidFill>
                  <a:srgbClr val="0070C0"/>
                </a:solidFill>
              </a:rPr>
              <a:t>na</a:t>
            </a:r>
            <a:r>
              <a:rPr lang="en-US" dirty="0">
                <a:solidFill>
                  <a:srgbClr val="0070C0"/>
                </a:solidFill>
              </a:rPr>
              <a:t> </a:t>
            </a:r>
            <a:r>
              <a:rPr lang="en-US" dirty="0" err="1">
                <a:solidFill>
                  <a:srgbClr val="0070C0"/>
                </a:solidFill>
              </a:rPr>
              <a:t>associação</a:t>
            </a:r>
            <a:r>
              <a:rPr lang="en-US" dirty="0">
                <a:solidFill>
                  <a:srgbClr val="0070C0"/>
                </a:solidFill>
              </a:rPr>
              <a:t> </a:t>
            </a:r>
            <a:r>
              <a:rPr lang="en-US" dirty="0" err="1">
                <a:solidFill>
                  <a:srgbClr val="0070C0"/>
                </a:solidFill>
              </a:rPr>
              <a:t>ObjectID</a:t>
            </a:r>
            <a:r>
              <a:rPr lang="en-US" dirty="0">
                <a:solidFill>
                  <a:srgbClr val="0070C0"/>
                </a:solidFill>
              </a:rPr>
              <a:t> com Server Level 2</a:t>
            </a:r>
          </a:p>
          <a:p>
            <a:pPr lvl="2"/>
            <a:r>
              <a:rPr lang="en-US" dirty="0">
                <a:solidFill>
                  <a:srgbClr val="0070C0"/>
                </a:solidFill>
              </a:rPr>
              <a:t>Level 2 – DNS Error </a:t>
            </a:r>
            <a:r>
              <a:rPr lang="en-US" dirty="0" err="1">
                <a:solidFill>
                  <a:srgbClr val="0070C0"/>
                </a:solidFill>
              </a:rPr>
              <a:t>gerado</a:t>
            </a:r>
            <a:r>
              <a:rPr lang="en-US" dirty="0">
                <a:solidFill>
                  <a:srgbClr val="0070C0"/>
                </a:solidFill>
              </a:rPr>
              <a:t> </a:t>
            </a:r>
            <a:r>
              <a:rPr lang="en-US" dirty="0" err="1">
                <a:solidFill>
                  <a:srgbClr val="0070C0"/>
                </a:solidFill>
              </a:rPr>
              <a:t>por</a:t>
            </a:r>
            <a:r>
              <a:rPr lang="en-US" dirty="0">
                <a:solidFill>
                  <a:srgbClr val="0070C0"/>
                </a:solidFill>
              </a:rPr>
              <a:t> </a:t>
            </a:r>
            <a:r>
              <a:rPr lang="en-US" dirty="0" err="1">
                <a:solidFill>
                  <a:srgbClr val="0070C0"/>
                </a:solidFill>
              </a:rPr>
              <a:t>expiração</a:t>
            </a:r>
            <a:r>
              <a:rPr lang="en-US" dirty="0">
                <a:solidFill>
                  <a:srgbClr val="0070C0"/>
                </a:solidFill>
              </a:rPr>
              <a:t> de TTL de um </a:t>
            </a:r>
            <a:r>
              <a:rPr lang="en-US" dirty="0" err="1">
                <a:solidFill>
                  <a:srgbClr val="0070C0"/>
                </a:solidFill>
              </a:rPr>
              <a:t>ObjectID</a:t>
            </a:r>
            <a:r>
              <a:rPr lang="en-US" dirty="0">
                <a:solidFill>
                  <a:srgbClr val="0070C0"/>
                </a:solidFill>
              </a:rPr>
              <a:t> </a:t>
            </a:r>
            <a:r>
              <a:rPr lang="en-US" dirty="0" err="1">
                <a:solidFill>
                  <a:srgbClr val="0070C0"/>
                </a:solidFill>
              </a:rPr>
              <a:t>ou</a:t>
            </a:r>
            <a:r>
              <a:rPr lang="en-US" dirty="0">
                <a:solidFill>
                  <a:srgbClr val="0070C0"/>
                </a:solidFill>
              </a:rPr>
              <a:t> “</a:t>
            </a:r>
            <a:r>
              <a:rPr lang="en-US" i="1" dirty="0">
                <a:solidFill>
                  <a:srgbClr val="0070C0"/>
                </a:solidFill>
              </a:rPr>
              <a:t>dirty cache</a:t>
            </a:r>
            <a:r>
              <a:rPr lang="en-US" dirty="0">
                <a:solidFill>
                  <a:srgbClr val="0070C0"/>
                </a:solidFill>
              </a:rPr>
              <a:t>”</a:t>
            </a:r>
          </a:p>
          <a:p>
            <a:pPr lvl="2"/>
            <a:endParaRPr lang="en-US" dirty="0">
              <a:solidFill>
                <a:srgbClr val="0070C0"/>
              </a:solidFill>
            </a:endParaRPr>
          </a:p>
          <a:p>
            <a:pPr lvl="2"/>
            <a:endParaRPr lang="en-US" dirty="0">
              <a:solidFill>
                <a:srgbClr val="0070C0"/>
              </a:solidFill>
            </a:endParaRPr>
          </a:p>
          <a:p>
            <a:pPr lvl="1"/>
            <a:endParaRPr lang="en-US" dirty="0">
              <a:solidFill>
                <a:srgbClr val="0070C0"/>
              </a:solidFill>
            </a:endParaRPr>
          </a:p>
        </p:txBody>
      </p:sp>
    </p:spTree>
    <p:extLst>
      <p:ext uri="{BB962C8B-B14F-4D97-AF65-F5344CB8AC3E}">
        <p14:creationId xmlns:p14="http://schemas.microsoft.com/office/powerpoint/2010/main" val="331566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a:t>Performance da </a:t>
            </a:r>
            <a:r>
              <a:rPr lang="en-US" dirty="0" err="1"/>
              <a:t>Arquitetura</a:t>
            </a:r>
            <a:r>
              <a:rPr lang="en-US" dirty="0"/>
              <a:t> </a:t>
            </a:r>
            <a:r>
              <a:rPr lang="en-US" dirty="0" err="1"/>
              <a:t>Simulada</a:t>
            </a:r>
            <a:r>
              <a:rPr lang="en-US" dirty="0"/>
              <a:t> (~5h)</a:t>
            </a:r>
          </a:p>
          <a:p>
            <a:pPr lvl="2"/>
            <a:endParaRPr lang="en-US" dirty="0">
              <a:solidFill>
                <a:srgbClr val="0070C0"/>
              </a:solidFill>
            </a:endParaRPr>
          </a:p>
          <a:p>
            <a:pPr lvl="2"/>
            <a:endParaRPr lang="en-US" dirty="0">
              <a:solidFill>
                <a:srgbClr val="0070C0"/>
              </a:solidFill>
            </a:endParaRPr>
          </a:p>
          <a:p>
            <a:pPr lvl="1"/>
            <a:endParaRPr lang="en-US" dirty="0">
              <a:solidFill>
                <a:srgbClr val="0070C0"/>
              </a:solidFill>
            </a:endParaRPr>
          </a:p>
        </p:txBody>
      </p:sp>
      <p:pic>
        <p:nvPicPr>
          <p:cNvPr id="4" name="Imagem 3"/>
          <p:cNvPicPr>
            <a:picLocks noChangeAspect="1"/>
          </p:cNvPicPr>
          <p:nvPr/>
        </p:nvPicPr>
        <p:blipFill>
          <a:blip r:embed="rId2"/>
          <a:stretch>
            <a:fillRect/>
          </a:stretch>
        </p:blipFill>
        <p:spPr>
          <a:xfrm>
            <a:off x="3412023" y="1842840"/>
            <a:ext cx="7898461" cy="4464404"/>
          </a:xfrm>
          <a:prstGeom prst="rect">
            <a:avLst/>
          </a:prstGeom>
        </p:spPr>
      </p:pic>
      <p:sp>
        <p:nvSpPr>
          <p:cNvPr id="5" name="Retângulo 4"/>
          <p:cNvSpPr/>
          <p:nvPr/>
        </p:nvSpPr>
        <p:spPr>
          <a:xfrm>
            <a:off x="864704" y="1842049"/>
            <a:ext cx="2494311" cy="131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Parâmetros</a:t>
            </a:r>
          </a:p>
          <a:p>
            <a:pPr marL="285750" indent="-285750">
              <a:buFont typeface="Arial" panose="020B0604020202020204" pitchFamily="34" charset="0"/>
              <a:buChar char="•"/>
            </a:pPr>
            <a:r>
              <a:rPr lang="pt-BR" dirty="0"/>
              <a:t>1M </a:t>
            </a:r>
            <a:r>
              <a:rPr lang="pt-BR" dirty="0" err="1"/>
              <a:t>keys</a:t>
            </a:r>
            <a:r>
              <a:rPr lang="pt-BR" dirty="0"/>
              <a:t>(</a:t>
            </a:r>
            <a:r>
              <a:rPr lang="pt-BR" dirty="0" err="1"/>
              <a:t>objects</a:t>
            </a:r>
            <a:r>
              <a:rPr lang="pt-BR" dirty="0"/>
              <a:t>)</a:t>
            </a:r>
          </a:p>
          <a:p>
            <a:pPr marL="285750" indent="-285750">
              <a:buFont typeface="Arial" panose="020B0604020202020204" pitchFamily="34" charset="0"/>
              <a:buChar char="•"/>
            </a:pPr>
            <a:r>
              <a:rPr lang="pt-BR" dirty="0"/>
              <a:t>50 queries/s</a:t>
            </a:r>
          </a:p>
          <a:p>
            <a:pPr marL="285750" indent="-285750">
              <a:buFont typeface="Arial" panose="020B0604020202020204" pitchFamily="34" charset="0"/>
              <a:buChar char="•"/>
            </a:pPr>
            <a:r>
              <a:rPr lang="pt-BR" dirty="0"/>
              <a:t>Migrations:30 </a:t>
            </a:r>
            <a:r>
              <a:rPr lang="pt-BR" dirty="0" err="1"/>
              <a:t>keys</a:t>
            </a:r>
            <a:r>
              <a:rPr lang="pt-BR" dirty="0"/>
              <a:t>/s</a:t>
            </a:r>
          </a:p>
        </p:txBody>
      </p:sp>
      <p:sp>
        <p:nvSpPr>
          <p:cNvPr id="6" name="Retângulo 5"/>
          <p:cNvSpPr/>
          <p:nvPr/>
        </p:nvSpPr>
        <p:spPr>
          <a:xfrm>
            <a:off x="864703" y="4363792"/>
            <a:ext cx="2494311" cy="1387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Highlights</a:t>
            </a:r>
            <a:endParaRPr lang="pt-BR" dirty="0">
              <a:solidFill>
                <a:schemeClr val="tx1"/>
              </a:solidFill>
            </a:endParaRPr>
          </a:p>
          <a:p>
            <a:pPr marL="285750" indent="-285750">
              <a:buFont typeface="Arial" panose="020B0604020202020204" pitchFamily="34" charset="0"/>
              <a:buChar char="•"/>
            </a:pPr>
            <a:r>
              <a:rPr lang="pt-BR" dirty="0"/>
              <a:t>18.5% </a:t>
            </a:r>
            <a:r>
              <a:rPr lang="pt-BR" dirty="0" err="1"/>
              <a:t>Level</a:t>
            </a:r>
            <a:r>
              <a:rPr lang="pt-BR" dirty="0"/>
              <a:t> 1 DNS </a:t>
            </a:r>
            <a:r>
              <a:rPr lang="pt-BR" dirty="0" err="1"/>
              <a:t>error</a:t>
            </a:r>
            <a:endParaRPr lang="pt-BR" dirty="0"/>
          </a:p>
          <a:p>
            <a:pPr marL="285750" indent="-285750">
              <a:buFont typeface="Arial" panose="020B0604020202020204" pitchFamily="34" charset="0"/>
              <a:buChar char="•"/>
            </a:pPr>
            <a:r>
              <a:rPr lang="pt-BR" dirty="0"/>
              <a:t>76% </a:t>
            </a:r>
            <a:r>
              <a:rPr lang="pt-BR" dirty="0" err="1"/>
              <a:t>Level</a:t>
            </a:r>
            <a:r>
              <a:rPr lang="pt-BR" dirty="0"/>
              <a:t> 2 DNS </a:t>
            </a:r>
            <a:r>
              <a:rPr lang="pt-BR" dirty="0" err="1"/>
              <a:t>error</a:t>
            </a:r>
            <a:endParaRPr lang="pt-BR" dirty="0"/>
          </a:p>
        </p:txBody>
      </p:sp>
    </p:spTree>
    <p:extLst>
      <p:ext uri="{BB962C8B-B14F-4D97-AF65-F5344CB8AC3E}">
        <p14:creationId xmlns:p14="http://schemas.microsoft.com/office/powerpoint/2010/main" val="2205157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Proposta de arquitetura DNS e avaliação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en-US" dirty="0" err="1"/>
              <a:t>Conclusões</a:t>
            </a:r>
            <a:endParaRPr lang="en-US" dirty="0"/>
          </a:p>
          <a:p>
            <a:pPr lvl="1"/>
            <a:endParaRPr lang="en-US" dirty="0">
              <a:solidFill>
                <a:srgbClr val="0070C0"/>
              </a:solidFill>
            </a:endParaRPr>
          </a:p>
          <a:p>
            <a:pPr lvl="1"/>
            <a:r>
              <a:rPr lang="en-US" dirty="0">
                <a:solidFill>
                  <a:srgbClr val="0070C0"/>
                </a:solidFill>
              </a:rPr>
              <a:t>18,5% DNS error level 1</a:t>
            </a:r>
          </a:p>
          <a:p>
            <a:pPr lvl="2"/>
            <a:r>
              <a:rPr lang="en-US" dirty="0" err="1">
                <a:solidFill>
                  <a:srgbClr val="0070C0"/>
                </a:solidFill>
              </a:rPr>
              <a:t>Arquitetura</a:t>
            </a:r>
            <a:r>
              <a:rPr lang="en-US" dirty="0">
                <a:solidFill>
                  <a:srgbClr val="0070C0"/>
                </a:solidFill>
              </a:rPr>
              <a:t> com caching </a:t>
            </a:r>
            <a:r>
              <a:rPr lang="en-US" dirty="0" err="1">
                <a:solidFill>
                  <a:srgbClr val="0070C0"/>
                </a:solidFill>
              </a:rPr>
              <a:t>em</a:t>
            </a:r>
            <a:r>
              <a:rPr lang="en-US" dirty="0">
                <a:solidFill>
                  <a:srgbClr val="0070C0"/>
                </a:solidFill>
              </a:rPr>
              <a:t> 3 </a:t>
            </a:r>
            <a:r>
              <a:rPr lang="en-US" dirty="0" err="1">
                <a:solidFill>
                  <a:srgbClr val="0070C0"/>
                </a:solidFill>
              </a:rPr>
              <a:t>níveis</a:t>
            </a:r>
            <a:r>
              <a:rPr lang="en-US" dirty="0">
                <a:solidFill>
                  <a:srgbClr val="0070C0"/>
                </a:solidFill>
              </a:rPr>
              <a:t> é </a:t>
            </a:r>
            <a:r>
              <a:rPr lang="en-US" dirty="0" err="1">
                <a:solidFill>
                  <a:srgbClr val="0070C0"/>
                </a:solidFill>
              </a:rPr>
              <a:t>efetiva</a:t>
            </a:r>
            <a:r>
              <a:rPr lang="en-US" dirty="0">
                <a:solidFill>
                  <a:srgbClr val="0070C0"/>
                </a:solidFill>
              </a:rPr>
              <a:t> </a:t>
            </a:r>
            <a:r>
              <a:rPr lang="en-US" dirty="0" err="1">
                <a:solidFill>
                  <a:srgbClr val="0070C0"/>
                </a:solidFill>
              </a:rPr>
              <a:t>na</a:t>
            </a:r>
            <a:r>
              <a:rPr lang="en-US" dirty="0">
                <a:solidFill>
                  <a:srgbClr val="0070C0"/>
                </a:solidFill>
              </a:rPr>
              <a:t> </a:t>
            </a:r>
            <a:r>
              <a:rPr lang="en-US" dirty="0" err="1">
                <a:solidFill>
                  <a:srgbClr val="0070C0"/>
                </a:solidFill>
              </a:rPr>
              <a:t>redução</a:t>
            </a:r>
            <a:r>
              <a:rPr lang="en-US" dirty="0">
                <a:solidFill>
                  <a:srgbClr val="0070C0"/>
                </a:solidFill>
              </a:rPr>
              <a:t> da </a:t>
            </a:r>
            <a:r>
              <a:rPr lang="en-US" dirty="0" err="1">
                <a:solidFill>
                  <a:srgbClr val="0070C0"/>
                </a:solidFill>
              </a:rPr>
              <a:t>carga</a:t>
            </a:r>
            <a:r>
              <a:rPr lang="en-US" dirty="0">
                <a:solidFill>
                  <a:srgbClr val="0070C0"/>
                </a:solidFill>
              </a:rPr>
              <a:t> </a:t>
            </a:r>
            <a:r>
              <a:rPr lang="en-US" dirty="0" err="1">
                <a:solidFill>
                  <a:srgbClr val="0070C0"/>
                </a:solidFill>
              </a:rPr>
              <a:t>nos</a:t>
            </a:r>
            <a:r>
              <a:rPr lang="en-US" dirty="0">
                <a:solidFill>
                  <a:srgbClr val="0070C0"/>
                </a:solidFill>
              </a:rPr>
              <a:t> </a:t>
            </a:r>
            <a:r>
              <a:rPr lang="en-US" dirty="0" err="1">
                <a:solidFill>
                  <a:srgbClr val="0070C0"/>
                </a:solidFill>
              </a:rPr>
              <a:t>servidores</a:t>
            </a:r>
            <a:r>
              <a:rPr lang="en-US" dirty="0">
                <a:solidFill>
                  <a:srgbClr val="0070C0"/>
                </a:solidFill>
              </a:rPr>
              <a:t> Level 1</a:t>
            </a:r>
          </a:p>
          <a:p>
            <a:pPr lvl="2"/>
            <a:endParaRPr lang="en-US" dirty="0">
              <a:solidFill>
                <a:srgbClr val="0070C0"/>
              </a:solidFill>
            </a:endParaRPr>
          </a:p>
          <a:p>
            <a:pPr lvl="1"/>
            <a:r>
              <a:rPr lang="en-US" dirty="0">
                <a:solidFill>
                  <a:srgbClr val="0070C0"/>
                </a:solidFill>
              </a:rPr>
              <a:t>76% DNS error level 2</a:t>
            </a:r>
          </a:p>
          <a:p>
            <a:pPr lvl="2"/>
            <a:r>
              <a:rPr lang="en-US" dirty="0">
                <a:solidFill>
                  <a:srgbClr val="0070C0"/>
                </a:solidFill>
              </a:rPr>
              <a:t>Um </a:t>
            </a:r>
            <a:r>
              <a:rPr lang="en-US" dirty="0" err="1">
                <a:solidFill>
                  <a:srgbClr val="0070C0"/>
                </a:solidFill>
              </a:rPr>
              <a:t>processo</a:t>
            </a:r>
            <a:r>
              <a:rPr lang="en-US" dirty="0">
                <a:solidFill>
                  <a:srgbClr val="0070C0"/>
                </a:solidFill>
              </a:rPr>
              <a:t> </a:t>
            </a:r>
            <a:r>
              <a:rPr lang="en-US" dirty="0" err="1">
                <a:solidFill>
                  <a:srgbClr val="0070C0"/>
                </a:solidFill>
              </a:rPr>
              <a:t>mais</a:t>
            </a:r>
            <a:r>
              <a:rPr lang="en-US" dirty="0">
                <a:solidFill>
                  <a:srgbClr val="0070C0"/>
                </a:solidFill>
              </a:rPr>
              <a:t> </a:t>
            </a:r>
            <a:r>
              <a:rPr lang="en-US" dirty="0" err="1">
                <a:solidFill>
                  <a:srgbClr val="0070C0"/>
                </a:solidFill>
              </a:rPr>
              <a:t>efetivo</a:t>
            </a:r>
            <a:r>
              <a:rPr lang="en-US" dirty="0">
                <a:solidFill>
                  <a:srgbClr val="0070C0"/>
                </a:solidFill>
              </a:rPr>
              <a:t> de </a:t>
            </a:r>
            <a:r>
              <a:rPr lang="en-US" dirty="0" err="1">
                <a:solidFill>
                  <a:srgbClr val="0070C0"/>
                </a:solidFill>
              </a:rPr>
              <a:t>sincronização</a:t>
            </a:r>
            <a:r>
              <a:rPr lang="en-US" dirty="0">
                <a:solidFill>
                  <a:srgbClr val="0070C0"/>
                </a:solidFill>
              </a:rPr>
              <a:t> dos </a:t>
            </a:r>
            <a:r>
              <a:rPr lang="en-US" dirty="0" err="1">
                <a:solidFill>
                  <a:srgbClr val="0070C0"/>
                </a:solidFill>
              </a:rPr>
              <a:t>servidores</a:t>
            </a:r>
            <a:r>
              <a:rPr lang="en-US" dirty="0">
                <a:solidFill>
                  <a:srgbClr val="0070C0"/>
                </a:solidFill>
              </a:rPr>
              <a:t> Level 2 </a:t>
            </a:r>
            <a:r>
              <a:rPr lang="en-US" dirty="0" err="1">
                <a:solidFill>
                  <a:srgbClr val="0070C0"/>
                </a:solidFill>
              </a:rPr>
              <a:t>deve</a:t>
            </a:r>
            <a:r>
              <a:rPr lang="en-US" dirty="0">
                <a:solidFill>
                  <a:srgbClr val="0070C0"/>
                </a:solidFill>
              </a:rPr>
              <a:t> </a:t>
            </a:r>
            <a:r>
              <a:rPr lang="en-US" dirty="0" err="1">
                <a:solidFill>
                  <a:srgbClr val="0070C0"/>
                </a:solidFill>
              </a:rPr>
              <a:t>ser</a:t>
            </a:r>
            <a:r>
              <a:rPr lang="en-US" dirty="0">
                <a:solidFill>
                  <a:srgbClr val="0070C0"/>
                </a:solidFill>
              </a:rPr>
              <a:t> </a:t>
            </a:r>
            <a:r>
              <a:rPr lang="en-US" dirty="0" err="1">
                <a:solidFill>
                  <a:srgbClr val="0070C0"/>
                </a:solidFill>
              </a:rPr>
              <a:t>avaliado</a:t>
            </a:r>
            <a:r>
              <a:rPr lang="en-US" dirty="0">
                <a:solidFill>
                  <a:srgbClr val="0070C0"/>
                </a:solidFill>
              </a:rPr>
              <a:t>.</a:t>
            </a:r>
          </a:p>
          <a:p>
            <a:pPr lvl="2"/>
            <a:r>
              <a:rPr lang="en-US" dirty="0" err="1">
                <a:solidFill>
                  <a:srgbClr val="0070C0"/>
                </a:solidFill>
              </a:rPr>
              <a:t>Atualizações</a:t>
            </a:r>
            <a:r>
              <a:rPr lang="en-US" dirty="0">
                <a:solidFill>
                  <a:srgbClr val="0070C0"/>
                </a:solidFill>
              </a:rPr>
              <a:t> </a:t>
            </a:r>
            <a:r>
              <a:rPr lang="en-US" dirty="0" err="1">
                <a:solidFill>
                  <a:srgbClr val="0070C0"/>
                </a:solidFill>
              </a:rPr>
              <a:t>deve</a:t>
            </a:r>
            <a:r>
              <a:rPr lang="en-US" dirty="0">
                <a:solidFill>
                  <a:srgbClr val="0070C0"/>
                </a:solidFill>
              </a:rPr>
              <a:t> </a:t>
            </a:r>
            <a:r>
              <a:rPr lang="en-US" dirty="0" err="1">
                <a:solidFill>
                  <a:srgbClr val="0070C0"/>
                </a:solidFill>
              </a:rPr>
              <a:t>ter</a:t>
            </a:r>
            <a:r>
              <a:rPr lang="en-US" dirty="0">
                <a:solidFill>
                  <a:srgbClr val="0070C0"/>
                </a:solidFill>
              </a:rPr>
              <a:t> </a:t>
            </a:r>
            <a:r>
              <a:rPr lang="en-US" dirty="0" err="1">
                <a:solidFill>
                  <a:srgbClr val="0070C0"/>
                </a:solidFill>
              </a:rPr>
              <a:t>preferência</a:t>
            </a:r>
            <a:r>
              <a:rPr lang="en-US" dirty="0">
                <a:solidFill>
                  <a:srgbClr val="0070C0"/>
                </a:solidFill>
              </a:rPr>
              <a:t> </a:t>
            </a:r>
            <a:r>
              <a:rPr lang="en-US" dirty="0" err="1">
                <a:solidFill>
                  <a:srgbClr val="0070C0"/>
                </a:solidFill>
              </a:rPr>
              <a:t>por</a:t>
            </a:r>
            <a:r>
              <a:rPr lang="en-US" dirty="0">
                <a:solidFill>
                  <a:srgbClr val="0070C0"/>
                </a:solidFill>
              </a:rPr>
              <a:t> </a:t>
            </a:r>
            <a:r>
              <a:rPr lang="en-US" dirty="0" err="1">
                <a:solidFill>
                  <a:srgbClr val="0070C0"/>
                </a:solidFill>
              </a:rPr>
              <a:t>método</a:t>
            </a:r>
            <a:r>
              <a:rPr lang="en-US" dirty="0">
                <a:solidFill>
                  <a:srgbClr val="0070C0"/>
                </a:solidFill>
              </a:rPr>
              <a:t> “push” </a:t>
            </a:r>
            <a:r>
              <a:rPr lang="en-US" dirty="0" err="1">
                <a:solidFill>
                  <a:srgbClr val="0070C0"/>
                </a:solidFill>
              </a:rPr>
              <a:t>em</a:t>
            </a:r>
            <a:r>
              <a:rPr lang="en-US" dirty="0">
                <a:solidFill>
                  <a:srgbClr val="0070C0"/>
                </a:solidFill>
              </a:rPr>
              <a:t> </a:t>
            </a:r>
            <a:r>
              <a:rPr lang="en-US" dirty="0" err="1">
                <a:solidFill>
                  <a:srgbClr val="0070C0"/>
                </a:solidFill>
              </a:rPr>
              <a:t>vez</a:t>
            </a:r>
            <a:r>
              <a:rPr lang="en-US" dirty="0">
                <a:solidFill>
                  <a:srgbClr val="0070C0"/>
                </a:solidFill>
              </a:rPr>
              <a:t> de “pull”, </a:t>
            </a:r>
            <a:r>
              <a:rPr lang="en-US" dirty="0" err="1">
                <a:solidFill>
                  <a:srgbClr val="0070C0"/>
                </a:solidFill>
              </a:rPr>
              <a:t>porém</a:t>
            </a:r>
            <a:r>
              <a:rPr lang="en-US" dirty="0">
                <a:solidFill>
                  <a:srgbClr val="0070C0"/>
                </a:solidFill>
              </a:rPr>
              <a:t> para </a:t>
            </a:r>
            <a:r>
              <a:rPr lang="en-US" dirty="0" err="1">
                <a:solidFill>
                  <a:srgbClr val="0070C0"/>
                </a:solidFill>
              </a:rPr>
              <a:t>isso</a:t>
            </a:r>
            <a:r>
              <a:rPr lang="en-US" dirty="0">
                <a:solidFill>
                  <a:srgbClr val="0070C0"/>
                </a:solidFill>
              </a:rPr>
              <a:t> </a:t>
            </a:r>
            <a:r>
              <a:rPr lang="en-US" dirty="0" err="1">
                <a:solidFill>
                  <a:srgbClr val="0070C0"/>
                </a:solidFill>
              </a:rPr>
              <a:t>os</a:t>
            </a:r>
            <a:r>
              <a:rPr lang="en-US" dirty="0">
                <a:solidFill>
                  <a:srgbClr val="0070C0"/>
                </a:solidFill>
              </a:rPr>
              <a:t> gateways de </a:t>
            </a:r>
            <a:r>
              <a:rPr lang="en-US" dirty="0" err="1">
                <a:solidFill>
                  <a:srgbClr val="0070C0"/>
                </a:solidFill>
              </a:rPr>
              <a:t>rede</a:t>
            </a:r>
            <a:r>
              <a:rPr lang="en-US" dirty="0">
                <a:solidFill>
                  <a:srgbClr val="0070C0"/>
                </a:solidFill>
              </a:rPr>
              <a:t> </a:t>
            </a:r>
            <a:r>
              <a:rPr lang="en-US" dirty="0" err="1">
                <a:solidFill>
                  <a:srgbClr val="0070C0"/>
                </a:solidFill>
              </a:rPr>
              <a:t>provavelmente</a:t>
            </a:r>
            <a:r>
              <a:rPr lang="en-US" dirty="0">
                <a:solidFill>
                  <a:srgbClr val="0070C0"/>
                </a:solidFill>
              </a:rPr>
              <a:t> </a:t>
            </a:r>
            <a:r>
              <a:rPr lang="en-US" dirty="0" err="1">
                <a:solidFill>
                  <a:srgbClr val="0070C0"/>
                </a:solidFill>
              </a:rPr>
              <a:t>precisarão</a:t>
            </a:r>
            <a:r>
              <a:rPr lang="en-US" dirty="0">
                <a:solidFill>
                  <a:srgbClr val="0070C0"/>
                </a:solidFill>
              </a:rPr>
              <a:t> </a:t>
            </a:r>
            <a:r>
              <a:rPr lang="en-US" dirty="0" err="1">
                <a:solidFill>
                  <a:srgbClr val="0070C0"/>
                </a:solidFill>
              </a:rPr>
              <a:t>ser</a:t>
            </a:r>
            <a:r>
              <a:rPr lang="en-US" dirty="0">
                <a:solidFill>
                  <a:srgbClr val="0070C0"/>
                </a:solidFill>
              </a:rPr>
              <a:t> </a:t>
            </a:r>
            <a:r>
              <a:rPr lang="en-US" dirty="0" err="1">
                <a:solidFill>
                  <a:srgbClr val="0070C0"/>
                </a:solidFill>
              </a:rPr>
              <a:t>adaptados</a:t>
            </a:r>
            <a:endParaRPr lang="en-US" dirty="0">
              <a:solidFill>
                <a:srgbClr val="0070C0"/>
              </a:solidFill>
            </a:endParaRPr>
          </a:p>
        </p:txBody>
      </p:sp>
    </p:spTree>
    <p:extLst>
      <p:ext uri="{BB962C8B-B14F-4D97-AF65-F5344CB8AC3E}">
        <p14:creationId xmlns:p14="http://schemas.microsoft.com/office/powerpoint/2010/main" val="419224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 </a:t>
            </a:r>
            <a:r>
              <a:rPr lang="pt-BR" dirty="0"/>
              <a:t>Referências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endParaRPr lang="pt-BR" dirty="0"/>
          </a:p>
          <a:p>
            <a:pPr marL="0" indent="0">
              <a:buNone/>
            </a:pPr>
            <a:r>
              <a:rPr lang="pt-BR" dirty="0">
                <a:solidFill>
                  <a:srgbClr val="0070C0"/>
                </a:solidFill>
              </a:rPr>
              <a:t>[1] karakostas13 – A </a:t>
            </a:r>
            <a:r>
              <a:rPr lang="en-US" dirty="0">
                <a:solidFill>
                  <a:srgbClr val="0070C0"/>
                </a:solidFill>
              </a:rPr>
              <a:t>DNS Architecture for the Internet of Things- A Case Study in Transport Logistics</a:t>
            </a:r>
          </a:p>
          <a:p>
            <a:pPr marL="0" indent="0">
              <a:buNone/>
            </a:pPr>
            <a:r>
              <a:rPr lang="en-US" dirty="0">
                <a:solidFill>
                  <a:srgbClr val="0070C0"/>
                </a:solidFill>
              </a:rPr>
              <a:t>[2] mockapetris87a – Mockapetris, Paul. "IETF RFC 1034: Domain Names—Concepts and facilities." November1987. URL </a:t>
            </a:r>
            <a:r>
              <a:rPr lang="en-US" dirty="0">
                <a:solidFill>
                  <a:srgbClr val="0070C0"/>
                </a:solidFill>
                <a:hlinkClick r:id="rId2"/>
              </a:rPr>
              <a:t>https://www.ietf.org/rfc/rfc1034.txt</a:t>
            </a:r>
            <a:endParaRPr lang="en-US" dirty="0">
              <a:solidFill>
                <a:srgbClr val="0070C0"/>
              </a:solidFill>
            </a:endParaRPr>
          </a:p>
          <a:p>
            <a:pPr marL="0" indent="0">
              <a:buNone/>
            </a:pPr>
            <a:r>
              <a:rPr lang="en-US" dirty="0">
                <a:solidFill>
                  <a:srgbClr val="0070C0"/>
                </a:solidFill>
              </a:rPr>
              <a:t>[3] mockapetris87b - Mockapetris, Paul. "RFC 1035—Domain names—implementation and specification, November 1987." URL  </a:t>
            </a:r>
            <a:r>
              <a:rPr lang="en-US" dirty="0">
                <a:solidFill>
                  <a:srgbClr val="0070C0"/>
                </a:solidFill>
                <a:hlinkClick r:id="rId3"/>
              </a:rPr>
              <a:t>https://www.ietf.org/rfc/rfc1035.txt</a:t>
            </a:r>
            <a:endParaRPr lang="en-US" dirty="0">
              <a:solidFill>
                <a:srgbClr val="0070C0"/>
              </a:solidFill>
            </a:endParaRPr>
          </a:p>
          <a:p>
            <a:pPr marL="0" indent="0">
              <a:buNone/>
            </a:pPr>
            <a:r>
              <a:rPr lang="en-US" dirty="0">
                <a:solidFill>
                  <a:srgbClr val="0070C0"/>
                </a:solidFill>
              </a:rPr>
              <a:t>[4] standardgs1-13 - Standard, Ratified. "GS1 Object Name Service (ONS).“</a:t>
            </a:r>
          </a:p>
          <a:p>
            <a:pPr marL="0" indent="0">
              <a:buNone/>
            </a:pPr>
            <a:r>
              <a:rPr lang="en-US" dirty="0">
                <a:solidFill>
                  <a:srgbClr val="0070C0"/>
                </a:solidFill>
              </a:rPr>
              <a:t>[5] Aitchison11 - Aitchison, Ron. Pro </a:t>
            </a:r>
            <a:r>
              <a:rPr lang="en-US" dirty="0" err="1">
                <a:solidFill>
                  <a:srgbClr val="0070C0"/>
                </a:solidFill>
              </a:rPr>
              <a:t>Dns</a:t>
            </a:r>
            <a:r>
              <a:rPr lang="en-US" dirty="0">
                <a:solidFill>
                  <a:srgbClr val="0070C0"/>
                </a:solidFill>
              </a:rPr>
              <a:t> and BIND 10. </a:t>
            </a:r>
            <a:r>
              <a:rPr lang="en-US" dirty="0" err="1">
                <a:solidFill>
                  <a:srgbClr val="0070C0"/>
                </a:solidFill>
              </a:rPr>
              <a:t>Apress</a:t>
            </a:r>
            <a:r>
              <a:rPr lang="en-US" dirty="0">
                <a:solidFill>
                  <a:srgbClr val="0070C0"/>
                </a:solidFill>
              </a:rPr>
              <a:t>, 2011.</a:t>
            </a:r>
          </a:p>
          <a:p>
            <a:pPr marL="0" indent="0">
              <a:buNone/>
            </a:pPr>
            <a:endParaRPr lang="en-US" dirty="0">
              <a:solidFill>
                <a:srgbClr val="0070C0"/>
              </a:solidFill>
            </a:endParaRPr>
          </a:p>
        </p:txBody>
      </p:sp>
    </p:spTree>
    <p:extLst>
      <p:ext uri="{BB962C8B-B14F-4D97-AF65-F5344CB8AC3E}">
        <p14:creationId xmlns:p14="http://schemas.microsoft.com/office/powerpoint/2010/main" val="162254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957" y="2631247"/>
            <a:ext cx="10515600" cy="1325563"/>
          </a:xfrm>
        </p:spPr>
        <p:txBody>
          <a:bodyPr/>
          <a:lstStyle/>
          <a:p>
            <a:pPr algn="ctr"/>
            <a:r>
              <a:rPr lang="pt-BR" b="1" dirty="0"/>
              <a:t>FIM</a:t>
            </a:r>
          </a:p>
        </p:txBody>
      </p:sp>
      <p:sp>
        <p:nvSpPr>
          <p:cNvPr id="5" name="Espaço Reservado para Conteúdo 2"/>
          <p:cNvSpPr>
            <a:spLocks noGrp="1"/>
          </p:cNvSpPr>
          <p:nvPr>
            <p:ph idx="1"/>
          </p:nvPr>
        </p:nvSpPr>
        <p:spPr>
          <a:xfrm>
            <a:off x="1023731" y="4585252"/>
            <a:ext cx="10515600" cy="1226517"/>
          </a:xfrm>
          <a:solidFill>
            <a:schemeClr val="bg1">
              <a:lumMod val="95000"/>
            </a:schemeClr>
          </a:solidFill>
        </p:spPr>
        <p:txBody>
          <a:bodyPr/>
          <a:lstStyle/>
          <a:p>
            <a:pPr marL="0" indent="0">
              <a:buNone/>
            </a:pPr>
            <a:r>
              <a:rPr lang="pt-BR" b="1" dirty="0"/>
              <a:t>810043 – Amaury Mausbach Filho</a:t>
            </a:r>
            <a:endParaRPr lang="pt-BR" dirty="0"/>
          </a:p>
        </p:txBody>
      </p:sp>
    </p:spTree>
    <p:extLst>
      <p:ext uri="{BB962C8B-B14F-4D97-AF65-F5344CB8AC3E}">
        <p14:creationId xmlns:p14="http://schemas.microsoft.com/office/powerpoint/2010/main" val="162947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20000"/>
          </a:bodyPr>
          <a:lstStyle/>
          <a:p>
            <a:pPr marL="0" indent="0">
              <a:buNone/>
            </a:pPr>
            <a:r>
              <a:rPr lang="pt-BR" sz="3000" b="1" dirty="0"/>
              <a:t>Problema Típico Atualmente</a:t>
            </a:r>
          </a:p>
          <a:p>
            <a:endParaRPr lang="pt-BR" dirty="0">
              <a:solidFill>
                <a:srgbClr val="0070C0"/>
              </a:solidFill>
            </a:endParaRPr>
          </a:p>
          <a:p>
            <a:r>
              <a:rPr lang="pt-BR" dirty="0">
                <a:solidFill>
                  <a:srgbClr val="0070C0"/>
                </a:solidFill>
              </a:rPr>
              <a:t>Localizar um objeto onde quer que ele esteja a partir de uma URL:</a:t>
            </a:r>
          </a:p>
          <a:p>
            <a:pPr marL="457200" lvl="1" indent="0">
              <a:buNone/>
            </a:pPr>
            <a:r>
              <a:rPr lang="pt-BR" dirty="0">
                <a:solidFill>
                  <a:srgbClr val="0070C0"/>
                </a:solidFill>
                <a:hlinkClick r:id="rId2"/>
              </a:rPr>
              <a:t>www.tracking.com/findmyobject?id=1234567</a:t>
            </a:r>
            <a:endParaRPr lang="pt-BR" dirty="0">
              <a:solidFill>
                <a:srgbClr val="0070C0"/>
              </a:solidFill>
            </a:endParaRPr>
          </a:p>
          <a:p>
            <a:pPr marL="457200" lvl="1" indent="0">
              <a:buNone/>
            </a:pPr>
            <a:endParaRPr lang="pt-BR" dirty="0">
              <a:solidFill>
                <a:srgbClr val="0070C0"/>
              </a:solidFill>
            </a:endParaRPr>
          </a:p>
          <a:p>
            <a:r>
              <a:rPr lang="pt-BR" dirty="0">
                <a:solidFill>
                  <a:srgbClr val="0070C0"/>
                </a:solidFill>
              </a:rPr>
              <a:t>Principal obstáculo: </a:t>
            </a:r>
            <a:r>
              <a:rPr lang="pt-BR" u="sng" dirty="0">
                <a:solidFill>
                  <a:srgbClr val="0070C0"/>
                </a:solidFill>
              </a:rPr>
              <a:t>identificador único e global para objetos</a:t>
            </a:r>
            <a:r>
              <a:rPr lang="pt-BR" dirty="0">
                <a:solidFill>
                  <a:srgbClr val="0070C0"/>
                </a:solidFill>
              </a:rPr>
              <a:t>.</a:t>
            </a:r>
          </a:p>
          <a:p>
            <a:endParaRPr lang="pt-BR" dirty="0">
              <a:solidFill>
                <a:srgbClr val="0070C0"/>
              </a:solidFill>
            </a:endParaRPr>
          </a:p>
          <a:p>
            <a:r>
              <a:rPr lang="pt-BR" dirty="0">
                <a:solidFill>
                  <a:srgbClr val="0070C0"/>
                </a:solidFill>
              </a:rPr>
              <a:t>No caso acima:</a:t>
            </a:r>
          </a:p>
          <a:p>
            <a:pPr lvl="1"/>
            <a:r>
              <a:rPr lang="pt-BR" dirty="0">
                <a:solidFill>
                  <a:srgbClr val="0070C0"/>
                </a:solidFill>
              </a:rPr>
              <a:t>Identificador único em um domínio: 1234567</a:t>
            </a:r>
          </a:p>
          <a:p>
            <a:pPr lvl="1"/>
            <a:r>
              <a:rPr lang="pt-BR" dirty="0">
                <a:solidFill>
                  <a:srgbClr val="0070C0"/>
                </a:solidFill>
              </a:rPr>
              <a:t>Domínio: </a:t>
            </a:r>
            <a:r>
              <a:rPr lang="pt-BR" dirty="0">
                <a:solidFill>
                  <a:srgbClr val="0070C0"/>
                </a:solidFill>
                <a:hlinkClick r:id="rId3"/>
              </a:rPr>
              <a:t>www.tracking.com</a:t>
            </a:r>
            <a:endParaRPr lang="pt-BR" dirty="0">
              <a:solidFill>
                <a:srgbClr val="0070C0"/>
              </a:solidFill>
            </a:endParaRPr>
          </a:p>
          <a:p>
            <a:pPr lvl="1"/>
            <a:endParaRPr lang="pt-BR" dirty="0">
              <a:solidFill>
                <a:srgbClr val="0070C0"/>
              </a:solidFill>
            </a:endParaRPr>
          </a:p>
          <a:p>
            <a:r>
              <a:rPr lang="pt-BR" dirty="0">
                <a:solidFill>
                  <a:srgbClr val="0070C0"/>
                </a:solidFill>
              </a:rPr>
              <a:t>Solução:</a:t>
            </a:r>
          </a:p>
          <a:p>
            <a:pPr lvl="1"/>
            <a:r>
              <a:rPr lang="pt-BR" dirty="0">
                <a:solidFill>
                  <a:srgbClr val="0070C0"/>
                </a:solidFill>
              </a:rPr>
              <a:t>A partir do domínio, encontrar um servidor que possa informar sobre o objeto do domínio.</a:t>
            </a:r>
          </a:p>
        </p:txBody>
      </p:sp>
    </p:spTree>
    <p:extLst>
      <p:ext uri="{BB962C8B-B14F-4D97-AF65-F5344CB8AC3E}">
        <p14:creationId xmlns:p14="http://schemas.microsoft.com/office/powerpoint/2010/main" val="56732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b="1" dirty="0"/>
              <a:t>Uma solução de identificação única para </a:t>
            </a:r>
            <a:r>
              <a:rPr lang="pt-BR" b="1" dirty="0" err="1"/>
              <a:t>IoT</a:t>
            </a:r>
            <a:endParaRPr lang="pt-BR" b="1" dirty="0"/>
          </a:p>
          <a:p>
            <a:r>
              <a:rPr lang="pt-BR" dirty="0" err="1">
                <a:solidFill>
                  <a:srgbClr val="0070C0"/>
                </a:solidFill>
              </a:rPr>
              <a:t>Ucode</a:t>
            </a:r>
            <a:endParaRPr lang="pt-BR" dirty="0">
              <a:solidFill>
                <a:srgbClr val="0070C0"/>
              </a:solidFill>
            </a:endParaRPr>
          </a:p>
          <a:p>
            <a:pPr lvl="1"/>
            <a:r>
              <a:rPr lang="en-US" dirty="0">
                <a:solidFill>
                  <a:srgbClr val="0070C0"/>
                </a:solidFill>
              </a:rPr>
              <a:t>The </a:t>
            </a:r>
            <a:r>
              <a:rPr lang="en-US" dirty="0" err="1">
                <a:solidFill>
                  <a:srgbClr val="0070C0"/>
                </a:solidFill>
              </a:rPr>
              <a:t>ucode</a:t>
            </a:r>
            <a:r>
              <a:rPr lang="en-US" dirty="0">
                <a:solidFill>
                  <a:srgbClr val="0070C0"/>
                </a:solidFill>
              </a:rPr>
              <a:t> is a 128-bit fixed length identifier system. Moreover, a mechanism to extend the </a:t>
            </a:r>
            <a:r>
              <a:rPr lang="en-US" dirty="0" err="1">
                <a:solidFill>
                  <a:srgbClr val="0070C0"/>
                </a:solidFill>
              </a:rPr>
              <a:t>ucode</a:t>
            </a:r>
            <a:r>
              <a:rPr lang="en-US" dirty="0">
                <a:solidFill>
                  <a:srgbClr val="0070C0"/>
                </a:solidFill>
              </a:rPr>
              <a:t> length in units of 128 bits has been prepared to meet the future demands so codes longer than 128 bits also can be defined.</a:t>
            </a:r>
            <a:endParaRPr lang="pt-BR" dirty="0">
              <a:solidFill>
                <a:srgbClr val="0070C0"/>
              </a:solidFill>
            </a:endParaRPr>
          </a:p>
        </p:txBody>
      </p:sp>
      <p:pic>
        <p:nvPicPr>
          <p:cNvPr id="6" name="Imagem 5"/>
          <p:cNvPicPr>
            <a:picLocks noChangeAspect="1"/>
          </p:cNvPicPr>
          <p:nvPr/>
        </p:nvPicPr>
        <p:blipFill>
          <a:blip r:embed="rId2"/>
          <a:stretch>
            <a:fillRect/>
          </a:stretch>
        </p:blipFill>
        <p:spPr>
          <a:xfrm>
            <a:off x="2738292" y="3649322"/>
            <a:ext cx="5955543" cy="2731704"/>
          </a:xfrm>
          <a:prstGeom prst="rect">
            <a:avLst/>
          </a:prstGeom>
        </p:spPr>
      </p:pic>
      <p:sp>
        <p:nvSpPr>
          <p:cNvPr id="7" name="CaixaDeTexto 6"/>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3"/>
              </a:rPr>
              <a:t>http://www.uidcenter.org/learning-about-ucode</a:t>
            </a:r>
            <a:endParaRPr lang="pt-BR" sz="1200" dirty="0"/>
          </a:p>
        </p:txBody>
      </p:sp>
    </p:spTree>
    <p:extLst>
      <p:ext uri="{BB962C8B-B14F-4D97-AF65-F5344CB8AC3E}">
        <p14:creationId xmlns:p14="http://schemas.microsoft.com/office/powerpoint/2010/main" val="407953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lstStyle/>
          <a:p>
            <a:endParaRPr lang="pt-BR" dirty="0">
              <a:solidFill>
                <a:srgbClr val="0070C0"/>
              </a:solidFill>
            </a:endParaRPr>
          </a:p>
          <a:p>
            <a:endParaRPr lang="pt-BR" dirty="0">
              <a:solidFill>
                <a:srgbClr val="0070C0"/>
              </a:solidFill>
            </a:endParaRPr>
          </a:p>
          <a:p>
            <a:r>
              <a:rPr lang="pt-BR" dirty="0">
                <a:solidFill>
                  <a:srgbClr val="0070C0"/>
                </a:solidFill>
              </a:rPr>
              <a:t>Para que a solução seja aplicável em </a:t>
            </a:r>
            <a:r>
              <a:rPr lang="pt-BR" dirty="0" err="1">
                <a:solidFill>
                  <a:srgbClr val="0070C0"/>
                </a:solidFill>
              </a:rPr>
              <a:t>IoT</a:t>
            </a:r>
            <a:r>
              <a:rPr lang="pt-BR" dirty="0">
                <a:solidFill>
                  <a:srgbClr val="0070C0"/>
                </a:solidFill>
              </a:rPr>
              <a:t> é necessário que exista uma mecanismo exposto publicamente para recuperação de informações sobre um objeto globalmente.</a:t>
            </a:r>
          </a:p>
          <a:p>
            <a:endParaRPr lang="pt-BR" dirty="0">
              <a:solidFill>
                <a:srgbClr val="0070C0"/>
              </a:solidFill>
            </a:endParaRPr>
          </a:p>
          <a:p>
            <a:endParaRPr lang="pt-BR" dirty="0">
              <a:solidFill>
                <a:srgbClr val="0070C0"/>
              </a:solidFill>
            </a:endParaRPr>
          </a:p>
          <a:p>
            <a:r>
              <a:rPr lang="pt-BR" dirty="0">
                <a:solidFill>
                  <a:srgbClr val="0070C0"/>
                </a:solidFill>
              </a:rPr>
              <a:t>Assim, considera-se necessário a existência de um </a:t>
            </a:r>
            <a:r>
              <a:rPr lang="pt-BR" i="1" dirty="0">
                <a:solidFill>
                  <a:srgbClr val="0070C0"/>
                </a:solidFill>
              </a:rPr>
              <a:t>Domain </a:t>
            </a:r>
            <a:r>
              <a:rPr lang="pt-BR" i="1" dirty="0" err="1">
                <a:solidFill>
                  <a:srgbClr val="0070C0"/>
                </a:solidFill>
              </a:rPr>
              <a:t>Name</a:t>
            </a:r>
            <a:r>
              <a:rPr lang="pt-BR" i="1" dirty="0">
                <a:solidFill>
                  <a:srgbClr val="0070C0"/>
                </a:solidFill>
              </a:rPr>
              <a:t> System</a:t>
            </a:r>
            <a:r>
              <a:rPr lang="pt-BR" dirty="0">
                <a:solidFill>
                  <a:srgbClr val="0070C0"/>
                </a:solidFill>
              </a:rPr>
              <a:t> para </a:t>
            </a:r>
            <a:r>
              <a:rPr lang="pt-BR" dirty="0" err="1">
                <a:solidFill>
                  <a:srgbClr val="0070C0"/>
                </a:solidFill>
              </a:rPr>
              <a:t>IoT</a:t>
            </a:r>
            <a:endParaRPr lang="pt-BR" dirty="0">
              <a:solidFill>
                <a:srgbClr val="0070C0"/>
              </a:solidFill>
            </a:endParaRPr>
          </a:p>
        </p:txBody>
      </p:sp>
    </p:spTree>
    <p:extLst>
      <p:ext uri="{BB962C8B-B14F-4D97-AF65-F5344CB8AC3E}">
        <p14:creationId xmlns:p14="http://schemas.microsoft.com/office/powerpoint/2010/main" val="70066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lstStyle/>
          <a:p>
            <a:pPr marL="0" indent="0">
              <a:buNone/>
            </a:pPr>
            <a:r>
              <a:rPr lang="pt-BR" b="1" dirty="0"/>
              <a:t>Objetivo</a:t>
            </a:r>
          </a:p>
          <a:p>
            <a:endParaRPr lang="pt-BR" dirty="0">
              <a:solidFill>
                <a:srgbClr val="0070C0"/>
              </a:solidFill>
            </a:endParaRPr>
          </a:p>
          <a:p>
            <a:r>
              <a:rPr lang="pt-BR" dirty="0">
                <a:solidFill>
                  <a:srgbClr val="0070C0"/>
                </a:solidFill>
              </a:rPr>
              <a:t>Propor e avaliar uma arquitetura de DNS para </a:t>
            </a:r>
            <a:r>
              <a:rPr lang="pt-BR" dirty="0" err="1">
                <a:solidFill>
                  <a:srgbClr val="0070C0"/>
                </a:solidFill>
              </a:rPr>
              <a:t>IoT</a:t>
            </a:r>
            <a:r>
              <a:rPr lang="pt-BR" dirty="0">
                <a:solidFill>
                  <a:srgbClr val="0070C0"/>
                </a:solidFill>
              </a:rPr>
              <a:t>.</a:t>
            </a:r>
          </a:p>
          <a:p>
            <a:endParaRPr lang="pt-BR" dirty="0">
              <a:solidFill>
                <a:srgbClr val="0070C0"/>
              </a:solidFill>
            </a:endParaRPr>
          </a:p>
          <a:p>
            <a:r>
              <a:rPr lang="pt-BR" dirty="0">
                <a:solidFill>
                  <a:srgbClr val="0070C0"/>
                </a:solidFill>
              </a:rPr>
              <a:t>Traduzir identificador de um objeto físico (URI) em um serviço onde informações sobre o objeto podem ser obtidas.</a:t>
            </a:r>
          </a:p>
        </p:txBody>
      </p:sp>
    </p:spTree>
    <p:extLst>
      <p:ext uri="{BB962C8B-B14F-4D97-AF65-F5344CB8AC3E}">
        <p14:creationId xmlns:p14="http://schemas.microsoft.com/office/powerpoint/2010/main" val="318740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pt-BR" dirty="0">
                <a:solidFill>
                  <a:srgbClr val="0070C0"/>
                </a:solidFill>
              </a:rPr>
              <a:t>Necessidade (original) era </a:t>
            </a:r>
            <a:r>
              <a:rPr lang="pt-BR" u="sng" dirty="0">
                <a:solidFill>
                  <a:srgbClr val="0070C0"/>
                </a:solidFill>
              </a:rPr>
              <a:t>traduzir “nomes”(</a:t>
            </a:r>
            <a:r>
              <a:rPr lang="pt-BR" i="1" u="sng" dirty="0">
                <a:solidFill>
                  <a:srgbClr val="0070C0"/>
                </a:solidFill>
              </a:rPr>
              <a:t>host </a:t>
            </a:r>
            <a:r>
              <a:rPr lang="pt-BR" i="1" u="sng" dirty="0" err="1">
                <a:solidFill>
                  <a:srgbClr val="0070C0"/>
                </a:solidFill>
              </a:rPr>
              <a:t>names</a:t>
            </a:r>
            <a:r>
              <a:rPr lang="pt-BR" u="sng" dirty="0">
                <a:solidFill>
                  <a:srgbClr val="0070C0"/>
                </a:solidFill>
              </a:rPr>
              <a:t>) para endereços </a:t>
            </a:r>
            <a:r>
              <a:rPr lang="pt-BR" u="sng" dirty="0" err="1">
                <a:solidFill>
                  <a:srgbClr val="0070C0"/>
                </a:solidFill>
              </a:rPr>
              <a:t>IPs</a:t>
            </a:r>
            <a:r>
              <a:rPr lang="pt-BR" u="sng" dirty="0">
                <a:solidFill>
                  <a:srgbClr val="0070C0"/>
                </a:solidFill>
              </a:rPr>
              <a:t>(host </a:t>
            </a:r>
            <a:r>
              <a:rPr lang="pt-BR" u="sng" dirty="0" err="1">
                <a:solidFill>
                  <a:srgbClr val="0070C0"/>
                </a:solidFill>
              </a:rPr>
              <a:t>IPs</a:t>
            </a:r>
            <a:r>
              <a:rPr lang="pt-BR" u="sng" dirty="0">
                <a:solidFill>
                  <a:srgbClr val="0070C0"/>
                </a:solidFill>
              </a:rPr>
              <a:t>)</a:t>
            </a:r>
            <a:r>
              <a:rPr lang="pt-BR" dirty="0">
                <a:solidFill>
                  <a:srgbClr val="0070C0"/>
                </a:solidFill>
              </a:rPr>
              <a:t>, pois nomes são mais fáceis de serem lembrados</a:t>
            </a:r>
          </a:p>
          <a:p>
            <a:endParaRPr lang="pt-BR" dirty="0">
              <a:solidFill>
                <a:srgbClr val="0070C0"/>
              </a:solidFill>
            </a:endParaRPr>
          </a:p>
          <a:p>
            <a:r>
              <a:rPr lang="pt-BR" dirty="0">
                <a:solidFill>
                  <a:srgbClr val="0070C0"/>
                </a:solidFill>
              </a:rPr>
              <a:t>Inicialmente implementado em arquivos locais (</a:t>
            </a:r>
            <a:r>
              <a:rPr lang="pt-BR" i="1" dirty="0">
                <a:solidFill>
                  <a:srgbClr val="0070C0"/>
                </a:solidFill>
              </a:rPr>
              <a:t>host files</a:t>
            </a:r>
            <a:r>
              <a:rPr lang="pt-BR" dirty="0">
                <a:solidFill>
                  <a:srgbClr val="0070C0"/>
                </a:solidFill>
              </a:rPr>
              <a:t>)</a:t>
            </a:r>
          </a:p>
          <a:p>
            <a:endParaRPr lang="pt-BR" dirty="0">
              <a:solidFill>
                <a:srgbClr val="0070C0"/>
              </a:solidFill>
            </a:endParaRPr>
          </a:p>
          <a:p>
            <a:r>
              <a:rPr lang="pt-BR" i="1" dirty="0">
                <a:solidFill>
                  <a:srgbClr val="0070C0"/>
                </a:solidFill>
              </a:rPr>
              <a:t>Domain </a:t>
            </a:r>
            <a:r>
              <a:rPr lang="pt-BR" i="1" dirty="0" err="1">
                <a:solidFill>
                  <a:srgbClr val="0070C0"/>
                </a:solidFill>
              </a:rPr>
              <a:t>Name</a:t>
            </a:r>
            <a:r>
              <a:rPr lang="pt-BR" i="1" dirty="0">
                <a:solidFill>
                  <a:srgbClr val="0070C0"/>
                </a:solidFill>
              </a:rPr>
              <a:t> System </a:t>
            </a:r>
            <a:r>
              <a:rPr lang="pt-BR" dirty="0">
                <a:solidFill>
                  <a:srgbClr val="0070C0"/>
                </a:solidFill>
              </a:rPr>
              <a:t>foi criado para dar escalabilidade e otimização na manutenção do sincronismo com o crescimento no número de </a:t>
            </a:r>
            <a:r>
              <a:rPr lang="pt-BR" i="1" dirty="0">
                <a:solidFill>
                  <a:srgbClr val="0070C0"/>
                </a:solidFill>
              </a:rPr>
              <a:t>hosts. </a:t>
            </a:r>
            <a:r>
              <a:rPr lang="pt-BR" dirty="0">
                <a:solidFill>
                  <a:srgbClr val="0070C0"/>
                </a:solidFill>
              </a:rPr>
              <a:t>DNS inclui:</a:t>
            </a:r>
          </a:p>
          <a:p>
            <a:pPr lvl="1"/>
            <a:r>
              <a:rPr lang="pt-BR" dirty="0">
                <a:solidFill>
                  <a:srgbClr val="0070C0"/>
                </a:solidFill>
              </a:rPr>
              <a:t>Uma maneira de organizar os nomes - </a:t>
            </a:r>
            <a:r>
              <a:rPr lang="pt-BR" i="1" dirty="0">
                <a:solidFill>
                  <a:srgbClr val="0070C0"/>
                </a:solidFill>
              </a:rPr>
              <a:t>Domain </a:t>
            </a:r>
            <a:r>
              <a:rPr lang="pt-BR" i="1" dirty="0" err="1">
                <a:solidFill>
                  <a:srgbClr val="0070C0"/>
                </a:solidFill>
              </a:rPr>
              <a:t>Name</a:t>
            </a:r>
            <a:r>
              <a:rPr lang="pt-BR" i="1" dirty="0">
                <a:solidFill>
                  <a:srgbClr val="0070C0"/>
                </a:solidFill>
              </a:rPr>
              <a:t> </a:t>
            </a:r>
            <a:r>
              <a:rPr lang="pt-BR" i="1" dirty="0" err="1">
                <a:solidFill>
                  <a:srgbClr val="0070C0"/>
                </a:solidFill>
              </a:rPr>
              <a:t>Structure</a:t>
            </a:r>
            <a:r>
              <a:rPr lang="pt-BR" i="1" dirty="0">
                <a:solidFill>
                  <a:srgbClr val="0070C0"/>
                </a:solidFill>
              </a:rPr>
              <a:t>, e</a:t>
            </a:r>
          </a:p>
          <a:p>
            <a:pPr lvl="1"/>
            <a:r>
              <a:rPr lang="pt-BR" dirty="0">
                <a:solidFill>
                  <a:srgbClr val="0070C0"/>
                </a:solidFill>
              </a:rPr>
              <a:t>Protocolos, serviços e métodos para armazenamento, atualização, recuperação.</a:t>
            </a: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2"/>
              </a:rPr>
              <a:t>http://www.steves-internet-guide.com/dns-guide-beginners/</a:t>
            </a:r>
            <a:endParaRPr lang="pt-BR" sz="1200" dirty="0"/>
          </a:p>
        </p:txBody>
      </p:sp>
    </p:spTree>
    <p:extLst>
      <p:ext uri="{BB962C8B-B14F-4D97-AF65-F5344CB8AC3E}">
        <p14:creationId xmlns:p14="http://schemas.microsoft.com/office/powerpoint/2010/main" val="273353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lgn="ctr">
              <a:buNone/>
            </a:pPr>
            <a:r>
              <a:rPr lang="pt-BR" i="1" dirty="0"/>
              <a:t>Domain </a:t>
            </a:r>
            <a:r>
              <a:rPr lang="pt-BR" i="1" dirty="0" err="1"/>
              <a:t>Name</a:t>
            </a:r>
            <a:r>
              <a:rPr lang="pt-BR" i="1" dirty="0"/>
              <a:t> System</a:t>
            </a:r>
          </a:p>
          <a:p>
            <a:r>
              <a:rPr lang="pt-BR" dirty="0">
                <a:solidFill>
                  <a:srgbClr val="0070C0"/>
                </a:solidFill>
              </a:rPr>
              <a:t>Composto de:</a:t>
            </a:r>
          </a:p>
          <a:p>
            <a:pPr lvl="1"/>
            <a:r>
              <a:rPr lang="pt-BR" b="1" dirty="0">
                <a:solidFill>
                  <a:srgbClr val="0070C0"/>
                </a:solidFill>
              </a:rPr>
              <a:t>DOMAIN NAME STRUCTURE</a:t>
            </a:r>
            <a:r>
              <a:rPr lang="pt-BR" dirty="0">
                <a:solidFill>
                  <a:srgbClr val="0070C0"/>
                </a:solidFill>
              </a:rPr>
              <a:t>: estrutura da árvore de nomes</a:t>
            </a:r>
          </a:p>
          <a:p>
            <a:pPr lvl="1"/>
            <a:r>
              <a:rPr lang="pt-BR" b="1" dirty="0">
                <a:solidFill>
                  <a:srgbClr val="0070C0"/>
                </a:solidFill>
              </a:rPr>
              <a:t>RESORCE RECORDS</a:t>
            </a:r>
            <a:r>
              <a:rPr lang="pt-BR" dirty="0">
                <a:solidFill>
                  <a:srgbClr val="0070C0"/>
                </a:solidFill>
              </a:rPr>
              <a:t>: registros de dados associados aos nomes da estrutura</a:t>
            </a:r>
          </a:p>
          <a:p>
            <a:pPr lvl="1"/>
            <a:r>
              <a:rPr lang="pt-BR" b="1" dirty="0">
                <a:solidFill>
                  <a:srgbClr val="0070C0"/>
                </a:solidFill>
              </a:rPr>
              <a:t>NAME SERVERS</a:t>
            </a:r>
            <a:r>
              <a:rPr lang="pt-BR" dirty="0">
                <a:solidFill>
                  <a:srgbClr val="0070C0"/>
                </a:solidFill>
              </a:rPr>
              <a:t>: servidores que mantêm a estrutura da árvore e registros</a:t>
            </a:r>
          </a:p>
          <a:p>
            <a:pPr lvl="1"/>
            <a:r>
              <a:rPr lang="pt-BR" b="1" dirty="0">
                <a:solidFill>
                  <a:srgbClr val="0070C0"/>
                </a:solidFill>
              </a:rPr>
              <a:t>RESOLVERS</a:t>
            </a:r>
            <a:r>
              <a:rPr lang="pt-BR" dirty="0">
                <a:solidFill>
                  <a:srgbClr val="0070C0"/>
                </a:solidFill>
              </a:rPr>
              <a:t>: programas que extraem informações dos NAME SERVERS para os usuários</a:t>
            </a:r>
          </a:p>
          <a:p>
            <a:pPr lvl="1"/>
            <a:endParaRPr lang="pt-BR" dirty="0">
              <a:solidFill>
                <a:srgbClr val="0070C0"/>
              </a:solidFill>
            </a:endParaRPr>
          </a:p>
          <a:p>
            <a:pPr lvl="1"/>
            <a:endParaRPr lang="pt-BR" dirty="0">
              <a:solidFill>
                <a:srgbClr val="0070C0"/>
              </a:solidFill>
            </a:endParaRP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[2]</a:t>
            </a:r>
            <a:r>
              <a:rPr lang="pt-BR" sz="1200" dirty="0">
                <a:hlinkClick r:id="rId2"/>
              </a:rPr>
              <a:t>https://www.ietf.org/rfc/rfc1034.txt</a:t>
            </a:r>
            <a:r>
              <a:rPr lang="pt-BR" sz="1200" dirty="0"/>
              <a:t>, [3]</a:t>
            </a:r>
            <a:r>
              <a:rPr lang="pt-BR" sz="1200" dirty="0">
                <a:hlinkClick r:id="rId3"/>
              </a:rPr>
              <a:t>https://www.ietf.org/rfc/rfc1035.txt</a:t>
            </a:r>
            <a:endParaRPr lang="pt-BR" sz="1200" dirty="0"/>
          </a:p>
        </p:txBody>
      </p:sp>
      <p:sp>
        <p:nvSpPr>
          <p:cNvPr id="5" name="Retângulo 4"/>
          <p:cNvSpPr/>
          <p:nvPr/>
        </p:nvSpPr>
        <p:spPr>
          <a:xfrm>
            <a:off x="1550505" y="4546792"/>
            <a:ext cx="3114261" cy="1842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6306379" y="4544451"/>
            <a:ext cx="4928152" cy="184205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3225250" y="5815384"/>
            <a:ext cx="1147969" cy="3843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a:t>Resolver</a:t>
            </a:r>
          </a:p>
        </p:txBody>
      </p:sp>
      <p:sp>
        <p:nvSpPr>
          <p:cNvPr id="8" name="CaixaDeTexto 7"/>
          <p:cNvSpPr txBox="1"/>
          <p:nvPr/>
        </p:nvSpPr>
        <p:spPr>
          <a:xfrm>
            <a:off x="1550505" y="4523974"/>
            <a:ext cx="1063112" cy="369332"/>
          </a:xfrm>
          <a:prstGeom prst="rect">
            <a:avLst/>
          </a:prstGeom>
          <a:noFill/>
        </p:spPr>
        <p:txBody>
          <a:bodyPr wrap="none" rtlCol="0">
            <a:spAutoFit/>
          </a:bodyPr>
          <a:lstStyle/>
          <a:p>
            <a:r>
              <a:rPr lang="pt-BR" b="1" dirty="0" err="1"/>
              <a:t>User</a:t>
            </a:r>
            <a:r>
              <a:rPr lang="pt-BR" b="1" dirty="0"/>
              <a:t> </a:t>
            </a:r>
            <a:r>
              <a:rPr lang="pt-BR" b="1" dirty="0" err="1"/>
              <a:t>side</a:t>
            </a:r>
            <a:endParaRPr lang="pt-BR" b="1" dirty="0"/>
          </a:p>
        </p:txBody>
      </p:sp>
      <p:sp>
        <p:nvSpPr>
          <p:cNvPr id="9" name="Retângulo 8"/>
          <p:cNvSpPr/>
          <p:nvPr/>
        </p:nvSpPr>
        <p:spPr>
          <a:xfrm>
            <a:off x="6483293" y="5628654"/>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sp>
        <p:nvSpPr>
          <p:cNvPr id="10" name="Retângulo 9"/>
          <p:cNvSpPr/>
          <p:nvPr/>
        </p:nvSpPr>
        <p:spPr>
          <a:xfrm>
            <a:off x="8082666" y="4951468"/>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sp>
        <p:nvSpPr>
          <p:cNvPr id="11" name="Retângulo 10"/>
          <p:cNvSpPr/>
          <p:nvPr/>
        </p:nvSpPr>
        <p:spPr>
          <a:xfrm>
            <a:off x="8182058" y="5037608"/>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sp>
        <p:nvSpPr>
          <p:cNvPr id="12" name="Retângulo 11"/>
          <p:cNvSpPr/>
          <p:nvPr/>
        </p:nvSpPr>
        <p:spPr>
          <a:xfrm>
            <a:off x="8288074" y="5117120"/>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sp>
        <p:nvSpPr>
          <p:cNvPr id="13" name="Retângulo 12"/>
          <p:cNvSpPr/>
          <p:nvPr/>
        </p:nvSpPr>
        <p:spPr>
          <a:xfrm>
            <a:off x="8400718" y="5203260"/>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sp>
        <p:nvSpPr>
          <p:cNvPr id="14" name="Retângulo 13"/>
          <p:cNvSpPr/>
          <p:nvPr/>
        </p:nvSpPr>
        <p:spPr>
          <a:xfrm>
            <a:off x="8506734" y="5309276"/>
            <a:ext cx="1147969" cy="567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dirty="0" err="1"/>
              <a:t>Name</a:t>
            </a:r>
            <a:r>
              <a:rPr lang="pt-BR" dirty="0"/>
              <a:t> Server</a:t>
            </a:r>
          </a:p>
        </p:txBody>
      </p:sp>
      <p:cxnSp>
        <p:nvCxnSpPr>
          <p:cNvPr id="16" name="Conector: Angulado 15"/>
          <p:cNvCxnSpPr>
            <a:stCxn id="9" idx="3"/>
            <a:endCxn id="10" idx="1"/>
          </p:cNvCxnSpPr>
          <p:nvPr/>
        </p:nvCxnSpPr>
        <p:spPr>
          <a:xfrm flipV="1">
            <a:off x="7631262" y="5235229"/>
            <a:ext cx="451404" cy="677186"/>
          </a:xfrm>
          <a:prstGeom prst="bentConnector3">
            <a:avLst>
              <a:gd name="adj1" fmla="val 50000"/>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ector: Angulado 19"/>
          <p:cNvCxnSpPr>
            <a:stCxn id="7" idx="3"/>
            <a:endCxn id="9" idx="1"/>
          </p:cNvCxnSpPr>
          <p:nvPr/>
        </p:nvCxnSpPr>
        <p:spPr>
          <a:xfrm flipV="1">
            <a:off x="4373219" y="5912415"/>
            <a:ext cx="2110074" cy="95126"/>
          </a:xfrm>
          <a:prstGeom prst="bentConnector3">
            <a:avLst>
              <a:gd name="adj1" fmla="val 50000"/>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6306379" y="4522600"/>
            <a:ext cx="2292102" cy="369332"/>
          </a:xfrm>
          <a:prstGeom prst="rect">
            <a:avLst/>
          </a:prstGeom>
          <a:noFill/>
        </p:spPr>
        <p:txBody>
          <a:bodyPr wrap="none" rtlCol="0">
            <a:spAutoFit/>
          </a:bodyPr>
          <a:lstStyle/>
          <a:p>
            <a:r>
              <a:rPr lang="pt-BR" b="1" dirty="0"/>
              <a:t>Domain </a:t>
            </a:r>
            <a:r>
              <a:rPr lang="pt-BR" b="1" dirty="0" err="1"/>
              <a:t>Name</a:t>
            </a:r>
            <a:r>
              <a:rPr lang="pt-BR" b="1" dirty="0"/>
              <a:t> System</a:t>
            </a:r>
          </a:p>
        </p:txBody>
      </p:sp>
      <p:sp>
        <p:nvSpPr>
          <p:cNvPr id="24" name="Retângulo 23"/>
          <p:cNvSpPr/>
          <p:nvPr/>
        </p:nvSpPr>
        <p:spPr>
          <a:xfrm>
            <a:off x="1583637" y="4931811"/>
            <a:ext cx="1436205" cy="89042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User</a:t>
            </a:r>
            <a:endParaRPr lang="pt-BR" dirty="0"/>
          </a:p>
          <a:p>
            <a:pPr algn="ctr"/>
            <a:r>
              <a:rPr lang="pt-BR" dirty="0" err="1"/>
              <a:t>Application</a:t>
            </a:r>
            <a:endParaRPr lang="pt-BR" dirty="0"/>
          </a:p>
        </p:txBody>
      </p:sp>
      <p:cxnSp>
        <p:nvCxnSpPr>
          <p:cNvPr id="25" name="Conector: Angulado 24"/>
          <p:cNvCxnSpPr>
            <a:stCxn id="24" idx="2"/>
            <a:endCxn id="7" idx="1"/>
          </p:cNvCxnSpPr>
          <p:nvPr/>
        </p:nvCxnSpPr>
        <p:spPr>
          <a:xfrm rot="16200000" flipH="1">
            <a:off x="2670841" y="5453131"/>
            <a:ext cx="185309" cy="923510"/>
          </a:xfrm>
          <a:prstGeom prst="bentConnector2">
            <a:avLst/>
          </a:prstGeom>
          <a:ln w="25400">
            <a:solidFill>
              <a:schemeClr val="accent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15" name="Imagem 14"/>
          <p:cNvPicPr>
            <a:picLocks noChangeAspect="1"/>
          </p:cNvPicPr>
          <p:nvPr/>
        </p:nvPicPr>
        <p:blipFill>
          <a:blip r:embed="rId4"/>
          <a:stretch>
            <a:fillRect/>
          </a:stretch>
        </p:blipFill>
        <p:spPr>
          <a:xfrm>
            <a:off x="10229764" y="5249206"/>
            <a:ext cx="498614" cy="558204"/>
          </a:xfrm>
          <a:prstGeom prst="rect">
            <a:avLst/>
          </a:prstGeom>
        </p:spPr>
      </p:pic>
    </p:spTree>
    <p:extLst>
      <p:ext uri="{BB962C8B-B14F-4D97-AF65-F5344CB8AC3E}">
        <p14:creationId xmlns:p14="http://schemas.microsoft.com/office/powerpoint/2010/main" val="71020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Visão Geral DNS(</a:t>
            </a:r>
            <a:r>
              <a:rPr lang="pt-BR" i="1" dirty="0"/>
              <a:t>Domain </a:t>
            </a:r>
            <a:r>
              <a:rPr lang="pt-BR" i="1" dirty="0" err="1"/>
              <a:t>Name</a:t>
            </a:r>
            <a:r>
              <a:rPr lang="pt-BR" i="1" dirty="0"/>
              <a:t> System</a:t>
            </a:r>
            <a:r>
              <a:rPr lang="pt-BR" dirty="0"/>
              <a:t>)</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lvl="1"/>
            <a:endParaRPr lang="pt-BR" dirty="0">
              <a:solidFill>
                <a:srgbClr val="0070C0"/>
              </a:solidFill>
            </a:endParaRP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a:t>
            </a:r>
            <a:r>
              <a:rPr lang="pt-BR" sz="1200" dirty="0">
                <a:hlinkClick r:id="rId2"/>
              </a:rPr>
              <a:t>https://en.wikipedia.org/wiki/Domain_Name_System</a:t>
            </a:r>
            <a:endParaRPr lang="pt-BR" sz="1200" dirty="0"/>
          </a:p>
        </p:txBody>
      </p:sp>
      <p:pic>
        <p:nvPicPr>
          <p:cNvPr id="2056" name="Picture 8" descr="https://upload.wikimedia.org/wikipedia/commons/thumb/b/b1/Domain_name_space.svg/602px-Domain_name_spac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991" y="1404731"/>
            <a:ext cx="6683035" cy="5328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16697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8726</TotalTime>
  <Words>2097</Words>
  <Application>Microsoft Office PowerPoint</Application>
  <PresentationFormat>Widescreen</PresentationFormat>
  <Paragraphs>324</Paragraphs>
  <Slides>29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29</vt:i4>
      </vt:variant>
    </vt:vector>
  </HeadingPairs>
  <TitlesOfParts>
    <vt:vector size="35" baseType="lpstr">
      <vt:lpstr>Arial</vt:lpstr>
      <vt:lpstr>Calibri</vt:lpstr>
      <vt:lpstr>Calibri Light</vt:lpstr>
      <vt:lpstr>Courier New</vt:lpstr>
      <vt:lpstr>Wingdings</vt:lpstr>
      <vt:lpstr>Tema do Office</vt:lpstr>
      <vt:lpstr>A DNS Architecture for IoT: A Case Study in Transport Logistics</vt:lpstr>
      <vt:lpstr>Sumário </vt:lpstr>
      <vt:lpstr>1. Introdução</vt:lpstr>
      <vt:lpstr>1. Introdução</vt:lpstr>
      <vt:lpstr>1. Introdução</vt:lpstr>
      <vt:lpstr>1. Introdução</vt:lpstr>
      <vt:lpstr>2. Visão Geral DNS(Domain Name System)</vt:lpstr>
      <vt:lpstr>2. Visão Geral DNS(Domain Name System)</vt:lpstr>
      <vt:lpstr>2. Visão Geral DNS(Domain Name System)</vt:lpstr>
      <vt:lpstr>2. Visão Geral DNS(Domain Name System)</vt:lpstr>
      <vt:lpstr>2. Visão Geral DNS(Domain Name System)</vt:lpstr>
      <vt:lpstr>2. Visão Geral DNS(Domain Name System)</vt:lpstr>
      <vt:lpstr>2. Visão Geral DNS(Domain Name System)</vt:lpstr>
      <vt:lpstr>3. GS1 - The Global Language of Business </vt:lpstr>
      <vt:lpstr>3. GS1 - The Global Language of Business    (standards) </vt:lpstr>
      <vt:lpstr>3. GS1 - The Global Language of Business    (industries) </vt:lpstr>
      <vt:lpstr>3. GS1 - The Global Language of Business </vt:lpstr>
      <vt:lpstr>3. GS1 - The Global Language of Business </vt:lpstr>
      <vt:lpstr>3. GS1 - The Global Language of Business </vt:lpstr>
      <vt:lpstr>4. Organização e Escalabilidade (estudo)</vt:lpstr>
      <vt:lpstr>4. Organização e Escalabilidade (estudo)</vt:lpstr>
      <vt:lpstr>5. Proposta de arquitetura DNS e avaliação</vt:lpstr>
      <vt:lpstr>5. Proposta de arquitetura DNS e avaliação</vt:lpstr>
      <vt:lpstr>5. Proposta de arquitetura DNS e avaliação</vt:lpstr>
      <vt:lpstr>5. Proposta de arquitetura DNS e avaliação</vt:lpstr>
      <vt:lpstr>5. Proposta de arquitetura DNS e avaliação</vt:lpstr>
      <vt:lpstr>5. Proposta de arquitetura DNS e avaliação</vt:lpstr>
      <vt:lpstr>6. Referências</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in Industries: A Survey</dc:title>
  <dc:creator>Amaury Mausbach Filho</dc:creator>
  <cp:lastModifiedBy>Amaury Mausbach Filho</cp:lastModifiedBy>
  <cp:revision>130</cp:revision>
  <dcterms:created xsi:type="dcterms:W3CDTF">2016-09-05T23:00:27Z</dcterms:created>
  <dcterms:modified xsi:type="dcterms:W3CDTF">2016-09-27T00:42:47Z</dcterms:modified>
</cp:coreProperties>
</file>