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3" r:id="rId5"/>
    <p:sldId id="285" r:id="rId6"/>
    <p:sldId id="284" r:id="rId7"/>
    <p:sldId id="286" r:id="rId8"/>
    <p:sldId id="287" r:id="rId9"/>
    <p:sldId id="288" r:id="rId10"/>
    <p:sldId id="282" r:id="rId11"/>
    <p:sldId id="292" r:id="rId12"/>
    <p:sldId id="293" r:id="rId13"/>
    <p:sldId id="295" r:id="rId14"/>
    <p:sldId id="296" r:id="rId15"/>
    <p:sldId id="297" r:id="rId16"/>
    <p:sldId id="298" r:id="rId17"/>
    <p:sldId id="302" r:id="rId18"/>
    <p:sldId id="290" r:id="rId19"/>
    <p:sldId id="299" r:id="rId20"/>
    <p:sldId id="300" r:id="rId21"/>
    <p:sldId id="301" r:id="rId22"/>
    <p:sldId id="291" r:id="rId23"/>
    <p:sldId id="303" r:id="rId24"/>
    <p:sldId id="304" r:id="rId25"/>
    <p:sldId id="278" r:id="rId26"/>
    <p:sldId id="27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088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7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8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11621588" y="6619298"/>
            <a:ext cx="64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5AF833C-83D7-4983-A12C-FFA1C1440790}" type="slidenum">
              <a:rPr lang="pt-BR" sz="1400" b="1" smtClean="0"/>
              <a:pPr algn="r"/>
              <a:t>‹nº›</a:t>
            </a:fld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62486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83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5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24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3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58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30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A1D3-4486-4691-AD34-38861AABFE97}" type="datetimeFigureOut">
              <a:rPr lang="pt-BR" smtClean="0"/>
              <a:t>25/10/2016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556C-6597-400F-B9C7-C67614DA7E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1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SO/IEEE_11073_Personal_Health_Data_(PHD)_Standards" TargetMode="External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Pervasive health monitoring based on internet of things: Two case studies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Seminário MO809 - 2º Semestre 2016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6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</a:t>
            </a:r>
            <a:r>
              <a:rPr lang="pt-BR" dirty="0"/>
              <a:t>Aspectos Gerais das Arquiteturas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Problemas na transmissão e dados </a:t>
            </a:r>
            <a:r>
              <a:rPr lang="pt-BR" dirty="0" err="1">
                <a:solidFill>
                  <a:srgbClr val="0070C0"/>
                </a:solidFill>
              </a:rPr>
              <a:t>bio-médicos</a:t>
            </a:r>
            <a:r>
              <a:rPr lang="pt-BR" dirty="0">
                <a:solidFill>
                  <a:srgbClr val="0070C0"/>
                </a:solidFill>
              </a:rPr>
              <a:t> podem ter consequências de vida ou morte</a:t>
            </a:r>
          </a:p>
          <a:p>
            <a:r>
              <a:rPr lang="pt-BR" dirty="0">
                <a:solidFill>
                  <a:srgbClr val="0070C0"/>
                </a:solidFill>
              </a:rPr>
              <a:t>Requisitos de taxa de transmissão e atraso são definidos pelo grupo IEEE 1073</a:t>
            </a:r>
          </a:p>
          <a:p>
            <a:r>
              <a:rPr lang="pt-BR" dirty="0" err="1">
                <a:solidFill>
                  <a:srgbClr val="0070C0"/>
                </a:solidFill>
              </a:rPr>
              <a:t>Sensors</a:t>
            </a:r>
            <a:r>
              <a:rPr lang="pt-BR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Blood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Pressure</a:t>
            </a:r>
            <a:endParaRPr lang="pt-BR" dirty="0">
              <a:solidFill>
                <a:srgbClr val="0070C0"/>
              </a:solidFill>
            </a:endParaRPr>
          </a:p>
          <a:p>
            <a:pPr lvl="1"/>
            <a:r>
              <a:rPr lang="pt-BR" dirty="0">
                <a:solidFill>
                  <a:srgbClr val="0070C0"/>
                </a:solidFill>
              </a:rPr>
              <a:t>Heart rate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Temperature</a:t>
            </a:r>
            <a:endParaRPr lang="pt-BR" dirty="0">
              <a:solidFill>
                <a:srgbClr val="0070C0"/>
              </a:solidFill>
            </a:endParaRP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Respiration</a:t>
            </a:r>
            <a:endParaRPr lang="pt-BR" dirty="0">
              <a:solidFill>
                <a:srgbClr val="0070C0"/>
              </a:solidFill>
            </a:endParaRPr>
          </a:p>
          <a:p>
            <a:pPr lvl="1"/>
            <a:r>
              <a:rPr lang="pt-BR" dirty="0">
                <a:solidFill>
                  <a:srgbClr val="0070C0"/>
                </a:solidFill>
              </a:rPr>
              <a:t>Glucose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SPO2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ECG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521" y="3213802"/>
            <a:ext cx="5741215" cy="28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2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</a:t>
            </a:r>
            <a:r>
              <a:rPr lang="pt-BR" dirty="0"/>
              <a:t>Aspectos Gerais das Arquiteturas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ISO 11073-xyyzz series of standards (status: s = published standard, d = draft, new = new project authorization request).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82" y="2296285"/>
            <a:ext cx="4457700" cy="381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28" y="2296285"/>
            <a:ext cx="4457700" cy="381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982" y="2677285"/>
            <a:ext cx="4457700" cy="398981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928" y="2677285"/>
            <a:ext cx="4457700" cy="3935550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226302" y="2989908"/>
            <a:ext cx="2281668" cy="3139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Three transports were defined: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Bluetooth Health Device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USB Personal Healthcare Device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ZigBee Health Care Profile</a:t>
            </a:r>
          </a:p>
          <a:p>
            <a:r>
              <a:rPr lang="en-US" dirty="0"/>
              <a:t>Others may be defined in the future.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77080" y="6606855"/>
            <a:ext cx="1171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5"/>
              </a:rPr>
              <a:t>https://en.wikipedia.org/wiki/ISO/IEEE_11073_Personal_Health_Data_(PHD)_Standards</a:t>
            </a:r>
            <a:r>
              <a:rPr lang="pt-BR" sz="1200" dirty="0"/>
              <a:t>; [6] - </a:t>
            </a:r>
            <a:r>
              <a:rPr lang="en-US" sz="1200" dirty="0"/>
              <a:t>Novel ISO/IEEE 11073 standards for personal telehealth systems interoperability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9889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</a:t>
            </a:r>
            <a:r>
              <a:rPr lang="pt-BR" dirty="0"/>
              <a:t>Aspectos Gerais das Arquiteturas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IEEE 11073 framework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[7] - </a:t>
            </a:r>
            <a:r>
              <a:rPr lang="en-US" sz="1200" dirty="0"/>
              <a:t>Building point of care health technologies on the IEEE 11073 health device standards</a:t>
            </a:r>
            <a:endParaRPr lang="pt-BR" sz="1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33" y="2289917"/>
            <a:ext cx="7410121" cy="39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</a:t>
            </a:r>
            <a:r>
              <a:rPr lang="pt-BR" dirty="0"/>
              <a:t>Arquitetura baseada em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ZigBee Based Health Monitoring System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2" y="2051036"/>
            <a:ext cx="8419685" cy="455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6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</a:t>
            </a:r>
            <a:r>
              <a:rPr lang="pt-BR" dirty="0"/>
              <a:t>Arquitetura baseada em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system is implemented with ZigduinoR2 hardware platform, which is an Arduino compatible microcontroller platform (ATmega128RFA1).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Contiki</a:t>
            </a:r>
            <a:r>
              <a:rPr lang="en-US" dirty="0">
                <a:solidFill>
                  <a:srgbClr val="0070C0"/>
                </a:solidFill>
              </a:rPr>
              <a:t> operating system is used to implement WSN.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ZigBee based architecture consists of several patient nodes and a sink node.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ZigBee based architecture can be divided into four sections: sensor interface, WSN implementation, database application and webserver application.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7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</a:t>
            </a:r>
            <a:r>
              <a:rPr lang="pt-BR" dirty="0"/>
              <a:t>Arquitetura baseada em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Sensor Interface: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sensor interface is implemented using an Arduino-compatible E-health shield on top of the </a:t>
            </a:r>
            <a:r>
              <a:rPr lang="en-US" dirty="0" err="1">
                <a:solidFill>
                  <a:srgbClr val="0070C0"/>
                </a:solidFill>
              </a:rPr>
              <a:t>Zigduino</a:t>
            </a:r>
            <a:r>
              <a:rPr lang="en-US" dirty="0">
                <a:solidFill>
                  <a:srgbClr val="0070C0"/>
                </a:solidFill>
              </a:rPr>
              <a:t> hardware.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E-health shield is basically a gateway between the medical sensors and </a:t>
            </a:r>
            <a:r>
              <a:rPr lang="en-US" dirty="0" err="1">
                <a:solidFill>
                  <a:srgbClr val="0070C0"/>
                </a:solidFill>
              </a:rPr>
              <a:t>Zigduino</a:t>
            </a:r>
            <a:r>
              <a:rPr lang="en-US" dirty="0">
                <a:solidFill>
                  <a:srgbClr val="0070C0"/>
                </a:solidFill>
              </a:rPr>
              <a:t> board.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 measured from various sensors are collected by the </a:t>
            </a:r>
            <a:r>
              <a:rPr lang="en-US" dirty="0" err="1">
                <a:solidFill>
                  <a:srgbClr val="0070C0"/>
                </a:solidFill>
              </a:rPr>
              <a:t>Zigduino</a:t>
            </a:r>
            <a:r>
              <a:rPr lang="en-US" dirty="0">
                <a:solidFill>
                  <a:srgbClr val="0070C0"/>
                </a:solidFill>
              </a:rPr>
              <a:t> board via the E-health shield.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WSN implementation: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err="1">
                <a:solidFill>
                  <a:srgbClr val="0070C0"/>
                </a:solidFill>
              </a:rPr>
              <a:t>Zigduino’s</a:t>
            </a:r>
            <a:r>
              <a:rPr lang="en-US" dirty="0">
                <a:solidFill>
                  <a:srgbClr val="0070C0"/>
                </a:solidFill>
              </a:rPr>
              <a:t> microcontroller contains an on-chip 2.4 GHz IEEE 802.15.4 radio.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implemented WSN consists of several patient (client) nodes and a sink (server) node.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Patient nodes collect data from various sensors and send wirelessly over ZigBee to the sink (server) node.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23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</a:t>
            </a:r>
            <a:r>
              <a:rPr lang="pt-BR" dirty="0"/>
              <a:t>Arquitetura baseada em </a:t>
            </a:r>
            <a:r>
              <a:rPr lang="pt-BR" dirty="0" err="1"/>
              <a:t>ZigBee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Database application: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sink (server) node is connected to a local PC (Personal computer) where a Python code executes to collect data from the serial terminal and save it into a remote database.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Webserver Application: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Web-server application written with PHP accesses the database and updates the web page in real time.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data from the webpage can be accessed remotely by patient’s caregivers through their laptops or smart phones using any browser.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2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4. </a:t>
            </a:r>
            <a:r>
              <a:rPr lang="pt-BR" dirty="0"/>
              <a:t>Arquitetura baseada em </a:t>
            </a:r>
            <a:r>
              <a:rPr lang="pt-BR" dirty="0" err="1"/>
              <a:t>ZigBee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802" y="1690688"/>
            <a:ext cx="7232395" cy="49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1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</a:t>
            </a:r>
            <a:r>
              <a:rPr lang="pt-BR" dirty="0"/>
              <a:t>Arquitetura baseada em WiFi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Wi-Fi Based Health Monitoring System</a:t>
            </a: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96" y="1920962"/>
            <a:ext cx="8691564" cy="47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2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</a:t>
            </a:r>
            <a:r>
              <a:rPr lang="pt-BR" dirty="0"/>
              <a:t>Arquitetura baseada em WiFi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5734878" cy="5261113"/>
          </a:xfrm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Wi-Fi based architecture consists of Wi-Fi enabled sensor nodes (Patient node) to access patient’s medical data and Wi-Fi access point (Wi-Fi router).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sensor nodes (Patient node) are designed using an Analog Front-End (AFE, ADS1192 from Texas Instruments) and Wi-Fi module (RTX4140 Wi-Fi module).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RTX module is provided with proprietary operating system (ROS). Processor used in the Wi-Fi module is EFM32GG230F1024.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err="1">
                <a:solidFill>
                  <a:srgbClr val="0070C0"/>
                </a:solidFill>
              </a:rPr>
              <a:t>WiFi</a:t>
            </a:r>
            <a:r>
              <a:rPr lang="en-US" dirty="0">
                <a:solidFill>
                  <a:srgbClr val="0070C0"/>
                </a:solidFill>
              </a:rPr>
              <a:t> architecture can be divided into four sections: sensor interface, WSN implementation, database application and webserver application.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425" y="5215450"/>
            <a:ext cx="1428750" cy="12382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62" y="4712823"/>
            <a:ext cx="3178545" cy="17408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078" y="1320504"/>
            <a:ext cx="5576738" cy="31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Introdução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Estudos Correlatos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Aspectos Gerais das Arquiteturas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Arquitetura baseada em </a:t>
            </a:r>
            <a:r>
              <a:rPr lang="pt-BR" dirty="0" err="1">
                <a:solidFill>
                  <a:srgbClr val="0070C0"/>
                </a:solidFill>
              </a:rPr>
              <a:t>ZigBee</a:t>
            </a:r>
            <a:endParaRPr lang="pt-BR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Arquitetura baseada em WiFi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Comparações e Resultados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Referências</a:t>
            </a:r>
          </a:p>
          <a:p>
            <a:pPr marL="457200" lvl="1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66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</a:t>
            </a:r>
            <a:r>
              <a:rPr lang="pt-BR" dirty="0"/>
              <a:t>Arquitetura baseada em WiFi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Sensor interface: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sensor interface is implemented using the AFE to read data from the medical sensors and perform analog to digital conversion.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digital data from the output of AFE is read by RTX4140 through SPI (Serial Peripheral Interface).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WSN implementation: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UDP (User Datagram Protocol) client application running on the RTX4140 sends the UDP data packet to a remote server through Wi-Fi, once the connection to the Wi-Fi access point is established.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75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5. </a:t>
            </a:r>
            <a:r>
              <a:rPr lang="pt-BR" dirty="0"/>
              <a:t>Arquitetura baseada em WiFi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Database application: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UDP server application (running on a remote system), written in python, continuously listens to the UDP port, collects the incoming data and updates a remote database.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Webserver application: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Webserver application is same as that of the ZigBee-based architecture.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88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 </a:t>
            </a:r>
            <a:r>
              <a:rPr lang="pt-BR" dirty="0"/>
              <a:t>Comparações e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Aspectos importantes a serem considerados: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Confiabilidade</a:t>
            </a:r>
          </a:p>
          <a:p>
            <a:r>
              <a:rPr lang="pt-BR" dirty="0">
                <a:solidFill>
                  <a:srgbClr val="0070C0"/>
                </a:solidFill>
              </a:rPr>
              <a:t>Interferência</a:t>
            </a:r>
          </a:p>
          <a:p>
            <a:r>
              <a:rPr lang="pt-BR" dirty="0">
                <a:solidFill>
                  <a:srgbClr val="0070C0"/>
                </a:solidFill>
              </a:rPr>
              <a:t>Coexistência</a:t>
            </a:r>
          </a:p>
          <a:p>
            <a:r>
              <a:rPr lang="pt-BR" dirty="0">
                <a:solidFill>
                  <a:srgbClr val="0070C0"/>
                </a:solidFill>
              </a:rPr>
              <a:t>Escalabilidade</a:t>
            </a:r>
          </a:p>
          <a:p>
            <a:r>
              <a:rPr lang="pt-BR" dirty="0">
                <a:solidFill>
                  <a:srgbClr val="0070C0"/>
                </a:solidFill>
              </a:rPr>
              <a:t>Consumo</a:t>
            </a:r>
          </a:p>
          <a:p>
            <a:r>
              <a:rPr lang="pt-BR" dirty="0">
                <a:solidFill>
                  <a:srgbClr val="0070C0"/>
                </a:solidFill>
              </a:rPr>
              <a:t>Segurança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31" y="1892369"/>
            <a:ext cx="5674001" cy="47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9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 </a:t>
            </a:r>
            <a:r>
              <a:rPr lang="pt-BR" dirty="0"/>
              <a:t>Comparações e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Ambiente Experimental: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20 pacientes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Sensores: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2-Lead ECG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SpO2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Blood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Pressure</a:t>
            </a:r>
            <a:endParaRPr lang="pt-BR" dirty="0">
              <a:solidFill>
                <a:srgbClr val="0070C0"/>
              </a:solidFill>
            </a:endParaRPr>
          </a:p>
          <a:p>
            <a:pPr lvl="1"/>
            <a:r>
              <a:rPr lang="pt-BR" dirty="0">
                <a:solidFill>
                  <a:srgbClr val="0070C0"/>
                </a:solidFill>
              </a:rPr>
              <a:t>Heart Rate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Temperature</a:t>
            </a:r>
            <a:endParaRPr lang="pt-BR" dirty="0">
              <a:solidFill>
                <a:srgbClr val="0070C0"/>
              </a:solidFill>
            </a:endParaRP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Respiration</a:t>
            </a:r>
            <a:endParaRPr lang="pt-BR" dirty="0">
              <a:solidFill>
                <a:srgbClr val="0070C0"/>
              </a:solidFill>
            </a:endParaRPr>
          </a:p>
          <a:p>
            <a:pPr lvl="1"/>
            <a:r>
              <a:rPr lang="pt-BR" dirty="0">
                <a:solidFill>
                  <a:srgbClr val="0070C0"/>
                </a:solidFill>
              </a:rPr>
              <a:t>Glucose </a:t>
            </a:r>
            <a:r>
              <a:rPr lang="pt-BR" dirty="0" err="1">
                <a:solidFill>
                  <a:srgbClr val="0070C0"/>
                </a:solidFill>
              </a:rPr>
              <a:t>Level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16" y="2110549"/>
            <a:ext cx="6528368" cy="45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1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6. </a:t>
            </a:r>
            <a:r>
              <a:rPr lang="pt-BR" dirty="0"/>
              <a:t>Comparações e Resultados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Resultados Obtidos: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 Cada paciente gera 8,7Kbits/s de </a:t>
            </a:r>
            <a:r>
              <a:rPr lang="pt-BR" dirty="0" err="1">
                <a:solidFill>
                  <a:srgbClr val="0070C0"/>
                </a:solidFill>
              </a:rPr>
              <a:t>payload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ZigBee</a:t>
            </a:r>
            <a:r>
              <a:rPr lang="pt-BR" dirty="0">
                <a:solidFill>
                  <a:srgbClr val="0070C0"/>
                </a:solidFill>
              </a:rPr>
              <a:t> consume pouco para baixo </a:t>
            </a:r>
            <a:r>
              <a:rPr lang="pt-BR" dirty="0" err="1">
                <a:solidFill>
                  <a:srgbClr val="0070C0"/>
                </a:solidFill>
              </a:rPr>
              <a:t>payload</a:t>
            </a:r>
            <a:r>
              <a:rPr lang="pt-BR" dirty="0">
                <a:solidFill>
                  <a:srgbClr val="0070C0"/>
                </a:solidFill>
              </a:rPr>
              <a:t>, mas consumo cresce rapidamente com aumento de tráfego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Tráfego máximo obtido com </a:t>
            </a:r>
            <a:r>
              <a:rPr lang="pt-BR" dirty="0" err="1">
                <a:solidFill>
                  <a:srgbClr val="0070C0"/>
                </a:solidFill>
              </a:rPr>
              <a:t>ZigBee</a:t>
            </a:r>
            <a:r>
              <a:rPr lang="pt-BR" dirty="0">
                <a:solidFill>
                  <a:srgbClr val="0070C0"/>
                </a:solidFill>
              </a:rPr>
              <a:t> (</a:t>
            </a:r>
            <a:r>
              <a:rPr lang="pt-BR" dirty="0" err="1">
                <a:solidFill>
                  <a:srgbClr val="0070C0"/>
                </a:solidFill>
              </a:rPr>
              <a:t>contiki</a:t>
            </a:r>
            <a:r>
              <a:rPr lang="pt-BR" dirty="0">
                <a:solidFill>
                  <a:srgbClr val="0070C0"/>
                </a:solidFill>
              </a:rPr>
              <a:t>) foi 160Kbits/s o que limita um pouco a arquitetura </a:t>
            </a:r>
            <a:r>
              <a:rPr lang="pt-BR" dirty="0" err="1">
                <a:solidFill>
                  <a:srgbClr val="0070C0"/>
                </a:solidFill>
              </a:rPr>
              <a:t>mesh</a:t>
            </a: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01" y="1404730"/>
            <a:ext cx="3614799" cy="146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51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7. </a:t>
            </a:r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[1] moosavi14 – </a:t>
            </a:r>
            <a:r>
              <a:rPr lang="en-US" dirty="0" err="1">
                <a:solidFill>
                  <a:srgbClr val="0070C0"/>
                </a:solidFill>
              </a:rPr>
              <a:t>Moosavi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Sanaz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Rahimi</a:t>
            </a:r>
            <a:r>
              <a:rPr lang="en-US" dirty="0">
                <a:solidFill>
                  <a:srgbClr val="0070C0"/>
                </a:solidFill>
              </a:rPr>
              <a:t>, et al. "Pervasive health monitoring based on internet of things: Two case studies." Wireless Mobile Communication and Healthcare (</a:t>
            </a:r>
            <a:r>
              <a:rPr lang="en-US" dirty="0" err="1">
                <a:solidFill>
                  <a:srgbClr val="0070C0"/>
                </a:solidFill>
              </a:rPr>
              <a:t>Mobihealth</a:t>
            </a:r>
            <a:r>
              <a:rPr lang="en-US" dirty="0">
                <a:solidFill>
                  <a:srgbClr val="0070C0"/>
                </a:solidFill>
              </a:rPr>
              <a:t>), 2014 EAI 4th International Conference on. IEEE, 2014.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[2] piccini04 – </a:t>
            </a:r>
            <a:r>
              <a:rPr lang="en-US" dirty="0" err="1">
                <a:solidFill>
                  <a:srgbClr val="0070C0"/>
                </a:solidFill>
              </a:rPr>
              <a:t>Piccini</a:t>
            </a:r>
            <a:r>
              <a:rPr lang="en-US" dirty="0">
                <a:solidFill>
                  <a:srgbClr val="0070C0"/>
                </a:solidFill>
              </a:rPr>
              <a:t>, L., et al. "Wireless DSP architecture for </a:t>
            </a:r>
            <a:r>
              <a:rPr lang="en-US" dirty="0" err="1">
                <a:solidFill>
                  <a:srgbClr val="0070C0"/>
                </a:solidFill>
              </a:rPr>
              <a:t>biosignals</a:t>
            </a:r>
            <a:r>
              <a:rPr lang="en-US" dirty="0">
                <a:solidFill>
                  <a:srgbClr val="0070C0"/>
                </a:solidFill>
              </a:rPr>
              <a:t> recording." Signal Processing and Information Technology, 2004. Proceedings of the Fourth IEEE International Symposium on. IEEE, 2004.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[3] she07 – She, </a:t>
            </a:r>
            <a:r>
              <a:rPr lang="en-US" dirty="0" err="1">
                <a:solidFill>
                  <a:srgbClr val="0070C0"/>
                </a:solidFill>
              </a:rPr>
              <a:t>Huimin</a:t>
            </a:r>
            <a:r>
              <a:rPr lang="en-US" dirty="0">
                <a:solidFill>
                  <a:srgbClr val="0070C0"/>
                </a:solidFill>
              </a:rPr>
              <a:t>, et al. "A network-based system architecture for remote medical applications." Network Research Workshop. Vol. 27. 2007.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[4] lo05 – Lo, Benny PL, et al. Body sensor network–a wireless sensor platform for pervasive healthcare monitoring. </a:t>
            </a:r>
            <a:r>
              <a:rPr lang="en-US" dirty="0" err="1">
                <a:solidFill>
                  <a:srgbClr val="0070C0"/>
                </a:solidFill>
              </a:rPr>
              <a:t>na</a:t>
            </a:r>
            <a:r>
              <a:rPr lang="en-US" dirty="0">
                <a:solidFill>
                  <a:srgbClr val="0070C0"/>
                </a:solidFill>
              </a:rPr>
              <a:t>, 2005.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[5] istepanian11 – </a:t>
            </a:r>
            <a:r>
              <a:rPr lang="en-US" dirty="0" err="1">
                <a:solidFill>
                  <a:srgbClr val="0070C0"/>
                </a:solidFill>
              </a:rPr>
              <a:t>Istepanian</a:t>
            </a:r>
            <a:r>
              <a:rPr lang="en-US" dirty="0">
                <a:solidFill>
                  <a:srgbClr val="0070C0"/>
                </a:solidFill>
              </a:rPr>
              <a:t>, R. S. H., et al. "The potential of Internet of m-health Things “m-</a:t>
            </a:r>
            <a:r>
              <a:rPr lang="en-US" dirty="0" err="1">
                <a:solidFill>
                  <a:srgbClr val="0070C0"/>
                </a:solidFill>
              </a:rPr>
              <a:t>IoT</a:t>
            </a:r>
            <a:r>
              <a:rPr lang="en-US" dirty="0">
                <a:solidFill>
                  <a:srgbClr val="0070C0"/>
                </a:solidFill>
              </a:rPr>
              <a:t>” for non-invasive glucose level sensing." 2011 Annual International Conference of the IEEE Engineering in Medicine and Biology Society. IEEE, 2011.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[6] schmitt07 – Schmitt, L., et al. "Novel ISO/IEEE 11073 standards for personal telehealth systems interoperability." High Confidence Medical Devices, Software, and Systems and Medical Device Plug-and-Play Interoperability, 2007. HCMDSS-</a:t>
            </a:r>
            <a:r>
              <a:rPr lang="en-US" dirty="0" err="1">
                <a:solidFill>
                  <a:srgbClr val="0070C0"/>
                </a:solidFill>
              </a:rPr>
              <a:t>MDPnP</a:t>
            </a:r>
            <a:r>
              <a:rPr lang="en-US" dirty="0">
                <a:solidFill>
                  <a:srgbClr val="0070C0"/>
                </a:solidFill>
              </a:rPr>
              <a:t>. Joint Workshop on. IEEE, 2007.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[7] clarke13 – Clarke, Malcolm, et al. "Building point of care health technologies on the IEEE 11073 health device standards." 2013 IEEE Point-of-Care Healthcare Technologies (PHT). IEEE, 2013.</a:t>
            </a:r>
          </a:p>
        </p:txBody>
      </p:sp>
    </p:spTree>
    <p:extLst>
      <p:ext uri="{BB962C8B-B14F-4D97-AF65-F5344CB8AC3E}">
        <p14:creationId xmlns:p14="http://schemas.microsoft.com/office/powerpoint/2010/main" val="16225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7957" y="2631247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FIM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1023731" y="4585252"/>
            <a:ext cx="10515600" cy="122651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b="1" dirty="0"/>
              <a:t>810043 – Amaury Mausbach Filho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</a:t>
            </a:r>
          </a:p>
        </p:txBody>
      </p:sp>
    </p:spTree>
    <p:extLst>
      <p:ext uri="{BB962C8B-B14F-4D97-AF65-F5344CB8AC3E}">
        <p14:creationId xmlns:p14="http://schemas.microsoft.com/office/powerpoint/2010/main" val="162947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 </a:t>
            </a: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No contexto atual, os custos de saúde tem crescido devido a novos tratamentos que exigem a necessidade de permanência do paciente em ambiente hospital devido a exigência de monitoração detalhada e permanente.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Aplicação de </a:t>
            </a:r>
            <a:r>
              <a:rPr lang="pt-BR" dirty="0" err="1">
                <a:solidFill>
                  <a:srgbClr val="0070C0"/>
                </a:solidFill>
              </a:rPr>
              <a:t>IoT</a:t>
            </a:r>
            <a:r>
              <a:rPr lang="pt-BR" dirty="0">
                <a:solidFill>
                  <a:srgbClr val="0070C0"/>
                </a:solidFill>
              </a:rPr>
              <a:t> na monitoração de saúde visa: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Redução de custos de monitoração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Melhora da qualidade dos dados e monitoração permitindo a prevenção ou identificação antecipada de situações de risco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Possibilidade de envio dos dados remotamente aos responsáveis pelo tratamento/diagnóstico</a:t>
            </a:r>
          </a:p>
          <a:p>
            <a:pPr lvl="1"/>
            <a:endParaRPr lang="pt-B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OBJETIVO: Avaliar o desempenho de duas arquiteturas </a:t>
            </a:r>
            <a:r>
              <a:rPr lang="pt-BR" dirty="0" err="1">
                <a:solidFill>
                  <a:srgbClr val="0070C0"/>
                </a:solidFill>
              </a:rPr>
              <a:t>IoT</a:t>
            </a:r>
            <a:r>
              <a:rPr lang="pt-BR" dirty="0">
                <a:solidFill>
                  <a:srgbClr val="0070C0"/>
                </a:solidFill>
              </a:rPr>
              <a:t> para monitoração de dados médicos: </a:t>
            </a:r>
            <a:r>
              <a:rPr lang="pt-BR" dirty="0" err="1">
                <a:solidFill>
                  <a:srgbClr val="0070C0"/>
                </a:solidFill>
              </a:rPr>
              <a:t>ZigBee</a:t>
            </a:r>
            <a:r>
              <a:rPr lang="pt-BR" dirty="0">
                <a:solidFill>
                  <a:srgbClr val="0070C0"/>
                </a:solidFill>
              </a:rPr>
              <a:t> e WiFi.</a:t>
            </a:r>
          </a:p>
        </p:txBody>
      </p:sp>
    </p:spTree>
    <p:extLst>
      <p:ext uri="{BB962C8B-B14F-4D97-AF65-F5344CB8AC3E}">
        <p14:creationId xmlns:p14="http://schemas.microsoft.com/office/powerpoint/2010/main" val="257312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</a:t>
            </a:r>
            <a:r>
              <a:rPr lang="pt-BR" dirty="0"/>
              <a:t>Estudos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</a:rPr>
              <a:t>Coleta de dados ECG/EMG/EEG/EOG via Bluetooth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[2] - </a:t>
            </a:r>
            <a:r>
              <a:rPr lang="en-US" sz="1200" dirty="0"/>
              <a:t>Wireless DSP architecture for </a:t>
            </a:r>
            <a:r>
              <a:rPr lang="en-US" sz="1200" dirty="0" err="1"/>
              <a:t>biosignals</a:t>
            </a:r>
            <a:r>
              <a:rPr lang="en-US" sz="1200" dirty="0"/>
              <a:t> recording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52" y="2198517"/>
            <a:ext cx="2861749" cy="200749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071" y="2198517"/>
            <a:ext cx="3689365" cy="227146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739" y="4543950"/>
            <a:ext cx="3358182" cy="197709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091007" y="5353752"/>
            <a:ext cx="133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rgbClr val="00B050"/>
                </a:solidFill>
              </a:rPr>
              <a:t>Filtered</a:t>
            </a:r>
            <a:r>
              <a:rPr lang="pt-BR" b="1" dirty="0">
                <a:solidFill>
                  <a:srgbClr val="00B050"/>
                </a:solidFill>
              </a:rPr>
              <a:t> ECG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01744" y="1922704"/>
            <a:ext cx="460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Digital </a:t>
            </a:r>
            <a:r>
              <a:rPr lang="pt-BR" b="1" dirty="0" err="1">
                <a:solidFill>
                  <a:srgbClr val="00B050"/>
                </a:solidFill>
              </a:rPr>
              <a:t>filter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 err="1">
                <a:solidFill>
                  <a:srgbClr val="00B050"/>
                </a:solidFill>
              </a:rPr>
              <a:t>to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 err="1">
                <a:solidFill>
                  <a:srgbClr val="00B050"/>
                </a:solidFill>
              </a:rPr>
              <a:t>reduce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 err="1">
                <a:solidFill>
                  <a:srgbClr val="00B050"/>
                </a:solidFill>
              </a:rPr>
              <a:t>noise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 err="1">
                <a:solidFill>
                  <a:srgbClr val="00B050"/>
                </a:solidFill>
              </a:rPr>
              <a:t>and</a:t>
            </a:r>
            <a:r>
              <a:rPr lang="pt-BR" b="1" dirty="0">
                <a:solidFill>
                  <a:srgbClr val="00B050"/>
                </a:solidFill>
              </a:rPr>
              <a:t> </a:t>
            </a:r>
            <a:r>
              <a:rPr lang="pt-BR" b="1" dirty="0" err="1">
                <a:solidFill>
                  <a:srgbClr val="00B050"/>
                </a:solidFill>
              </a:rPr>
              <a:t>detect</a:t>
            </a:r>
            <a:r>
              <a:rPr lang="pt-BR" b="1" dirty="0">
                <a:solidFill>
                  <a:srgbClr val="00B050"/>
                </a:solidFill>
              </a:rPr>
              <a:t> R </a:t>
            </a:r>
            <a:r>
              <a:rPr lang="pt-BR" b="1" dirty="0" err="1">
                <a:solidFill>
                  <a:srgbClr val="00B050"/>
                </a:solidFill>
              </a:rPr>
              <a:t>peak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099692" y="1941011"/>
            <a:ext cx="117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Test </a:t>
            </a:r>
            <a:r>
              <a:rPr lang="pt-BR" b="1" dirty="0" err="1">
                <a:solidFill>
                  <a:srgbClr val="00B050"/>
                </a:solidFill>
              </a:rPr>
              <a:t>board</a:t>
            </a:r>
            <a:endParaRPr lang="pt-BR" b="1" dirty="0">
              <a:solidFill>
                <a:srgbClr val="00B05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708" y="2672305"/>
            <a:ext cx="2000250" cy="1419225"/>
          </a:xfrm>
          <a:prstGeom prst="rect">
            <a:avLst/>
          </a:prstGeom>
        </p:spPr>
      </p:pic>
      <p:pic>
        <p:nvPicPr>
          <p:cNvPr id="1026" name="Picture 2" descr="https://upload.wikimedia.org/wikipedia/commons/thumb/9/9e/SinusRhythmLabels.svg/220px-SinusRhythmLabels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18" y="4493814"/>
            <a:ext cx="2172121" cy="214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8/8c/QRS_complex.png/220px-QRS_comple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647" y="4445106"/>
            <a:ext cx="1214378" cy="21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68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</a:t>
            </a:r>
            <a:r>
              <a:rPr lang="pt-BR" dirty="0"/>
              <a:t>Estudos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</a:rPr>
              <a:t>Rede para informações médicas baseada em 3G e </a:t>
            </a:r>
            <a:r>
              <a:rPr lang="pt-BR" sz="2400" dirty="0" err="1">
                <a:solidFill>
                  <a:srgbClr val="0070C0"/>
                </a:solidFill>
              </a:rPr>
              <a:t>ZigBee</a:t>
            </a:r>
            <a:r>
              <a:rPr lang="pt-BR" sz="2400" dirty="0">
                <a:solidFill>
                  <a:srgbClr val="0070C0"/>
                </a:solidFill>
              </a:rPr>
              <a:t> (Casa e Hospital)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[3] - </a:t>
            </a:r>
            <a:r>
              <a:rPr lang="en-US" sz="1200" dirty="0"/>
              <a:t>A network-based system architecture for remote medical applications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44521"/>
            <a:ext cx="4954107" cy="294500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973" y="1895549"/>
            <a:ext cx="5561493" cy="4220488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838198" y="4664765"/>
            <a:ext cx="5151786" cy="184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Monitora: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ECG/EMG/EEG/EOG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Breathing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blood</a:t>
            </a:r>
            <a:r>
              <a:rPr lang="pt-BR" dirty="0"/>
              <a:t> </a:t>
            </a:r>
            <a:r>
              <a:rPr lang="pt-BR" dirty="0" err="1"/>
              <a:t>pressure</a:t>
            </a:r>
            <a:r>
              <a:rPr lang="pt-BR" dirty="0"/>
              <a:t>.</a:t>
            </a:r>
          </a:p>
          <a:p>
            <a:r>
              <a:rPr lang="pt-BR" dirty="0"/>
              <a:t>Características: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Priority</a:t>
            </a:r>
            <a:r>
              <a:rPr lang="pt-BR" dirty="0"/>
              <a:t> </a:t>
            </a:r>
            <a:r>
              <a:rPr lang="pt-BR" dirty="0" err="1"/>
              <a:t>scheduling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Data </a:t>
            </a:r>
            <a:r>
              <a:rPr lang="pt-BR" dirty="0" err="1"/>
              <a:t>compression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89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</a:t>
            </a:r>
            <a:r>
              <a:rPr lang="pt-BR" dirty="0"/>
              <a:t>Estudos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Plataforma</a:t>
            </a:r>
            <a:r>
              <a:rPr lang="en-US" sz="2400" dirty="0">
                <a:solidFill>
                  <a:srgbClr val="0070C0"/>
                </a:solidFill>
              </a:rPr>
              <a:t> de </a:t>
            </a:r>
            <a:r>
              <a:rPr lang="en-US" sz="2400" dirty="0" err="1">
                <a:solidFill>
                  <a:srgbClr val="0070C0"/>
                </a:solidFill>
              </a:rPr>
              <a:t>sensores</a:t>
            </a:r>
            <a:r>
              <a:rPr lang="en-US" sz="2400" dirty="0">
                <a:solidFill>
                  <a:srgbClr val="0070C0"/>
                </a:solidFill>
              </a:rPr>
              <a:t> wireless para </a:t>
            </a:r>
            <a:r>
              <a:rPr lang="en-US" sz="2400" dirty="0" err="1">
                <a:solidFill>
                  <a:srgbClr val="0070C0"/>
                </a:solidFill>
              </a:rPr>
              <a:t>monitoração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médica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i="1" dirty="0">
                <a:solidFill>
                  <a:srgbClr val="0070C0"/>
                </a:solidFill>
              </a:rPr>
              <a:t>context aware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[4] - </a:t>
            </a:r>
            <a:r>
              <a:rPr lang="en-US" sz="1200" dirty="0"/>
              <a:t>Body sensor network–a wireless sensor platform for pervasive healthcare monitoring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24" y="1909427"/>
            <a:ext cx="4377426" cy="458896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606" y="1967349"/>
            <a:ext cx="6310194" cy="21814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606" y="4148771"/>
            <a:ext cx="6514789" cy="222196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971466" y="6244846"/>
            <a:ext cx="665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(a) Wireless 3-lead ECG sensor, (b) ECG Strap, (c) SpO2 sensor, and the PDA base station</a:t>
            </a:r>
            <a:endParaRPr lang="pt-BR" sz="1400" b="1" dirty="0">
              <a:solidFill>
                <a:srgbClr val="00B05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040214" y="327710"/>
            <a:ext cx="5151786" cy="946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aware</a:t>
            </a:r>
            <a:r>
              <a:rPr lang="pt-BR" dirty="0"/>
              <a:t> </a:t>
            </a:r>
            <a:r>
              <a:rPr lang="pt-BR" dirty="0" err="1"/>
              <a:t>monitoring</a:t>
            </a:r>
            <a:r>
              <a:rPr lang="pt-BR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Medical: ECG, SPO2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Context</a:t>
            </a:r>
            <a:r>
              <a:rPr lang="pt-BR" dirty="0"/>
              <a:t>: </a:t>
            </a:r>
            <a:r>
              <a:rPr lang="pt-BR" dirty="0" err="1"/>
              <a:t>temperature</a:t>
            </a:r>
            <a:r>
              <a:rPr lang="pt-BR" dirty="0"/>
              <a:t>, </a:t>
            </a:r>
            <a:r>
              <a:rPr lang="pt-BR" dirty="0" err="1"/>
              <a:t>accelerometer</a:t>
            </a:r>
            <a:r>
              <a:rPr lang="pt-BR" dirty="0"/>
              <a:t>, </a:t>
            </a:r>
            <a:r>
              <a:rPr lang="pt-BR" dirty="0" err="1"/>
              <a:t>humidity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34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</a:t>
            </a:r>
            <a:r>
              <a:rPr lang="pt-BR" dirty="0"/>
              <a:t>Estudos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potential of Internet of m-health Things m-</a:t>
            </a:r>
            <a:r>
              <a:rPr lang="en-US" sz="2400" dirty="0" err="1">
                <a:solidFill>
                  <a:srgbClr val="0070C0"/>
                </a:solidFill>
              </a:rPr>
              <a:t>IoT</a:t>
            </a:r>
            <a:r>
              <a:rPr lang="en-US" sz="2400" dirty="0">
                <a:solidFill>
                  <a:srgbClr val="0070C0"/>
                </a:solidFill>
              </a:rPr>
              <a:t> for non-invasive glucose level sensing (1 de 3)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[5] - </a:t>
            </a:r>
            <a:r>
              <a:rPr lang="en-US" sz="1200" dirty="0"/>
              <a:t>The potential of Internet of m-health Things “m-</a:t>
            </a:r>
            <a:r>
              <a:rPr lang="en-US" sz="1200" dirty="0" err="1"/>
              <a:t>IoT</a:t>
            </a:r>
            <a:r>
              <a:rPr lang="en-US" sz="1200" dirty="0"/>
              <a:t>” for non-invasive glucose level sensing</a:t>
            </a:r>
            <a:endParaRPr lang="pt-BR" sz="1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61" y="2096259"/>
            <a:ext cx="6482909" cy="4569584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8087857" y="2888970"/>
            <a:ext cx="3428282" cy="249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 err="1"/>
              <a:t>m-IoT</a:t>
            </a:r>
            <a:r>
              <a:rPr lang="pt-BR" b="1" dirty="0"/>
              <a:t> </a:t>
            </a:r>
            <a:r>
              <a:rPr lang="pt-BR" b="1" dirty="0" err="1"/>
              <a:t>concept</a:t>
            </a:r>
            <a:r>
              <a:rPr lang="pt-BR" b="1" dirty="0"/>
              <a:t>:</a:t>
            </a:r>
          </a:p>
          <a:p>
            <a:endParaRPr lang="pt-BR" dirty="0"/>
          </a:p>
          <a:p>
            <a:r>
              <a:rPr lang="pt-BR" u="sng" dirty="0" err="1"/>
              <a:t>Interconnects</a:t>
            </a:r>
            <a:endParaRPr lang="pt-BR" u="sng" dirty="0"/>
          </a:p>
          <a:p>
            <a:pPr lvl="1"/>
            <a:r>
              <a:rPr lang="pt-BR" dirty="0"/>
              <a:t>IPV6 as 6LoWPAN (802.15.4)</a:t>
            </a:r>
          </a:p>
          <a:p>
            <a:r>
              <a:rPr lang="pt-BR" u="sng" dirty="0" err="1"/>
              <a:t>with</a:t>
            </a:r>
            <a:endParaRPr lang="pt-BR" u="sng" dirty="0"/>
          </a:p>
          <a:p>
            <a:pPr lvl="1"/>
            <a:r>
              <a:rPr lang="pt-BR" dirty="0" err="1"/>
              <a:t>next</a:t>
            </a:r>
            <a:r>
              <a:rPr lang="pt-BR" dirty="0"/>
              <a:t> </a:t>
            </a:r>
            <a:r>
              <a:rPr lang="pt-BR" dirty="0" err="1"/>
              <a:t>generation</a:t>
            </a:r>
            <a:r>
              <a:rPr lang="pt-BR" dirty="0"/>
              <a:t> networks (4G)</a:t>
            </a:r>
          </a:p>
          <a:p>
            <a:r>
              <a:rPr lang="pt-BR" u="sng" dirty="0" err="1"/>
              <a:t>to</a:t>
            </a:r>
            <a:r>
              <a:rPr lang="pt-BR" u="sng" dirty="0"/>
              <a:t> </a:t>
            </a:r>
            <a:r>
              <a:rPr lang="pt-BR" u="sng" dirty="0" err="1"/>
              <a:t>provide</a:t>
            </a:r>
            <a:r>
              <a:rPr lang="pt-BR" u="sng" dirty="0"/>
              <a:t> m-</a:t>
            </a:r>
            <a:r>
              <a:rPr lang="pt-BR" u="sng" dirty="0" err="1"/>
              <a:t>health</a:t>
            </a:r>
            <a:r>
              <a:rPr lang="pt-BR" u="sng" dirty="0"/>
              <a:t> </a:t>
            </a:r>
            <a:r>
              <a:rPr lang="pt-BR" u="sng" dirty="0" err="1"/>
              <a:t>services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79197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</a:t>
            </a:r>
            <a:r>
              <a:rPr lang="pt-BR" dirty="0"/>
              <a:t>Estudos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potential of Internet of m-health Things m-</a:t>
            </a:r>
            <a:r>
              <a:rPr lang="en-US" sz="2400" dirty="0" err="1">
                <a:solidFill>
                  <a:srgbClr val="0070C0"/>
                </a:solidFill>
              </a:rPr>
              <a:t>IoT</a:t>
            </a:r>
            <a:r>
              <a:rPr lang="en-US" sz="2400" dirty="0">
                <a:solidFill>
                  <a:srgbClr val="0070C0"/>
                </a:solidFill>
              </a:rPr>
              <a:t> for non-invasive glucose level sensing (2 de 3)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[5] - </a:t>
            </a:r>
            <a:r>
              <a:rPr lang="en-US" sz="1200" dirty="0"/>
              <a:t>The potential of Internet of m-health Things “m-</a:t>
            </a:r>
            <a:r>
              <a:rPr lang="en-US" sz="1200" dirty="0" err="1"/>
              <a:t>IoT</a:t>
            </a:r>
            <a:r>
              <a:rPr lang="en-US" sz="1200" dirty="0"/>
              <a:t>” for non-invasive glucose level sensing</a:t>
            </a:r>
            <a:endParaRPr lang="pt-BR" sz="12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87" y="2375220"/>
            <a:ext cx="4530720" cy="385195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79" y="2643669"/>
            <a:ext cx="5110182" cy="34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2. </a:t>
            </a:r>
            <a:r>
              <a:rPr lang="pt-BR" dirty="0"/>
              <a:t>Estudos Correlatos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52611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potential of Internet of m-health Things m-</a:t>
            </a:r>
            <a:r>
              <a:rPr lang="en-US" sz="2400" dirty="0" err="1">
                <a:solidFill>
                  <a:srgbClr val="0070C0"/>
                </a:solidFill>
              </a:rPr>
              <a:t>IoT</a:t>
            </a:r>
            <a:r>
              <a:rPr lang="en-US" sz="2400" dirty="0">
                <a:solidFill>
                  <a:srgbClr val="0070C0"/>
                </a:solidFill>
              </a:rPr>
              <a:t> for non-invasive glucose level sensing (3 de 3)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7080" y="6606855"/>
            <a:ext cx="10757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[5] - </a:t>
            </a:r>
            <a:r>
              <a:rPr lang="en-US" sz="1200" dirty="0"/>
              <a:t>The potential of Internet of m-health Things “m-</a:t>
            </a:r>
            <a:r>
              <a:rPr lang="en-US" sz="1200" dirty="0" err="1"/>
              <a:t>IoT</a:t>
            </a:r>
            <a:r>
              <a:rPr lang="en-US" sz="1200" dirty="0"/>
              <a:t>” for non-invasive glucose level sensing</a:t>
            </a:r>
            <a:endParaRPr lang="pt-BR" sz="1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68" y="2812164"/>
            <a:ext cx="5327332" cy="238725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29" y="2447778"/>
            <a:ext cx="4512646" cy="316097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570500" y="5733861"/>
            <a:ext cx="3676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Sample of m-</a:t>
            </a:r>
            <a:r>
              <a:rPr lang="en-US" sz="1600" b="1" dirty="0" err="1">
                <a:solidFill>
                  <a:srgbClr val="00B050"/>
                </a:solidFill>
              </a:rPr>
              <a:t>IoT</a:t>
            </a:r>
            <a:r>
              <a:rPr lang="en-US" sz="1600" b="1" dirty="0">
                <a:solidFill>
                  <a:srgbClr val="00B050"/>
                </a:solidFill>
              </a:rPr>
              <a:t> based temperature data</a:t>
            </a:r>
            <a:endParaRPr lang="pt-BR" sz="1600" b="1" dirty="0">
              <a:solidFill>
                <a:srgbClr val="00B05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599700" y="5733861"/>
            <a:ext cx="4191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A typical Opto-physiological assessment sensor</a:t>
            </a:r>
            <a:endParaRPr lang="pt-B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19630</TotalTime>
  <Words>1534</Words>
  <Application>Microsoft Office PowerPoint</Application>
  <PresentationFormat>Widescreen</PresentationFormat>
  <Paragraphs>180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Pervasive health monitoring based on internet of things: Two case studies</vt:lpstr>
      <vt:lpstr>Sumário </vt:lpstr>
      <vt:lpstr>1. Introdução</vt:lpstr>
      <vt:lpstr>2. Estudos Correlatos</vt:lpstr>
      <vt:lpstr>2. Estudos Correlatos</vt:lpstr>
      <vt:lpstr>2. Estudos Correlatos</vt:lpstr>
      <vt:lpstr>2. Estudos Correlatos</vt:lpstr>
      <vt:lpstr>2. Estudos Correlatos</vt:lpstr>
      <vt:lpstr>2. Estudos Correlatos</vt:lpstr>
      <vt:lpstr>3. Aspectos Gerais das Arquiteturas</vt:lpstr>
      <vt:lpstr>3. Aspectos Gerais das Arquiteturas</vt:lpstr>
      <vt:lpstr>3. Aspectos Gerais das Arquiteturas</vt:lpstr>
      <vt:lpstr>4. Arquitetura baseada em ZigBee</vt:lpstr>
      <vt:lpstr>4. Arquitetura baseada em ZigBee</vt:lpstr>
      <vt:lpstr>4. Arquitetura baseada em ZigBee</vt:lpstr>
      <vt:lpstr>4. Arquitetura baseada em ZigBee</vt:lpstr>
      <vt:lpstr>4. Arquitetura baseada em ZigBee</vt:lpstr>
      <vt:lpstr>5. Arquitetura baseada em WiFi</vt:lpstr>
      <vt:lpstr>5. Arquitetura baseada em WiFi</vt:lpstr>
      <vt:lpstr>5. Arquitetura baseada em WiFi</vt:lpstr>
      <vt:lpstr>5. Arquitetura baseada em WiFi</vt:lpstr>
      <vt:lpstr>6. Comparações e Resultados</vt:lpstr>
      <vt:lpstr>6. Comparações e Resultados</vt:lpstr>
      <vt:lpstr>6. Comparações e Resultados</vt:lpstr>
      <vt:lpstr>7. Referências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 in Industries: A Survey</dc:title>
  <dc:creator>Amaury Mausbach Filho</dc:creator>
  <cp:lastModifiedBy>Amaury Mausbach Filho</cp:lastModifiedBy>
  <cp:revision>243</cp:revision>
  <dcterms:created xsi:type="dcterms:W3CDTF">2016-09-05T23:00:27Z</dcterms:created>
  <dcterms:modified xsi:type="dcterms:W3CDTF">2016-10-25T12:42:39Z</dcterms:modified>
</cp:coreProperties>
</file>