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66" r:id="rId4"/>
    <p:sldId id="257" r:id="rId5"/>
    <p:sldId id="260" r:id="rId6"/>
    <p:sldId id="265" r:id="rId7"/>
    <p:sldId id="258" r:id="rId8"/>
    <p:sldId id="259" r:id="rId9"/>
    <p:sldId id="264" r:id="rId10"/>
    <p:sldId id="268" r:id="rId11"/>
    <p:sldId id="269" r:id="rId12"/>
    <p:sldId id="270" r:id="rId13"/>
    <p:sldId id="280" r:id="rId14"/>
    <p:sldId id="261" r:id="rId15"/>
    <p:sldId id="262" r:id="rId16"/>
    <p:sldId id="281" r:id="rId17"/>
    <p:sldId id="278" r:id="rId18"/>
    <p:sldId id="263" r:id="rId19"/>
    <p:sldId id="279" r:id="rId20"/>
    <p:sldId id="271" r:id="rId21"/>
    <p:sldId id="272" r:id="rId22"/>
    <p:sldId id="275" r:id="rId23"/>
    <p:sldId id="276" r:id="rId24"/>
    <p:sldId id="277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EB410-FD63-4DB6-AA6B-981B4D411BF8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ABCB2B-8A07-46DD-8EC5-90379D771590}">
      <dgm:prSet phldrT="[Text]"/>
      <dgm:spPr/>
      <dgm:t>
        <a:bodyPr/>
        <a:lstStyle/>
        <a:p>
          <a:r>
            <a:rPr lang="en-US" dirty="0" smtClean="0"/>
            <a:t>Information Gathering</a:t>
          </a:r>
          <a:endParaRPr lang="en-US" dirty="0"/>
        </a:p>
      </dgm:t>
    </dgm:pt>
    <dgm:pt modelId="{2A0A59C5-59A4-467F-98F2-4621B7B5D191}" type="parTrans" cxnId="{B127844A-4856-41C8-B106-0063E3C05F0C}">
      <dgm:prSet/>
      <dgm:spPr/>
      <dgm:t>
        <a:bodyPr/>
        <a:lstStyle/>
        <a:p>
          <a:endParaRPr lang="en-US"/>
        </a:p>
      </dgm:t>
    </dgm:pt>
    <dgm:pt modelId="{D6A314DC-36FB-46BC-9B79-DE6FEF3C811E}" type="sibTrans" cxnId="{B127844A-4856-41C8-B106-0063E3C05F0C}">
      <dgm:prSet/>
      <dgm:spPr/>
      <dgm:t>
        <a:bodyPr/>
        <a:lstStyle/>
        <a:p>
          <a:endParaRPr lang="en-US"/>
        </a:p>
      </dgm:t>
    </dgm:pt>
    <dgm:pt modelId="{AA383003-5B08-4DFE-A1EE-AC692988432E}">
      <dgm:prSet phldrT="[Text]"/>
      <dgm:spPr/>
      <dgm:t>
        <a:bodyPr/>
        <a:lstStyle/>
        <a:p>
          <a:r>
            <a:rPr lang="en-US" dirty="0" smtClean="0"/>
            <a:t>Developing Relationships</a:t>
          </a:r>
          <a:endParaRPr lang="en-US" dirty="0"/>
        </a:p>
      </dgm:t>
    </dgm:pt>
    <dgm:pt modelId="{4FA06E14-F292-4FB0-B140-D50E66CC3C67}" type="parTrans" cxnId="{C5F90273-B9E2-4517-852B-F26362634E9D}">
      <dgm:prSet/>
      <dgm:spPr/>
      <dgm:t>
        <a:bodyPr/>
        <a:lstStyle/>
        <a:p>
          <a:endParaRPr lang="en-US"/>
        </a:p>
      </dgm:t>
    </dgm:pt>
    <dgm:pt modelId="{BFBDE617-75F3-4D01-8739-225CD296982A}" type="sibTrans" cxnId="{C5F90273-B9E2-4517-852B-F26362634E9D}">
      <dgm:prSet/>
      <dgm:spPr/>
      <dgm:t>
        <a:bodyPr/>
        <a:lstStyle/>
        <a:p>
          <a:endParaRPr lang="en-US"/>
        </a:p>
      </dgm:t>
    </dgm:pt>
    <dgm:pt modelId="{7DBAC483-5E0C-4133-91D7-DF18D9F0AAD0}">
      <dgm:prSet phldrT="[Text]"/>
      <dgm:spPr/>
      <dgm:t>
        <a:bodyPr/>
        <a:lstStyle/>
        <a:p>
          <a:r>
            <a:rPr lang="en-US" dirty="0" smtClean="0"/>
            <a:t>Exploitation</a:t>
          </a:r>
          <a:endParaRPr lang="en-US" dirty="0"/>
        </a:p>
      </dgm:t>
    </dgm:pt>
    <dgm:pt modelId="{12DE5854-3F74-4DAD-B0DC-AFA712E2FF17}" type="parTrans" cxnId="{368D3F91-5955-4ED5-BD0A-7D7825A7A5BF}">
      <dgm:prSet/>
      <dgm:spPr/>
      <dgm:t>
        <a:bodyPr/>
        <a:lstStyle/>
        <a:p>
          <a:endParaRPr lang="en-US"/>
        </a:p>
      </dgm:t>
    </dgm:pt>
    <dgm:pt modelId="{CD5708EC-D119-4CA7-8984-EC6A5AC04EFE}" type="sibTrans" cxnId="{368D3F91-5955-4ED5-BD0A-7D7825A7A5BF}">
      <dgm:prSet/>
      <dgm:spPr/>
      <dgm:t>
        <a:bodyPr/>
        <a:lstStyle/>
        <a:p>
          <a:endParaRPr lang="en-US"/>
        </a:p>
      </dgm:t>
    </dgm:pt>
    <dgm:pt modelId="{C0B06940-5837-4AEA-87EF-ED91762EA338}">
      <dgm:prSet phldrT="[Text]"/>
      <dgm:spPr/>
      <dgm:t>
        <a:bodyPr/>
        <a:lstStyle/>
        <a:p>
          <a:r>
            <a:rPr lang="en-US" dirty="0" smtClean="0"/>
            <a:t>Execution</a:t>
          </a:r>
          <a:endParaRPr lang="en-US" dirty="0"/>
        </a:p>
      </dgm:t>
    </dgm:pt>
    <dgm:pt modelId="{464ABB87-A20C-4E19-9C21-476B8F1BC62C}" type="parTrans" cxnId="{85C39849-72A2-4CD1-9C1A-A9B6D2A6E902}">
      <dgm:prSet/>
      <dgm:spPr/>
      <dgm:t>
        <a:bodyPr/>
        <a:lstStyle/>
        <a:p>
          <a:endParaRPr lang="en-US"/>
        </a:p>
      </dgm:t>
    </dgm:pt>
    <dgm:pt modelId="{EA63F66E-D905-4981-9D73-76C8FA35E380}" type="sibTrans" cxnId="{85C39849-72A2-4CD1-9C1A-A9B6D2A6E902}">
      <dgm:prSet/>
      <dgm:spPr/>
      <dgm:t>
        <a:bodyPr/>
        <a:lstStyle/>
        <a:p>
          <a:endParaRPr lang="en-US"/>
        </a:p>
      </dgm:t>
    </dgm:pt>
    <dgm:pt modelId="{EB8F7986-2CC5-4E9C-A1D6-E155D9F46E33}" type="pres">
      <dgm:prSet presAssocID="{3EFEB410-FD63-4DB6-AA6B-981B4D411BF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0C6C1-575C-4A57-B87F-A475ACB6F149}" type="pres">
      <dgm:prSet presAssocID="{4AABCB2B-8A07-46DD-8EC5-90379D77159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FFC2B-4D5F-464C-9131-059ED74E11D8}" type="pres">
      <dgm:prSet presAssocID="{4AABCB2B-8A07-46DD-8EC5-90379D771590}" presName="spNode" presStyleCnt="0"/>
      <dgm:spPr/>
    </dgm:pt>
    <dgm:pt modelId="{4E40BDDB-E8FA-4A73-A5C2-59631A661030}" type="pres">
      <dgm:prSet presAssocID="{D6A314DC-36FB-46BC-9B79-DE6FEF3C811E}" presName="sibTrans" presStyleLbl="sibTrans1D1" presStyleIdx="0" presStyleCnt="4"/>
      <dgm:spPr/>
      <dgm:t>
        <a:bodyPr/>
        <a:lstStyle/>
        <a:p>
          <a:endParaRPr lang="en-US"/>
        </a:p>
      </dgm:t>
    </dgm:pt>
    <dgm:pt modelId="{AACEC213-71F7-46B6-9485-8F355F2A4875}" type="pres">
      <dgm:prSet presAssocID="{AA383003-5B08-4DFE-A1EE-AC692988432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74A3E-1EF1-4DFD-9BB9-B8AB016D2C49}" type="pres">
      <dgm:prSet presAssocID="{AA383003-5B08-4DFE-A1EE-AC692988432E}" presName="spNode" presStyleCnt="0"/>
      <dgm:spPr/>
    </dgm:pt>
    <dgm:pt modelId="{D5D88204-B86B-45E1-B1E7-2BD775E7A64C}" type="pres">
      <dgm:prSet presAssocID="{BFBDE617-75F3-4D01-8739-225CD296982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85054C72-7120-4441-9D2B-879E2E57021A}" type="pres">
      <dgm:prSet presAssocID="{7DBAC483-5E0C-4133-91D7-DF18D9F0AAD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1D2EC-CFD6-4566-A796-122F3673861E}" type="pres">
      <dgm:prSet presAssocID="{7DBAC483-5E0C-4133-91D7-DF18D9F0AAD0}" presName="spNode" presStyleCnt="0"/>
      <dgm:spPr/>
    </dgm:pt>
    <dgm:pt modelId="{F1DDC556-B83A-493A-8DD3-3A281F9D08D4}" type="pres">
      <dgm:prSet presAssocID="{CD5708EC-D119-4CA7-8984-EC6A5AC04EFE}" presName="sibTrans" presStyleLbl="sibTrans1D1" presStyleIdx="2" presStyleCnt="4"/>
      <dgm:spPr/>
      <dgm:t>
        <a:bodyPr/>
        <a:lstStyle/>
        <a:p>
          <a:endParaRPr lang="en-US"/>
        </a:p>
      </dgm:t>
    </dgm:pt>
    <dgm:pt modelId="{6D7AC3B9-88B3-4331-99B1-A0510E6D8338}" type="pres">
      <dgm:prSet presAssocID="{C0B06940-5837-4AEA-87EF-ED91762EA33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1771D-DE29-4D45-AFEE-9A6CEF8D680A}" type="pres">
      <dgm:prSet presAssocID="{C0B06940-5837-4AEA-87EF-ED91762EA338}" presName="spNode" presStyleCnt="0"/>
      <dgm:spPr/>
    </dgm:pt>
    <dgm:pt modelId="{BA7A700E-94F4-42B3-8AA9-4429457DA143}" type="pres">
      <dgm:prSet presAssocID="{EA63F66E-D905-4981-9D73-76C8FA35E380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B601A004-99DC-4BCB-A1D4-95DF5F44FC23}" type="presOf" srcId="{D6A314DC-36FB-46BC-9B79-DE6FEF3C811E}" destId="{4E40BDDB-E8FA-4A73-A5C2-59631A661030}" srcOrd="0" destOrd="0" presId="urn:microsoft.com/office/officeart/2005/8/layout/cycle5"/>
    <dgm:cxn modelId="{368D3F91-5955-4ED5-BD0A-7D7825A7A5BF}" srcId="{3EFEB410-FD63-4DB6-AA6B-981B4D411BF8}" destId="{7DBAC483-5E0C-4133-91D7-DF18D9F0AAD0}" srcOrd="2" destOrd="0" parTransId="{12DE5854-3F74-4DAD-B0DC-AFA712E2FF17}" sibTransId="{CD5708EC-D119-4CA7-8984-EC6A5AC04EFE}"/>
    <dgm:cxn modelId="{8E6C6E86-AA33-4F92-8E66-F038CBBD08C7}" type="presOf" srcId="{C0B06940-5837-4AEA-87EF-ED91762EA338}" destId="{6D7AC3B9-88B3-4331-99B1-A0510E6D8338}" srcOrd="0" destOrd="0" presId="urn:microsoft.com/office/officeart/2005/8/layout/cycle5"/>
    <dgm:cxn modelId="{26E0A9FB-D27C-469E-B0D9-3B28BCD6C5CF}" type="presOf" srcId="{EA63F66E-D905-4981-9D73-76C8FA35E380}" destId="{BA7A700E-94F4-42B3-8AA9-4429457DA143}" srcOrd="0" destOrd="0" presId="urn:microsoft.com/office/officeart/2005/8/layout/cycle5"/>
    <dgm:cxn modelId="{2F0BFA8E-4216-45AB-BD14-AE14874AEB5C}" type="presOf" srcId="{7DBAC483-5E0C-4133-91D7-DF18D9F0AAD0}" destId="{85054C72-7120-4441-9D2B-879E2E57021A}" srcOrd="0" destOrd="0" presId="urn:microsoft.com/office/officeart/2005/8/layout/cycle5"/>
    <dgm:cxn modelId="{85C39849-72A2-4CD1-9C1A-A9B6D2A6E902}" srcId="{3EFEB410-FD63-4DB6-AA6B-981B4D411BF8}" destId="{C0B06940-5837-4AEA-87EF-ED91762EA338}" srcOrd="3" destOrd="0" parTransId="{464ABB87-A20C-4E19-9C21-476B8F1BC62C}" sibTransId="{EA63F66E-D905-4981-9D73-76C8FA35E380}"/>
    <dgm:cxn modelId="{B127844A-4856-41C8-B106-0063E3C05F0C}" srcId="{3EFEB410-FD63-4DB6-AA6B-981B4D411BF8}" destId="{4AABCB2B-8A07-46DD-8EC5-90379D771590}" srcOrd="0" destOrd="0" parTransId="{2A0A59C5-59A4-467F-98F2-4621B7B5D191}" sibTransId="{D6A314DC-36FB-46BC-9B79-DE6FEF3C811E}"/>
    <dgm:cxn modelId="{292475FF-FE27-4711-AAAA-DF1F7A721327}" type="presOf" srcId="{3EFEB410-FD63-4DB6-AA6B-981B4D411BF8}" destId="{EB8F7986-2CC5-4E9C-A1D6-E155D9F46E33}" srcOrd="0" destOrd="0" presId="urn:microsoft.com/office/officeart/2005/8/layout/cycle5"/>
    <dgm:cxn modelId="{881035FB-5DC4-4405-B64B-97A6ED3B75DF}" type="presOf" srcId="{4AABCB2B-8A07-46DD-8EC5-90379D771590}" destId="{C3E0C6C1-575C-4A57-B87F-A475ACB6F149}" srcOrd="0" destOrd="0" presId="urn:microsoft.com/office/officeart/2005/8/layout/cycle5"/>
    <dgm:cxn modelId="{E5ACC03C-F8D5-4DDA-BB6B-18A34E873031}" type="presOf" srcId="{AA383003-5B08-4DFE-A1EE-AC692988432E}" destId="{AACEC213-71F7-46B6-9485-8F355F2A4875}" srcOrd="0" destOrd="0" presId="urn:microsoft.com/office/officeart/2005/8/layout/cycle5"/>
    <dgm:cxn modelId="{6C2F9F45-BE92-4A27-AB01-F0E802D5C26A}" type="presOf" srcId="{CD5708EC-D119-4CA7-8984-EC6A5AC04EFE}" destId="{F1DDC556-B83A-493A-8DD3-3A281F9D08D4}" srcOrd="0" destOrd="0" presId="urn:microsoft.com/office/officeart/2005/8/layout/cycle5"/>
    <dgm:cxn modelId="{C5F90273-B9E2-4517-852B-F26362634E9D}" srcId="{3EFEB410-FD63-4DB6-AA6B-981B4D411BF8}" destId="{AA383003-5B08-4DFE-A1EE-AC692988432E}" srcOrd="1" destOrd="0" parTransId="{4FA06E14-F292-4FB0-B140-D50E66CC3C67}" sibTransId="{BFBDE617-75F3-4D01-8739-225CD296982A}"/>
    <dgm:cxn modelId="{37F3693C-9317-44CB-9BAC-9FDE3D26AC0C}" type="presOf" srcId="{BFBDE617-75F3-4D01-8739-225CD296982A}" destId="{D5D88204-B86B-45E1-B1E7-2BD775E7A64C}" srcOrd="0" destOrd="0" presId="urn:microsoft.com/office/officeart/2005/8/layout/cycle5"/>
    <dgm:cxn modelId="{A7D8C036-2E02-4858-9E53-51197032020E}" type="presParOf" srcId="{EB8F7986-2CC5-4E9C-A1D6-E155D9F46E33}" destId="{C3E0C6C1-575C-4A57-B87F-A475ACB6F149}" srcOrd="0" destOrd="0" presId="urn:microsoft.com/office/officeart/2005/8/layout/cycle5"/>
    <dgm:cxn modelId="{F4D43944-E6F6-4593-9184-240239123D26}" type="presParOf" srcId="{EB8F7986-2CC5-4E9C-A1D6-E155D9F46E33}" destId="{BB3FFC2B-4D5F-464C-9131-059ED74E11D8}" srcOrd="1" destOrd="0" presId="urn:microsoft.com/office/officeart/2005/8/layout/cycle5"/>
    <dgm:cxn modelId="{92E5FE35-3EB7-45EB-BE51-3FA1CAA2B97C}" type="presParOf" srcId="{EB8F7986-2CC5-4E9C-A1D6-E155D9F46E33}" destId="{4E40BDDB-E8FA-4A73-A5C2-59631A661030}" srcOrd="2" destOrd="0" presId="urn:microsoft.com/office/officeart/2005/8/layout/cycle5"/>
    <dgm:cxn modelId="{16762234-9A72-4FB4-9573-A8DCEB7B76B5}" type="presParOf" srcId="{EB8F7986-2CC5-4E9C-A1D6-E155D9F46E33}" destId="{AACEC213-71F7-46B6-9485-8F355F2A4875}" srcOrd="3" destOrd="0" presId="urn:microsoft.com/office/officeart/2005/8/layout/cycle5"/>
    <dgm:cxn modelId="{0ACBED8C-D962-463C-8F7B-E61EC6137CF8}" type="presParOf" srcId="{EB8F7986-2CC5-4E9C-A1D6-E155D9F46E33}" destId="{D4374A3E-1EF1-4DFD-9BB9-B8AB016D2C49}" srcOrd="4" destOrd="0" presId="urn:microsoft.com/office/officeart/2005/8/layout/cycle5"/>
    <dgm:cxn modelId="{5DA24DF1-5027-4A9E-AADB-254C2C0C2CF1}" type="presParOf" srcId="{EB8F7986-2CC5-4E9C-A1D6-E155D9F46E33}" destId="{D5D88204-B86B-45E1-B1E7-2BD775E7A64C}" srcOrd="5" destOrd="0" presId="urn:microsoft.com/office/officeart/2005/8/layout/cycle5"/>
    <dgm:cxn modelId="{E024DB41-E2DD-44C8-9F45-911904E597A0}" type="presParOf" srcId="{EB8F7986-2CC5-4E9C-A1D6-E155D9F46E33}" destId="{85054C72-7120-4441-9D2B-879E2E57021A}" srcOrd="6" destOrd="0" presId="urn:microsoft.com/office/officeart/2005/8/layout/cycle5"/>
    <dgm:cxn modelId="{91287648-F7F7-4519-B30C-8969D7DD4A38}" type="presParOf" srcId="{EB8F7986-2CC5-4E9C-A1D6-E155D9F46E33}" destId="{68B1D2EC-CFD6-4566-A796-122F3673861E}" srcOrd="7" destOrd="0" presId="urn:microsoft.com/office/officeart/2005/8/layout/cycle5"/>
    <dgm:cxn modelId="{1BE37BD6-C8A4-48C4-AFDA-BFA0EFF7E3C8}" type="presParOf" srcId="{EB8F7986-2CC5-4E9C-A1D6-E155D9F46E33}" destId="{F1DDC556-B83A-493A-8DD3-3A281F9D08D4}" srcOrd="8" destOrd="0" presId="urn:microsoft.com/office/officeart/2005/8/layout/cycle5"/>
    <dgm:cxn modelId="{B3C20D7F-8DFC-478F-8F24-7BF546E591A5}" type="presParOf" srcId="{EB8F7986-2CC5-4E9C-A1D6-E155D9F46E33}" destId="{6D7AC3B9-88B3-4331-99B1-A0510E6D8338}" srcOrd="9" destOrd="0" presId="urn:microsoft.com/office/officeart/2005/8/layout/cycle5"/>
    <dgm:cxn modelId="{1DBE0CC4-C073-439B-A54E-B3E499BD9851}" type="presParOf" srcId="{EB8F7986-2CC5-4E9C-A1D6-E155D9F46E33}" destId="{4C61771D-DE29-4D45-AFEE-9A6CEF8D680A}" srcOrd="10" destOrd="0" presId="urn:microsoft.com/office/officeart/2005/8/layout/cycle5"/>
    <dgm:cxn modelId="{71677888-D421-4C37-87FD-A284E8B75869}" type="presParOf" srcId="{EB8F7986-2CC5-4E9C-A1D6-E155D9F46E33}" destId="{BA7A700E-94F4-42B3-8AA9-4429457DA14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3E0C6C1-575C-4A57-B87F-A475ACB6F149}">
      <dsp:nvSpPr>
        <dsp:cNvPr id="0" name=""/>
        <dsp:cNvSpPr/>
      </dsp:nvSpPr>
      <dsp:spPr>
        <a:xfrm>
          <a:off x="2815456" y="1435"/>
          <a:ext cx="1379487" cy="8966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Information Gathering</a:t>
          </a:r>
          <a:endParaRPr lang="en-US" sz="1500" kern="1200" dirty="0"/>
        </a:p>
      </dsp:txBody>
      <dsp:txXfrm>
        <a:off x="2815456" y="1435"/>
        <a:ext cx="1379487" cy="896667"/>
      </dsp:txXfrm>
    </dsp:sp>
    <dsp:sp modelId="{4E40BDDB-E8FA-4A73-A5C2-59631A661030}">
      <dsp:nvSpPr>
        <dsp:cNvPr id="0" name=""/>
        <dsp:cNvSpPr/>
      </dsp:nvSpPr>
      <dsp:spPr>
        <a:xfrm>
          <a:off x="2024568" y="449768"/>
          <a:ext cx="2961262" cy="2961262"/>
        </a:xfrm>
        <a:custGeom>
          <a:avLst/>
          <a:gdLst/>
          <a:ahLst/>
          <a:cxnLst/>
          <a:rect l="0" t="0" r="0" b="0"/>
          <a:pathLst>
            <a:path>
              <a:moveTo>
                <a:pt x="2360577" y="289848"/>
              </a:moveTo>
              <a:arcTo wR="1480631" hR="1480631" stAng="18387787" swAng="1632773"/>
            </a:path>
          </a:pathLst>
        </a:custGeom>
        <a:noFill/>
        <a:ln w="1143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EC213-71F7-46B6-9485-8F355F2A4875}">
      <dsp:nvSpPr>
        <dsp:cNvPr id="0" name=""/>
        <dsp:cNvSpPr/>
      </dsp:nvSpPr>
      <dsp:spPr>
        <a:xfrm>
          <a:off x="4296087" y="1482066"/>
          <a:ext cx="1379487" cy="8966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Developing Relationships</a:t>
          </a:r>
          <a:endParaRPr lang="en-US" sz="1500" kern="1200" dirty="0"/>
        </a:p>
      </dsp:txBody>
      <dsp:txXfrm>
        <a:off x="4296087" y="1482066"/>
        <a:ext cx="1379487" cy="896667"/>
      </dsp:txXfrm>
    </dsp:sp>
    <dsp:sp modelId="{D5D88204-B86B-45E1-B1E7-2BD775E7A64C}">
      <dsp:nvSpPr>
        <dsp:cNvPr id="0" name=""/>
        <dsp:cNvSpPr/>
      </dsp:nvSpPr>
      <dsp:spPr>
        <a:xfrm>
          <a:off x="2024568" y="449768"/>
          <a:ext cx="2961262" cy="2961262"/>
        </a:xfrm>
        <a:custGeom>
          <a:avLst/>
          <a:gdLst/>
          <a:ahLst/>
          <a:cxnLst/>
          <a:rect l="0" t="0" r="0" b="0"/>
          <a:pathLst>
            <a:path>
              <a:moveTo>
                <a:pt x="2807721" y="2137212"/>
              </a:moveTo>
              <a:arcTo wR="1480631" hR="1480631" stAng="1579441" swAng="1632773"/>
            </a:path>
          </a:pathLst>
        </a:custGeom>
        <a:noFill/>
        <a:ln w="1143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54C72-7120-4441-9D2B-879E2E57021A}">
      <dsp:nvSpPr>
        <dsp:cNvPr id="0" name=""/>
        <dsp:cNvSpPr/>
      </dsp:nvSpPr>
      <dsp:spPr>
        <a:xfrm>
          <a:off x="2815456" y="2962697"/>
          <a:ext cx="1379487" cy="8966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Exploitation</a:t>
          </a:r>
          <a:endParaRPr lang="en-US" sz="1500" kern="1200" dirty="0"/>
        </a:p>
      </dsp:txBody>
      <dsp:txXfrm>
        <a:off x="2815456" y="2962697"/>
        <a:ext cx="1379487" cy="896667"/>
      </dsp:txXfrm>
    </dsp:sp>
    <dsp:sp modelId="{F1DDC556-B83A-493A-8DD3-3A281F9D08D4}">
      <dsp:nvSpPr>
        <dsp:cNvPr id="0" name=""/>
        <dsp:cNvSpPr/>
      </dsp:nvSpPr>
      <dsp:spPr>
        <a:xfrm>
          <a:off x="2024568" y="449768"/>
          <a:ext cx="2961262" cy="2961262"/>
        </a:xfrm>
        <a:custGeom>
          <a:avLst/>
          <a:gdLst/>
          <a:ahLst/>
          <a:cxnLst/>
          <a:rect l="0" t="0" r="0" b="0"/>
          <a:pathLst>
            <a:path>
              <a:moveTo>
                <a:pt x="600684" y="2671413"/>
              </a:moveTo>
              <a:arcTo wR="1480631" hR="1480631" stAng="7587787" swAng="1632773"/>
            </a:path>
          </a:pathLst>
        </a:custGeom>
        <a:noFill/>
        <a:ln w="1143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AC3B9-88B3-4331-99B1-A0510E6D8338}">
      <dsp:nvSpPr>
        <dsp:cNvPr id="0" name=""/>
        <dsp:cNvSpPr/>
      </dsp:nvSpPr>
      <dsp:spPr>
        <a:xfrm>
          <a:off x="1334824" y="1482066"/>
          <a:ext cx="1379487" cy="8966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Execution</a:t>
          </a:r>
          <a:endParaRPr lang="en-US" sz="1500" kern="1200" dirty="0"/>
        </a:p>
      </dsp:txBody>
      <dsp:txXfrm>
        <a:off x="1334824" y="1482066"/>
        <a:ext cx="1379487" cy="896667"/>
      </dsp:txXfrm>
    </dsp:sp>
    <dsp:sp modelId="{BA7A700E-94F4-42B3-8AA9-4429457DA143}">
      <dsp:nvSpPr>
        <dsp:cNvPr id="0" name=""/>
        <dsp:cNvSpPr/>
      </dsp:nvSpPr>
      <dsp:spPr>
        <a:xfrm>
          <a:off x="2024568" y="449768"/>
          <a:ext cx="2961262" cy="2961262"/>
        </a:xfrm>
        <a:custGeom>
          <a:avLst/>
          <a:gdLst/>
          <a:ahLst/>
          <a:cxnLst/>
          <a:rect l="0" t="0" r="0" b="0"/>
          <a:pathLst>
            <a:path>
              <a:moveTo>
                <a:pt x="153540" y="824049"/>
              </a:moveTo>
              <a:arcTo wR="1480631" hR="1480631" stAng="12379441" swAng="1632773"/>
            </a:path>
          </a:pathLst>
        </a:custGeom>
        <a:noFill/>
        <a:ln w="1143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3D1F-3061-47F3-BD1F-5F52D56DF584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693A-689C-4B0F-A341-2332B7B63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693A-689C-4B0F-A341-2332B7B639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2C3A98-9DD7-449C-AAD9-A33DFB3504D1}" type="datetimeFigureOut">
              <a:rPr lang="en-US" smtClean="0"/>
              <a:pPr/>
              <a:t>6/14/2010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E303CED-E0A9-4279-BDC2-E7108F934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533400"/>
            <a:ext cx="5652868" cy="42672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Usable Security Policies + User Training: </a:t>
            </a:r>
            <a:br>
              <a:rPr lang="en-US" dirty="0" smtClean="0"/>
            </a:br>
            <a:r>
              <a:rPr lang="en-US" dirty="0" smtClean="0"/>
              <a:t>The Best Method to Counter Social Engineering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5147152"/>
            <a:ext cx="5114778" cy="1101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Rebecca Long</a:t>
            </a:r>
          </a:p>
          <a:p>
            <a:r>
              <a:rPr lang="en-US" dirty="0" smtClean="0"/>
              <a:t>Eastern Washington University</a:t>
            </a:r>
          </a:p>
          <a:p>
            <a:r>
              <a:rPr lang="en-US" dirty="0" smtClean="0"/>
              <a:t>Cheney, Washington USA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-972562" y="2752724"/>
            <a:ext cx="451175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TUTORIAL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76600" y="1600200"/>
            <a:ext cx="442264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Once enough information has been gathered, the social engineer can develop relationships with key users</a:t>
            </a:r>
          </a:p>
          <a:p>
            <a:pPr lvl="1"/>
            <a:r>
              <a:rPr lang="en-US" dirty="0" smtClean="0"/>
              <a:t>Builds trust with user</a:t>
            </a:r>
          </a:p>
          <a:p>
            <a:pPr lvl="1"/>
            <a:r>
              <a:rPr lang="en-US" dirty="0" smtClean="0"/>
              <a:t>To be exploited in next step</a:t>
            </a:r>
          </a:p>
          <a:p>
            <a:endParaRPr lang="en-US" dirty="0"/>
          </a:p>
        </p:txBody>
      </p:sp>
      <p:pic>
        <p:nvPicPr>
          <p:cNvPr id="1027" name="Picture 3" descr="C:\Users\Amaya\AppData\Local\Microsoft\Windows\Temporary Internet Files\Content.IE5\E6P33CZJ\MC900055012[1].wmf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28800"/>
            <a:ext cx="2589291" cy="34569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trust between the social engineer and a user has been established, the social engineer will exploit the new relationship</a:t>
            </a:r>
          </a:p>
          <a:p>
            <a:pPr lvl="1"/>
            <a:r>
              <a:rPr lang="en-US" dirty="0" smtClean="0"/>
              <a:t>Gain further information</a:t>
            </a:r>
          </a:p>
          <a:p>
            <a:pPr lvl="1"/>
            <a:r>
              <a:rPr lang="en-US" dirty="0" smtClean="0"/>
              <a:t>Have the user perform an act to help the social engineer carry out their attack</a:t>
            </a:r>
          </a:p>
          <a:p>
            <a:pPr lvl="2"/>
            <a:r>
              <a:rPr lang="en-US" dirty="0" smtClean="0"/>
              <a:t>Example:  </a:t>
            </a:r>
            <a:endParaRPr lang="en-US" dirty="0" smtClean="0"/>
          </a:p>
          <a:p>
            <a:pPr lvl="3"/>
            <a:r>
              <a:rPr lang="en-US" dirty="0" smtClean="0"/>
              <a:t>Ask for remote access from user (dial-up, VPN, etc.)</a:t>
            </a:r>
            <a:endParaRPr lang="en-US" dirty="0" smtClean="0"/>
          </a:p>
          <a:p>
            <a:pPr lvl="3"/>
            <a:r>
              <a:rPr lang="en-US" dirty="0" smtClean="0"/>
              <a:t>Have user install </a:t>
            </a:r>
            <a:r>
              <a:rPr lang="en-US" dirty="0" smtClean="0"/>
              <a:t>a Trojan on a system computer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This stage of the cycle the social engineer finishes their attack</a:t>
            </a:r>
          </a:p>
          <a:p>
            <a:pPr lvl="1"/>
            <a:r>
              <a:rPr lang="en-US" dirty="0" smtClean="0"/>
              <a:t>Example:  </a:t>
            </a:r>
            <a:endParaRPr lang="en-US" dirty="0" smtClean="0"/>
          </a:p>
          <a:p>
            <a:pPr lvl="2"/>
            <a:r>
              <a:rPr lang="en-US" dirty="0" smtClean="0"/>
              <a:t>Remote in to system with access gained in previous step and perform whatever attack you wish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dirty="0" smtClean="0"/>
              <a:t>installed Trojan to gain access to critical system files and data</a:t>
            </a:r>
            <a:endParaRPr lang="en-US" dirty="0"/>
          </a:p>
        </p:txBody>
      </p:sp>
      <p:pic>
        <p:nvPicPr>
          <p:cNvPr id="3075" name="Picture 3" descr="C:\Users\Amaya\AppData\Local\Microsoft\Windows\Temporary Internet Files\Content.IE5\R00XHIPH\MC900325156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3237" y="2057400"/>
            <a:ext cx="1534363" cy="1811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Address Social Engineering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Whole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Secure system via multiple methods</a:t>
            </a:r>
          </a:p>
          <a:p>
            <a:pPr lvl="1"/>
            <a:r>
              <a:rPr lang="en-US" dirty="0" smtClean="0"/>
              <a:t>Technological security</a:t>
            </a:r>
          </a:p>
          <a:p>
            <a:pPr lvl="1"/>
            <a:r>
              <a:rPr lang="en-US" dirty="0" smtClean="0"/>
              <a:t>Physical security</a:t>
            </a:r>
          </a:p>
          <a:p>
            <a:pPr lvl="1"/>
            <a:r>
              <a:rPr lang="en-US" dirty="0" smtClean="0"/>
              <a:t>Security policies</a:t>
            </a:r>
          </a:p>
          <a:p>
            <a:pPr lvl="1"/>
            <a:r>
              <a:rPr lang="en-US" dirty="0" smtClean="0"/>
              <a:t>User training</a:t>
            </a:r>
          </a:p>
          <a:p>
            <a:r>
              <a:rPr lang="en-US" dirty="0" smtClean="0"/>
              <a:t>Security policies work to regulate the system and users of system</a:t>
            </a:r>
          </a:p>
          <a:p>
            <a:pPr lvl="1"/>
            <a:r>
              <a:rPr lang="en-US" dirty="0" smtClean="0"/>
              <a:t>How to use security technology</a:t>
            </a:r>
          </a:p>
          <a:p>
            <a:pPr lvl="1"/>
            <a:r>
              <a:rPr lang="en-US" dirty="0" smtClean="0"/>
              <a:t>Minimize risk of social engineering attacks</a:t>
            </a:r>
          </a:p>
          <a:p>
            <a:r>
              <a:rPr lang="en-US" dirty="0" smtClean="0"/>
              <a:t>User training</a:t>
            </a:r>
          </a:p>
          <a:p>
            <a:pPr lvl="1"/>
            <a:r>
              <a:rPr lang="en-US" dirty="0" smtClean="0"/>
              <a:t>Explanation of security policies</a:t>
            </a:r>
          </a:p>
          <a:p>
            <a:pPr lvl="1"/>
            <a:r>
              <a:rPr lang="en-US" dirty="0" smtClean="0"/>
              <a:t>Give understanding of importance</a:t>
            </a:r>
          </a:p>
          <a:p>
            <a:pPr lvl="1"/>
            <a:r>
              <a:rPr lang="en-US" dirty="0" smtClean="0"/>
              <a:t>How to recognize a social engineering attack</a:t>
            </a:r>
          </a:p>
        </p:txBody>
      </p:sp>
      <p:pic>
        <p:nvPicPr>
          <p:cNvPr id="4098" name="Picture 2" descr="C:\Users\Amaya\AppData\Local\Microsoft\Windows\Temporary Internet Files\Content.IE5\5FS9MXBV\MC90044213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828800"/>
            <a:ext cx="1434503" cy="14441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Security policies must be user-friendly, otherwise:</a:t>
            </a:r>
          </a:p>
          <a:p>
            <a:pPr lvl="1"/>
            <a:r>
              <a:rPr lang="en-US" dirty="0" smtClean="0"/>
              <a:t>Users will not know how to follow</a:t>
            </a:r>
          </a:p>
          <a:p>
            <a:pPr lvl="1"/>
            <a:r>
              <a:rPr lang="en-US" dirty="0" smtClean="0"/>
              <a:t>Users will have a difficult time trying to follow</a:t>
            </a:r>
          </a:p>
          <a:p>
            <a:pPr lvl="1"/>
            <a:r>
              <a:rPr lang="en-US" dirty="0" smtClean="0"/>
              <a:t>Users may decide against following a policy if it seems to unreasonable</a:t>
            </a:r>
          </a:p>
        </p:txBody>
      </p:sp>
      <p:pic>
        <p:nvPicPr>
          <p:cNvPr id="5122" name="Picture 2" descr="C:\Users\Amaya\AppData\Local\Microsoft\Windows\Temporary Internet Files\Content.IE5\07LKOAYP\MP900390550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8300" y="2607331"/>
            <a:ext cx="3521075" cy="2511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must cover:</a:t>
            </a:r>
          </a:p>
          <a:p>
            <a:pPr lvl="1"/>
            <a:r>
              <a:rPr lang="en-US" dirty="0" smtClean="0"/>
              <a:t>The technology used in the secure-system</a:t>
            </a:r>
          </a:p>
          <a:p>
            <a:pPr lvl="1"/>
            <a:r>
              <a:rPr lang="en-US" dirty="0" smtClean="0"/>
              <a:t>How to properly dispose of documents</a:t>
            </a:r>
          </a:p>
          <a:p>
            <a:pPr lvl="1"/>
            <a:r>
              <a:rPr lang="en-US" dirty="0" smtClean="0"/>
              <a:t>How to handle email and phone calls</a:t>
            </a:r>
          </a:p>
          <a:p>
            <a:pPr lvl="1"/>
            <a:r>
              <a:rPr lang="en-US" dirty="0" smtClean="0"/>
              <a:t>What information can be given to public</a:t>
            </a:r>
          </a:p>
          <a:p>
            <a:pPr lvl="1"/>
            <a:r>
              <a:rPr lang="en-US" dirty="0" smtClean="0"/>
              <a:t>Who is allowed on work campus</a:t>
            </a:r>
          </a:p>
          <a:p>
            <a:endParaRPr lang="en-US" dirty="0"/>
          </a:p>
        </p:txBody>
      </p:sp>
      <p:pic>
        <p:nvPicPr>
          <p:cNvPr id="6147" name="Picture 3" descr="C:\Users\Amaya\AppData\Local\Microsoft\Windows\Temporary Internet Files\Content.IE5\R00XHIPH\MC9003633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0"/>
            <a:ext cx="6019800" cy="16648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must directly address social engineering</a:t>
            </a:r>
          </a:p>
          <a:p>
            <a:pPr lvl="1"/>
            <a:r>
              <a:rPr lang="en-US" dirty="0" smtClean="0"/>
              <a:t>Give users procedures and directions on what to do in case of a social engineering attack</a:t>
            </a:r>
          </a:p>
          <a:p>
            <a:pPr lvl="1"/>
            <a:r>
              <a:rPr lang="en-US" dirty="0" smtClean="0"/>
              <a:t>Have policies in place to help minimize the risk of an attack:</a:t>
            </a:r>
          </a:p>
          <a:p>
            <a:pPr lvl="2"/>
            <a:r>
              <a:rPr lang="en-US" dirty="0" smtClean="0"/>
              <a:t>Explanation of what information is confidential and what is public</a:t>
            </a:r>
          </a:p>
          <a:p>
            <a:pPr lvl="2"/>
            <a:r>
              <a:rPr lang="en-US" dirty="0" smtClean="0"/>
              <a:t>Users cannot give out confidential information</a:t>
            </a:r>
          </a:p>
          <a:p>
            <a:pPr lvl="2"/>
            <a:r>
              <a:rPr lang="en-US" dirty="0" smtClean="0"/>
              <a:t>PIN setup for each user to use with Help Desk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on security policies:</a:t>
            </a:r>
          </a:p>
          <a:p>
            <a:pPr lvl="1"/>
            <a:r>
              <a:rPr lang="en-US" dirty="0" smtClean="0"/>
              <a:t>What the security policies are</a:t>
            </a:r>
          </a:p>
          <a:p>
            <a:pPr lvl="1"/>
            <a:r>
              <a:rPr lang="en-US" dirty="0" smtClean="0"/>
              <a:t>How to correctly follow the policies</a:t>
            </a:r>
          </a:p>
          <a:p>
            <a:r>
              <a:rPr lang="en-US" dirty="0" smtClean="0"/>
              <a:t>Training must explain importance of policies</a:t>
            </a:r>
          </a:p>
          <a:p>
            <a:pPr lvl="1"/>
            <a:r>
              <a:rPr lang="en-US" dirty="0" smtClean="0"/>
              <a:t>Users who understand purpose of policies are more likely to follow them</a:t>
            </a:r>
          </a:p>
          <a:p>
            <a:r>
              <a:rPr lang="en-US" dirty="0" smtClean="0"/>
              <a:t>Training should motivate users to actively participate in security</a:t>
            </a:r>
          </a:p>
          <a:p>
            <a:pPr lvl="1"/>
            <a:r>
              <a:rPr lang="en-US" dirty="0" smtClean="0"/>
              <a:t>Explain it is not just the IT Department or the security guards responsibility to help protect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training needs to be given to users specifically on social engineering</a:t>
            </a:r>
          </a:p>
          <a:p>
            <a:pPr lvl="1"/>
            <a:r>
              <a:rPr lang="en-US" dirty="0" smtClean="0"/>
              <a:t>Explain what social engineering is</a:t>
            </a:r>
          </a:p>
          <a:p>
            <a:pPr lvl="1"/>
            <a:r>
              <a:rPr lang="en-US" dirty="0" smtClean="0"/>
              <a:t>How social engineering attacks are carried out</a:t>
            </a:r>
          </a:p>
          <a:p>
            <a:pPr lvl="1"/>
            <a:r>
              <a:rPr lang="en-US" dirty="0" smtClean="0"/>
              <a:t>Give examples of social engineering attacks and possible techniques</a:t>
            </a:r>
          </a:p>
          <a:p>
            <a:pPr lvl="1"/>
            <a:r>
              <a:rPr lang="en-US" dirty="0" smtClean="0"/>
              <a:t>Explain which security policies help minimize a social engineering attack</a:t>
            </a:r>
          </a:p>
          <a:p>
            <a:pPr lvl="1"/>
            <a:r>
              <a:rPr lang="en-US" dirty="0" smtClean="0"/>
              <a:t>How to recognize an attack</a:t>
            </a:r>
          </a:p>
          <a:p>
            <a:pPr lvl="1"/>
            <a:r>
              <a:rPr lang="en-US" dirty="0" smtClean="0"/>
              <a:t>What to do if one happens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Problem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Definition of social engineering</a:t>
            </a:r>
          </a:p>
          <a:p>
            <a:pPr lvl="1"/>
            <a:r>
              <a:rPr lang="en-US" dirty="0" smtClean="0"/>
              <a:t>Social engineering cycle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Security Policies</a:t>
            </a:r>
          </a:p>
          <a:p>
            <a:pPr lvl="1"/>
            <a:r>
              <a:rPr lang="en-US" dirty="0" smtClean="0"/>
              <a:t>User Training</a:t>
            </a:r>
          </a:p>
          <a:p>
            <a:r>
              <a:rPr lang="en-US" dirty="0" smtClean="0"/>
              <a:t>Counter-Measures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Engineering Counter-Measures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Preventing Social Engineering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While there </a:t>
            </a:r>
            <a:r>
              <a:rPr lang="en-US" b="1" dirty="0" smtClean="0"/>
              <a:t>is no way to 100% prevent </a:t>
            </a:r>
            <a:r>
              <a:rPr lang="en-US" dirty="0" smtClean="0"/>
              <a:t>a social engineering attack</a:t>
            </a:r>
          </a:p>
          <a:p>
            <a:r>
              <a:rPr lang="en-US" dirty="0" smtClean="0"/>
              <a:t>The following tactics should be considered when creating security policies and user training on social engineering</a:t>
            </a:r>
          </a:p>
          <a:p>
            <a:pPr lvl="1"/>
            <a:r>
              <a:rPr lang="en-US" dirty="0" smtClean="0"/>
              <a:t>Taken from Sarah Granger, </a:t>
            </a:r>
            <a:r>
              <a:rPr lang="en-US" dirty="0" err="1" smtClean="0"/>
              <a:t>SecurityFocus</a:t>
            </a:r>
            <a:endParaRPr lang="en-US" dirty="0"/>
          </a:p>
        </p:txBody>
      </p:sp>
      <p:pic>
        <p:nvPicPr>
          <p:cNvPr id="8" name="Content Placeholder 7" descr="socialengineering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5200" y="1828800"/>
            <a:ext cx="2692400" cy="40386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 Tactics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21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Counter-Measure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 entrance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Unauthorized physical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badge security, employee training, and security officers present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Dumpsters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Dumpster diving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all trash in secured,</a:t>
                      </a:r>
                      <a:r>
                        <a:rPr lang="en-US" baseline="0" dirty="0" smtClean="0"/>
                        <a:t> monitored areas, shred important data, erase magnetic media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Psychological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Impersonation &amp; persuasion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Give users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continual</a:t>
                      </a:r>
                      <a:r>
                        <a:rPr lang="en-US" baseline="0" dirty="0" smtClean="0"/>
                        <a:t> awareness and training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 Tactics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5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Counter-Measure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Intranet</a:t>
                      </a:r>
                      <a:r>
                        <a:rPr lang="en-US" baseline="0" dirty="0" smtClean="0"/>
                        <a:t> and 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Creation &amp; insertion of mock software on intranet</a:t>
                      </a:r>
                      <a:r>
                        <a:rPr lang="en-US" baseline="0" dirty="0" smtClean="0"/>
                        <a:t> and Internet to steal passwords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Continual</a:t>
                      </a:r>
                      <a:r>
                        <a:rPr lang="en-US" baseline="0" dirty="0" smtClean="0"/>
                        <a:t> awareness of system and network change, training on password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Machine</a:t>
                      </a:r>
                      <a:r>
                        <a:rPr lang="en-US" baseline="0" dirty="0" smtClean="0"/>
                        <a:t> Room and Phone Closet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Attempt</a:t>
                      </a:r>
                      <a:r>
                        <a:rPr lang="en-US" baseline="0" dirty="0" smtClean="0"/>
                        <a:t> to gain access, remove equipment, attach a protocol analyzer to grab confidential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Keep phone closets, server rooms, etc. locked</a:t>
                      </a:r>
                      <a:r>
                        <a:rPr lang="en-US" baseline="0" dirty="0" smtClean="0"/>
                        <a:t> at all times and keep updated inventory on equipment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Mail</a:t>
                      </a:r>
                      <a:r>
                        <a:rPr lang="en-US" baseline="0" dirty="0" smtClean="0"/>
                        <a:t> 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Insertion of forged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 and monitor mail room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Shoulder surfing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Don’t type passwords with anyone present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 Tactics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5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000"/>
                <a:gridCol w="2413000"/>
                <a:gridCol w="241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of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Tactic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Counter-Measure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Wandering halls looking for open offices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all guests to be escorted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and PBX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Stealing phone toll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overseas and long-distance calls,</a:t>
                      </a:r>
                      <a:r>
                        <a:rPr lang="en-US" baseline="0" dirty="0" smtClean="0"/>
                        <a:t> refuse transfers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r>
                        <a:rPr lang="en-US" baseline="0" dirty="0" smtClean="0"/>
                        <a:t> (Help Desk)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Impersonation and persuasion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employees</a:t>
                      </a:r>
                      <a:r>
                        <a:rPr lang="en-US" baseline="0" dirty="0" smtClean="0"/>
                        <a:t> / help desk to never give out passwords or other confidential info by 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(Help</a:t>
                      </a:r>
                      <a:r>
                        <a:rPr lang="en-US" baseline="0" dirty="0" smtClean="0"/>
                        <a:t> Desk)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Impersonation on help desk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employees</a:t>
                      </a:r>
                      <a:r>
                        <a:rPr lang="en-US" baseline="0" dirty="0" smtClean="0"/>
                        <a:t> should be assigned  a PIN specific to help desk support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Social and technological factors must be addressed when creating a secure-system</a:t>
            </a:r>
          </a:p>
          <a:p>
            <a:r>
              <a:rPr lang="en-US" dirty="0" smtClean="0"/>
              <a:t>Human-element of security is weakest link of any secure-system</a:t>
            </a:r>
          </a:p>
          <a:p>
            <a:pPr lvl="1"/>
            <a:r>
              <a:rPr lang="en-US" dirty="0" smtClean="0"/>
              <a:t>Makes it vulnerable to social engineering attacks</a:t>
            </a:r>
          </a:p>
          <a:p>
            <a:r>
              <a:rPr lang="en-US" dirty="0" smtClean="0"/>
              <a:t>Specific security policies and user training must address human-element and social engineering</a:t>
            </a:r>
          </a:p>
          <a:p>
            <a:pPr lvl="1"/>
            <a:r>
              <a:rPr lang="en-US" dirty="0" smtClean="0"/>
              <a:t>Must be user friendly</a:t>
            </a:r>
          </a:p>
          <a:p>
            <a:pPr lvl="1"/>
            <a:r>
              <a:rPr lang="en-US" dirty="0" smtClean="0"/>
              <a:t>Must motivate users to follow policies</a:t>
            </a:r>
          </a:p>
          <a:p>
            <a:pPr lvl="1"/>
            <a:r>
              <a:rPr lang="en-US" dirty="0" smtClean="0"/>
              <a:t>Must teach users why they are important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3045563"/>
          </a:xfrm>
        </p:spPr>
        <p:txBody>
          <a:bodyPr>
            <a:normAutofit/>
          </a:bodyPr>
          <a:lstStyle/>
          <a:p>
            <a:r>
              <a:rPr lang="en-US" dirty="0" smtClean="0"/>
              <a:t>Thank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ja-JP" altLang="en-US" smtClean="0"/>
              <a:t>有難うござい</a:t>
            </a:r>
            <a:r>
              <a:rPr lang="ja-JP" altLang="en-US" smtClean="0"/>
              <a:t>ま</a:t>
            </a:r>
            <a:r>
              <a:rPr lang="ja-JP" altLang="en-US" smtClean="0"/>
              <a:t>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Secure-System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system…</a:t>
            </a:r>
          </a:p>
          <a:p>
            <a:pPr lvl="1"/>
            <a:r>
              <a:rPr lang="en-US" dirty="0" smtClean="0"/>
              <a:t>Part of wider socio-technical system</a:t>
            </a:r>
          </a:p>
          <a:p>
            <a:pPr lvl="1"/>
            <a:r>
              <a:rPr lang="en-US" dirty="0" smtClean="0"/>
              <a:t>Includes both human and technical components</a:t>
            </a:r>
          </a:p>
          <a:p>
            <a:r>
              <a:rPr lang="en-US" dirty="0" smtClean="0"/>
              <a:t>Fully secure system is ultimate goal</a:t>
            </a:r>
          </a:p>
          <a:p>
            <a:pPr lvl="1"/>
            <a:r>
              <a:rPr lang="en-US" dirty="0" smtClean="0"/>
              <a:t>Must protect system, private data, physical campus where system is located</a:t>
            </a:r>
          </a:p>
          <a:p>
            <a:r>
              <a:rPr lang="en-US" dirty="0" smtClean="0"/>
              <a:t>Use many methods to protect and secure system</a:t>
            </a:r>
          </a:p>
          <a:p>
            <a:pPr lvl="1"/>
            <a:r>
              <a:rPr lang="en-US" dirty="0" smtClean="0"/>
              <a:t>Security technology</a:t>
            </a:r>
          </a:p>
          <a:p>
            <a:pPr lvl="1"/>
            <a:r>
              <a:rPr lang="en-US" dirty="0" smtClean="0"/>
              <a:t>Security policies</a:t>
            </a:r>
          </a:p>
          <a:p>
            <a:pPr lvl="1"/>
            <a:r>
              <a:rPr lang="en-US" dirty="0" smtClean="0"/>
              <a:t>User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Hackers will always find the easiest way to break into a system</a:t>
            </a:r>
          </a:p>
          <a:p>
            <a:pPr lvl="1"/>
            <a:r>
              <a:rPr lang="en-US" dirty="0" smtClean="0"/>
              <a:t>Users are the weakest part of a secure-system</a:t>
            </a:r>
          </a:p>
          <a:p>
            <a:r>
              <a:rPr lang="en-US" dirty="0" smtClean="0"/>
              <a:t>Human-Factor of Security</a:t>
            </a:r>
          </a:p>
          <a:p>
            <a:pPr lvl="1"/>
            <a:r>
              <a:rPr lang="en-US" dirty="0" smtClean="0"/>
              <a:t>Easily exploited and constantly overlooked</a:t>
            </a:r>
          </a:p>
          <a:p>
            <a:pPr lvl="1"/>
            <a:r>
              <a:rPr lang="en-US" dirty="0" smtClean="0"/>
              <a:t>Often responsible for failure of security systems</a:t>
            </a:r>
            <a:endParaRPr lang="en-US" b="1" i="1" dirty="0" smtClean="0"/>
          </a:p>
          <a:p>
            <a:r>
              <a:rPr lang="en-US" b="1" i="1" dirty="0" smtClean="0"/>
              <a:t>Social </a:t>
            </a:r>
            <a:r>
              <a:rPr lang="en-US" b="1" i="1" dirty="0" smtClean="0"/>
              <a:t>Engineering </a:t>
            </a:r>
            <a:r>
              <a:rPr lang="en-US" dirty="0" smtClean="0"/>
              <a:t>is a</a:t>
            </a:r>
            <a:r>
              <a:rPr lang="en-US" b="1" i="1" dirty="0" smtClean="0"/>
              <a:t> </a:t>
            </a:r>
            <a:r>
              <a:rPr lang="en-US" dirty="0" smtClean="0"/>
              <a:t>serious problem to </a:t>
            </a:r>
            <a:r>
              <a:rPr lang="en-US" dirty="0" smtClean="0"/>
              <a:t>any </a:t>
            </a:r>
            <a:r>
              <a:rPr lang="en-US" dirty="0" smtClean="0"/>
              <a:t>secure-system</a:t>
            </a:r>
          </a:p>
          <a:p>
            <a:pPr lvl="1"/>
            <a:r>
              <a:rPr lang="en-US" dirty="0" smtClean="0"/>
              <a:t>Directly takes advantage of system users and the </a:t>
            </a:r>
            <a:r>
              <a:rPr lang="en-US" dirty="0" smtClean="0"/>
              <a:t>human-element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engineering:</a:t>
            </a:r>
          </a:p>
          <a:p>
            <a:pPr lvl="1"/>
            <a:r>
              <a:rPr lang="en-US" dirty="0" smtClean="0"/>
              <a:t>“… exploitation of psychological triggers and cognitive biases as a means to gain unauthorized access to information or information systems”</a:t>
            </a:r>
          </a:p>
          <a:p>
            <a:pPr lvl="1"/>
            <a:r>
              <a:rPr lang="en-US" dirty="0" smtClean="0"/>
              <a:t>“… the art and science of getting people to comply with your wishes”</a:t>
            </a:r>
          </a:p>
          <a:p>
            <a:pPr lvl="1"/>
            <a:r>
              <a:rPr lang="en-US" dirty="0" smtClean="0"/>
              <a:t>“… uses influence and persuasion to deceive people … to take advantage of people to obtain information with or without the use of technology”</a:t>
            </a:r>
          </a:p>
          <a:p>
            <a:r>
              <a:rPr lang="en-US" dirty="0" smtClean="0"/>
              <a:t>Social engineers use tricks and manipulation to gain trust of system users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smtClean="0"/>
              <a:t>cycle used by a social </a:t>
            </a:r>
            <a:r>
              <a:rPr lang="en-US" dirty="0" smtClean="0"/>
              <a:t>engineer: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667000"/>
          <a:ext cx="70104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engineer performs background research to learn about attack target</a:t>
            </a:r>
          </a:p>
          <a:p>
            <a:pPr lvl="1"/>
            <a:r>
              <a:rPr lang="en-US" dirty="0" smtClean="0"/>
              <a:t>Makes it easier to trick users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200400"/>
          <a:ext cx="6096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Techniques</a:t>
                      </a:r>
                      <a:r>
                        <a:rPr lang="en-US" baseline="0" dirty="0" smtClean="0"/>
                        <a:t> Used to Gather Information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Asking for favors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Photography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Cold calling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Phishing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Contriving situations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social engineering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Dumpster diving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requests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Forensic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Shoulder surfing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Giving out free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Impersonation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Trojans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1066</Words>
  <Application>Microsoft Office PowerPoint</Application>
  <PresentationFormat>On-screen Show (4:3)</PresentationFormat>
  <Paragraphs>191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Opulent</vt:lpstr>
      <vt:lpstr>Usable Security Policies + User Training:  The Best Method to Counter Social Engineering Attacks</vt:lpstr>
      <vt:lpstr>Overview</vt:lpstr>
      <vt:lpstr>Introduction</vt:lpstr>
      <vt:lpstr>Secure-System</vt:lpstr>
      <vt:lpstr>Problem</vt:lpstr>
      <vt:lpstr>Background</vt:lpstr>
      <vt:lpstr>Definition</vt:lpstr>
      <vt:lpstr>Social Engineering Cycle</vt:lpstr>
      <vt:lpstr>Information Gathering</vt:lpstr>
      <vt:lpstr>Developing Relationships</vt:lpstr>
      <vt:lpstr>Exploitation</vt:lpstr>
      <vt:lpstr>Execution</vt:lpstr>
      <vt:lpstr>How to Address Social Engineering Problem</vt:lpstr>
      <vt:lpstr>Secure Whole System</vt:lpstr>
      <vt:lpstr>Security Policies</vt:lpstr>
      <vt:lpstr>Security Policies</vt:lpstr>
      <vt:lpstr>Security Policies</vt:lpstr>
      <vt:lpstr>User Training</vt:lpstr>
      <vt:lpstr>User Training</vt:lpstr>
      <vt:lpstr>Social Engineering Counter-Measures</vt:lpstr>
      <vt:lpstr>Preventing Social Engineering</vt:lpstr>
      <vt:lpstr>Counter-Measure Tactics</vt:lpstr>
      <vt:lpstr>Counter-Measure Tactics</vt:lpstr>
      <vt:lpstr>Counter-Measure Tactics</vt:lpstr>
      <vt:lpstr>Summary</vt:lpstr>
      <vt:lpstr>Thank you 有難うございます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Usable Security Policies + User Training: The Best Method to Counter Social Engineering Attacks</dc:title>
  <dc:creator>Rebecca Long</dc:creator>
  <cp:lastModifiedBy>Rebecca Long</cp:lastModifiedBy>
  <cp:revision>42</cp:revision>
  <dcterms:created xsi:type="dcterms:W3CDTF">2010-06-12T21:57:41Z</dcterms:created>
  <dcterms:modified xsi:type="dcterms:W3CDTF">2010-06-14T06:18:05Z</dcterms:modified>
</cp:coreProperties>
</file>