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ADE21-7F9D-480B-AA2D-C7DE1F21F04D}" v="2" dt="2024-03-27T02:47:2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11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361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769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06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2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aoyajing@big.ac.cn" TargetMode="External"/><Relationship Id="rId2" Type="http://schemas.openxmlformats.org/officeDocument/2006/relationships/hyperlink" Target="mailto:marjma@dtu.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rry blossoms">
            <a:extLst>
              <a:ext uri="{FF2B5EF4-FFF2-40B4-BE49-F238E27FC236}">
                <a16:creationId xmlns:a16="http://schemas.microsoft.com/office/drawing/2014/main" id="{D0E9DA46-646C-7DDA-C030-63738BBD8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3" r="22743" b="852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49DB9-F088-D9EC-7D0B-09E169E7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75" y="2405320"/>
            <a:ext cx="4088190" cy="2369093"/>
          </a:xfrm>
        </p:spPr>
        <p:txBody>
          <a:bodyPr>
            <a:normAutofit fontScale="90000"/>
          </a:bodyPr>
          <a:lstStyle/>
          <a:p>
            <a:pPr algn="ctr"/>
            <a:r>
              <a:rPr lang="da-DK" sz="4800" dirty="0"/>
              <a:t>Command Line and Python for Data Science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5B304-5BBA-8053-6B97-8D07BED21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4" y="6411330"/>
            <a:ext cx="4079721" cy="431933"/>
          </a:xfrm>
        </p:spPr>
        <p:txBody>
          <a:bodyPr>
            <a:normAutofit/>
          </a:bodyPr>
          <a:lstStyle/>
          <a:p>
            <a:pPr algn="l"/>
            <a:r>
              <a:rPr lang="en-US" sz="1000" b="0" i="0" dirty="0">
                <a:effectLst/>
                <a:latin typeface="sansationregular"/>
              </a:rPr>
              <a:t>DTU, University of Chinese Academy of Sciences</a:t>
            </a:r>
            <a:endParaRPr lang="en-GB" sz="1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026" name="Picture 2" descr="Image result for DTU logo">
            <a:extLst>
              <a:ext uri="{FF2B5EF4-FFF2-40B4-BE49-F238E27FC236}">
                <a16:creationId xmlns:a16="http://schemas.microsoft.com/office/drawing/2014/main" id="{D4633FA0-BE28-9F56-E6FC-9B9DC550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5" y="190836"/>
            <a:ext cx="1633530" cy="17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71DA5-1B0A-FA1C-08AC-601C9A8BC72D}"/>
              </a:ext>
            </a:extLst>
          </p:cNvPr>
          <p:cNvSpPr txBox="1"/>
          <p:nvPr/>
        </p:nvSpPr>
        <p:spPr>
          <a:xfrm>
            <a:off x="699371" y="5269706"/>
            <a:ext cx="3416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How the </a:t>
            </a:r>
            <a:r>
              <a:rPr lang="da-DK" dirty="0" err="1"/>
              <a:t>Exam</a:t>
            </a:r>
            <a:r>
              <a:rPr lang="da-DK" dirty="0"/>
              <a:t> Will Work &amp; </a:t>
            </a:r>
            <a:r>
              <a:rPr lang="da-DK" dirty="0" err="1"/>
              <a:t>Assignments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44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4EAF-CB80-E5D2-A4D1-4A7FDD83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07" y="681520"/>
            <a:ext cx="8596668" cy="1320800"/>
          </a:xfrm>
        </p:spPr>
        <p:txBody>
          <a:bodyPr/>
          <a:lstStyle/>
          <a:p>
            <a:r>
              <a:rPr lang="en-GB" dirty="0"/>
              <a:t>How the Exam Will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5828-7031-E9B6-9065-FC57E824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following slides, you’ll see two programming assignments. Pick one, and do the following: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Plan out your project. What are the constraints, how do you handle corner cases or ambiguity?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Design some tests you can check your code with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Write your code and tests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Submit your project plan and code in </a:t>
            </a:r>
            <a:r>
              <a:rPr lang="en-GB" dirty="0" err="1"/>
              <a:t>WISEflow</a:t>
            </a:r>
            <a:r>
              <a:rPr lang="en-GB" dirty="0"/>
              <a:t> by Wednesday,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3rd Apr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Explain your code to me in your assigned oral exam slot on Monday, April 8</a:t>
            </a:r>
            <a:r>
              <a:rPr lang="en-GB" baseline="30000" dirty="0"/>
              <a:t>th</a:t>
            </a:r>
            <a:r>
              <a:rPr lang="en-GB" dirty="0"/>
              <a:t> or Tuesday, April 9</a:t>
            </a:r>
            <a:r>
              <a:rPr lang="en-GB" baseline="30000" dirty="0"/>
              <a:t>st.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4" name="Picture 2" descr="Image result for DTU logo">
            <a:extLst>
              <a:ext uri="{FF2B5EF4-FFF2-40B4-BE49-F238E27FC236}">
                <a16:creationId xmlns:a16="http://schemas.microsoft.com/office/drawing/2014/main" id="{9F8B2E17-C17C-71AF-D931-011AA1F1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5" y="96606"/>
            <a:ext cx="722180" cy="7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CFA1F54-2FA7-A538-7185-EE04D64C7120}"/>
              </a:ext>
            </a:extLst>
          </p:cNvPr>
          <p:cNvSpPr txBox="1">
            <a:spLocks/>
          </p:cNvSpPr>
          <p:nvPr/>
        </p:nvSpPr>
        <p:spPr>
          <a:xfrm>
            <a:off x="35874" y="6411330"/>
            <a:ext cx="4079721" cy="43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sansationregular"/>
              </a:rPr>
              <a:t>DTU, University of Chinese Academy of Sciences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649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A71-4190-BD00-23AC-9998FF5A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280" y="654805"/>
            <a:ext cx="8596668" cy="1320800"/>
          </a:xfrm>
        </p:spPr>
        <p:txBody>
          <a:bodyPr/>
          <a:lstStyle/>
          <a:p>
            <a:r>
              <a:rPr lang="en-GB" sz="3600" dirty="0"/>
              <a:t>Project 1: Convert Roman Numerals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C6647A-7C41-D6AB-46B2-7FD084BE45C0}"/>
              </a:ext>
            </a:extLst>
          </p:cNvPr>
          <p:cNvSpPr txBox="1">
            <a:spLocks/>
          </p:cNvSpPr>
          <p:nvPr/>
        </p:nvSpPr>
        <p:spPr>
          <a:xfrm>
            <a:off x="35874" y="6411330"/>
            <a:ext cx="4079721" cy="43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sansationregular"/>
              </a:rPr>
              <a:t>DTU, University of Chinese Academy of Sciences</a:t>
            </a:r>
            <a:endParaRPr lang="en-GB" sz="1000" dirty="0"/>
          </a:p>
        </p:txBody>
      </p:sp>
      <p:pic>
        <p:nvPicPr>
          <p:cNvPr id="5" name="Picture 2" descr="Image result for DTU logo">
            <a:extLst>
              <a:ext uri="{FF2B5EF4-FFF2-40B4-BE49-F238E27FC236}">
                <a16:creationId xmlns:a16="http://schemas.microsoft.com/office/drawing/2014/main" id="{E9AFDA36-F518-1D71-1D06-60AE95F6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5" y="96606"/>
            <a:ext cx="722180" cy="7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9D913-83B3-F792-8B40-D924260875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6858" y="1648102"/>
            <a:ext cx="9941789" cy="4555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Ancient Romans used a numeric system different to the Arabic number system that is now used in western countries.</a:t>
            </a: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Numbers were represented by letters. Seven letters existed to denote 1(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GB" sz="1400" dirty="0">
                <a:latin typeface="+mn-lt"/>
              </a:rPr>
              <a:t>), 5(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</a:t>
            </a:r>
            <a:r>
              <a:rPr lang="en-GB" sz="1400" dirty="0">
                <a:latin typeface="+mn-lt"/>
              </a:rPr>
              <a:t>), 10(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GB" sz="1400" dirty="0">
                <a:latin typeface="+mn-lt"/>
              </a:rPr>
              <a:t>), 50(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</a:t>
            </a:r>
            <a:r>
              <a:rPr lang="en-GB" sz="1400" dirty="0">
                <a:latin typeface="+mn-lt"/>
              </a:rPr>
              <a:t>), 100(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GB" sz="1400" dirty="0">
                <a:latin typeface="+mn-lt"/>
              </a:rPr>
              <a:t>), 500(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GB" sz="1400" dirty="0">
                <a:latin typeface="+mn-lt"/>
              </a:rPr>
              <a:t>), and 1000(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</a:t>
            </a:r>
            <a:r>
              <a:rPr lang="en-GB" sz="1400" dirty="0">
                <a:latin typeface="+mn-lt"/>
              </a:rPr>
              <a:t>). Some of these letters could be combined to form the numbers in-between, usually by addition. So e.g.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II</a:t>
            </a:r>
            <a:r>
              <a:rPr lang="en-GB" sz="1400" dirty="0">
                <a:latin typeface="+mn-lt"/>
              </a:rPr>
              <a:t> would be 2,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CCC</a:t>
            </a:r>
            <a:r>
              <a:rPr lang="en-GB" sz="1400" dirty="0">
                <a:latin typeface="+mn-lt"/>
              </a:rPr>
              <a:t> would be 300, and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CCCLII</a:t>
            </a:r>
            <a:r>
              <a:rPr lang="en-GB" sz="1400" dirty="0">
                <a:latin typeface="+mn-lt"/>
              </a:rPr>
              <a:t> would be 352. As a slight complication, the 4- and 9-numbers of the different magnitudes would be constructed by taking the next-higher 5- or 10-number and subtracting the 1-number of the same magnitude, so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IV</a:t>
            </a:r>
            <a:r>
              <a:rPr lang="en-GB" sz="1400" dirty="0">
                <a:latin typeface="+mn-lt"/>
              </a:rPr>
              <a:t> = 4,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IX</a:t>
            </a:r>
            <a:r>
              <a:rPr lang="en-GB" sz="1400" dirty="0">
                <a:latin typeface="+mn-lt"/>
              </a:rPr>
              <a:t> = 9,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XC</a:t>
            </a:r>
            <a:r>
              <a:rPr lang="en-GB" sz="1400" dirty="0">
                <a:latin typeface="+mn-lt"/>
              </a:rPr>
              <a:t> = 90,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CD</a:t>
            </a:r>
            <a:r>
              <a:rPr lang="en-GB" sz="1400" dirty="0">
                <a:latin typeface="+mn-lt"/>
              </a:rPr>
              <a:t> = 400, etc. See the table for a complete list. Note that 99 is written as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XCIX</a:t>
            </a:r>
            <a:r>
              <a:rPr lang="en-GB" sz="1400" dirty="0">
                <a:latin typeface="+mn-lt"/>
              </a:rPr>
              <a:t>, not as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</a:t>
            </a:r>
          </a:p>
          <a:p>
            <a:pPr marL="0" indent="0" algn="l">
              <a:spcBef>
                <a:spcPts val="432"/>
              </a:spcBef>
              <a:buNone/>
            </a:pPr>
            <a:endParaRPr lang="en-GB" sz="1400" dirty="0">
              <a:latin typeface="+mn-lt"/>
            </a:endParaRP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For this project, create one function that can</a:t>
            </a: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convert Roman numerals into regular integer</a:t>
            </a: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Numbers and one that can convert integers to </a:t>
            </a: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Roman numerals.</a:t>
            </a: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Come up with a plan on how you want to handle</a:t>
            </a: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invalid inputs, and tests for the functions.</a:t>
            </a:r>
          </a:p>
          <a:p>
            <a:pPr marL="0" indent="0" algn="l">
              <a:spcBef>
                <a:spcPts val="432"/>
              </a:spcBef>
              <a:buNone/>
            </a:pPr>
            <a:endParaRPr lang="en-GB" sz="1400" dirty="0">
              <a:latin typeface="+mn-lt"/>
            </a:endParaRP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Please submit a </a:t>
            </a:r>
            <a:r>
              <a:rPr lang="en-GB" sz="1400" dirty="0" err="1">
                <a:latin typeface="+mn-lt"/>
              </a:rPr>
              <a:t>Jupyter</a:t>
            </a:r>
            <a:r>
              <a:rPr lang="en-GB" sz="1400" dirty="0">
                <a:latin typeface="+mn-lt"/>
              </a:rPr>
              <a:t> Notebook file with</a:t>
            </a: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your plan, code, and tests.</a:t>
            </a:r>
          </a:p>
          <a:p>
            <a:pPr algn="l">
              <a:spcBef>
                <a:spcPts val="432"/>
              </a:spcBef>
            </a:pPr>
            <a:endParaRPr lang="en-GB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AEBE7-3085-3EEF-C6E1-FF112A9B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52" y="3368327"/>
            <a:ext cx="6181880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7800-63C1-E824-1793-5460A020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46" y="1006474"/>
            <a:ext cx="8596668" cy="469304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Project 2: Open Reading Frame Detection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0D25F5-293A-373B-64F3-39C5AB1226F2}"/>
              </a:ext>
            </a:extLst>
          </p:cNvPr>
          <p:cNvSpPr txBox="1">
            <a:spLocks/>
          </p:cNvSpPr>
          <p:nvPr/>
        </p:nvSpPr>
        <p:spPr>
          <a:xfrm>
            <a:off x="35874" y="6411330"/>
            <a:ext cx="4079721" cy="43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sansationregular"/>
              </a:rPr>
              <a:t>DTU, University of Chinese Academy of Sciences</a:t>
            </a:r>
            <a:endParaRPr lang="en-GB" sz="1000" dirty="0"/>
          </a:p>
        </p:txBody>
      </p:sp>
      <p:pic>
        <p:nvPicPr>
          <p:cNvPr id="5" name="Picture 2" descr="Image result for DTU logo">
            <a:extLst>
              <a:ext uri="{FF2B5EF4-FFF2-40B4-BE49-F238E27FC236}">
                <a16:creationId xmlns:a16="http://schemas.microsoft.com/office/drawing/2014/main" id="{00495CFD-A303-4F69-02AE-EBCE671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5" y="96606"/>
            <a:ext cx="722180" cy="7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F372E-92E8-01D5-DE5C-8AC920A98E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4637" y="2051208"/>
            <a:ext cx="7275006" cy="3919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A common challenge when working with microbial sequences is that genes have not been annotated yet. To detect genes, you first need to look at all possible open reading frames (ORFs).</a:t>
            </a:r>
          </a:p>
          <a:p>
            <a:pPr marL="0" indent="0" algn="l">
              <a:spcBef>
                <a:spcPts val="432"/>
              </a:spcBef>
              <a:buNone/>
            </a:pPr>
            <a:endParaRPr lang="en-GB" sz="1400" dirty="0">
              <a:latin typeface="+mn-lt"/>
            </a:endParaRP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There are three possible offsets to create the three nucleotide codons, and codons could be on the forward or the reverse strand. Genes run from a start codon to one of the three stop codon, but some approaches for ORF detection just pick up everything from after a previous stop codon until the next stop codon.</a:t>
            </a:r>
          </a:p>
          <a:p>
            <a:pPr marL="0" indent="0" algn="l">
              <a:spcBef>
                <a:spcPts val="432"/>
              </a:spcBef>
              <a:buNone/>
            </a:pPr>
            <a:endParaRPr lang="en-GB" sz="1400" dirty="0">
              <a:latin typeface="+mn-lt"/>
            </a:endParaRP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For this project, create a function that takes a sequence of DNA, and returns a list of all ORFs from all six possible reading frames. </a:t>
            </a: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Come up with a plan on how you want to handle start codons, and invalid inputs, and how to test your function.</a:t>
            </a:r>
          </a:p>
          <a:p>
            <a:pPr marL="0" indent="0" algn="l">
              <a:spcBef>
                <a:spcPts val="432"/>
              </a:spcBef>
              <a:buNone/>
            </a:pPr>
            <a:endParaRPr lang="en-GB" sz="1400" dirty="0">
              <a:latin typeface="+mn-lt"/>
            </a:endParaRPr>
          </a:p>
          <a:p>
            <a:pPr marL="0" indent="0" algn="l">
              <a:spcBef>
                <a:spcPts val="432"/>
              </a:spcBef>
              <a:buNone/>
            </a:pPr>
            <a:r>
              <a:rPr lang="en-GB" sz="1400" dirty="0">
                <a:latin typeface="+mn-lt"/>
              </a:rPr>
              <a:t>Please submit a </a:t>
            </a:r>
            <a:r>
              <a:rPr lang="en-GB" sz="1400" dirty="0" err="1">
                <a:latin typeface="+mn-lt"/>
              </a:rPr>
              <a:t>Jupyter</a:t>
            </a:r>
            <a:r>
              <a:rPr lang="en-GB" sz="1400" dirty="0">
                <a:latin typeface="+mn-lt"/>
              </a:rPr>
              <a:t> Notebook file with your plan, code, and tests.</a:t>
            </a:r>
          </a:p>
          <a:p>
            <a:pPr algn="l">
              <a:spcBef>
                <a:spcPts val="432"/>
              </a:spcBef>
            </a:pPr>
            <a:endParaRPr lang="en-GB" dirty="0">
              <a:latin typeface="+mn-lt"/>
            </a:endParaRP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3B02BA9-BE49-001E-96E3-0949F566F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39" y="1068712"/>
            <a:ext cx="4320131" cy="62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CF0C-F28A-DF5C-6EF7-1F9F027D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da-DK" dirty="0"/>
              <a:t> 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C400-F8B1-92AA-FBD9-81B62B48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47" y="2399129"/>
            <a:ext cx="8596668" cy="2427314"/>
          </a:xfrm>
        </p:spPr>
        <p:txBody>
          <a:bodyPr/>
          <a:lstStyle/>
          <a:p>
            <a:pPr algn="ctr"/>
            <a:r>
              <a:rPr lang="da-DK" dirty="0"/>
              <a:t>Good </a:t>
            </a:r>
            <a:r>
              <a:rPr lang="en-GB" dirty="0"/>
              <a:t>luck</a:t>
            </a:r>
            <a:r>
              <a:rPr lang="da-DK" dirty="0"/>
              <a:t> !</a:t>
            </a:r>
          </a:p>
          <a:p>
            <a:pPr algn="ctr"/>
            <a:endParaRPr lang="da-DK" dirty="0"/>
          </a:p>
          <a:p>
            <a:pPr marL="0" indent="0" algn="ctr">
              <a:buNone/>
            </a:pPr>
            <a:r>
              <a:rPr lang="da-DK" dirty="0"/>
              <a:t>Marjan Mansourvar (</a:t>
            </a:r>
            <a:r>
              <a:rPr lang="da-DK" dirty="0">
                <a:hlinkClick r:id="rId2"/>
              </a:rPr>
              <a:t>marjma@dtu.dk</a:t>
            </a:r>
            <a:r>
              <a:rPr lang="da-DK" dirty="0"/>
              <a:t>), </a:t>
            </a:r>
          </a:p>
          <a:p>
            <a:pPr marL="0" indent="0" algn="ctr">
              <a:buNone/>
            </a:pPr>
            <a:r>
              <a:rPr lang="en-GB" dirty="0"/>
              <a:t>YajingHao </a:t>
            </a:r>
            <a:r>
              <a:rPr lang="en-GB" dirty="0">
                <a:hlinkClick r:id="rId3"/>
              </a:rPr>
              <a:t>haoyajing@big.ac.cn</a:t>
            </a:r>
            <a:r>
              <a:rPr lang="en-GB" dirty="0"/>
              <a:t>, </a:t>
            </a:r>
          </a:p>
          <a:p>
            <a:pPr marL="0" indent="0" algn="ctr">
              <a:buNone/>
            </a:pPr>
            <a:r>
              <a:rPr lang="zh-CN" altLang="en-US" dirty="0"/>
              <a:t>蔡军 </a:t>
            </a:r>
            <a:r>
              <a:rPr lang="en-US" altLang="zh-CN" dirty="0"/>
              <a:t>&lt;juncai@big.ac.cn&gt;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629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577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Cascadia Code</vt:lpstr>
      <vt:lpstr>sansationregular</vt:lpstr>
      <vt:lpstr>Trebuchet MS</vt:lpstr>
      <vt:lpstr>Wingdings 3</vt:lpstr>
      <vt:lpstr>Facet</vt:lpstr>
      <vt:lpstr>Command Line and Python for Data Science</vt:lpstr>
      <vt:lpstr>How the Exam Will Work</vt:lpstr>
      <vt:lpstr>Project 1: Convert Roman Numerals</vt:lpstr>
      <vt:lpstr>Project 2: Open Reading Frame Detection</vt:lpstr>
      <vt:lpstr>Thank you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and Python for Data Science</dc:title>
  <dc:creator>Marjan Mansourvar</dc:creator>
  <cp:lastModifiedBy>Marjan Mansourvar</cp:lastModifiedBy>
  <cp:revision>2</cp:revision>
  <dcterms:created xsi:type="dcterms:W3CDTF">2024-03-27T02:32:04Z</dcterms:created>
  <dcterms:modified xsi:type="dcterms:W3CDTF">2024-03-27T02:53:53Z</dcterms:modified>
</cp:coreProperties>
</file>