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28"/>
  </p:normalViewPr>
  <p:slideViewPr>
    <p:cSldViewPr snapToGrid="0">
      <p:cViewPr varScale="1">
        <p:scale>
          <a:sx n="119" d="100"/>
          <a:sy n="119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134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428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579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972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399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980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3/4/24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7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3/4/24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842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3/4/24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3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158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094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3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7A9881-C8D3-73D5-758C-50277295D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589788"/>
            <a:ext cx="4922638" cy="2510921"/>
          </a:xfrm>
        </p:spPr>
        <p:txBody>
          <a:bodyPr>
            <a:normAutofit/>
          </a:bodyPr>
          <a:lstStyle/>
          <a:p>
            <a:r>
              <a:rPr lang="en-AU" dirty="0" err="1"/>
              <a:t>CocoCafé</a:t>
            </a:r>
            <a:endParaRPr lang="en-A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16CDC4D-5F47-1040-57EE-2730C2342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922638" cy="2758249"/>
          </a:xfrm>
        </p:spPr>
        <p:txBody>
          <a:bodyPr>
            <a:normAutofit/>
          </a:bodyPr>
          <a:lstStyle/>
          <a:p>
            <a:r>
              <a:rPr lang="en-AU" dirty="0"/>
              <a:t>Andrew Mayes</a:t>
            </a:r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Picture 6" descr="A coffee cup with leaves and a circuit board&#10;&#10;Description automatically generated">
            <a:extLst>
              <a:ext uri="{FF2B5EF4-FFF2-40B4-BE49-F238E27FC236}">
                <a16:creationId xmlns:a16="http://schemas.microsoft.com/office/drawing/2014/main" id="{9E1155F6-CB06-5941-D987-59DDC609E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293" y="589788"/>
            <a:ext cx="5678424" cy="5678424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019653D-2F73-443C-916C-3E9277B4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87002" y="5868567"/>
            <a:ext cx="3104998" cy="1002257"/>
          </a:xfrm>
          <a:custGeom>
            <a:avLst/>
            <a:gdLst>
              <a:gd name="connsiteX0" fmla="*/ 2220651 w 3104998"/>
              <a:gd name="connsiteY0" fmla="*/ 141 h 1002257"/>
              <a:gd name="connsiteX1" fmla="*/ 3076626 w 3104998"/>
              <a:gd name="connsiteY1" fmla="*/ 220708 h 1002257"/>
              <a:gd name="connsiteX2" fmla="*/ 3104998 w 3104998"/>
              <a:gd name="connsiteY2" fmla="*/ 237645 h 1002257"/>
              <a:gd name="connsiteX3" fmla="*/ 3104998 w 3104998"/>
              <a:gd name="connsiteY3" fmla="*/ 1002257 h 1002257"/>
              <a:gd name="connsiteX4" fmla="*/ 0 w 3104998"/>
              <a:gd name="connsiteY4" fmla="*/ 1002257 h 1002257"/>
              <a:gd name="connsiteX5" fmla="*/ 208734 w 3104998"/>
              <a:gd name="connsiteY5" fmla="*/ 868737 h 1002257"/>
              <a:gd name="connsiteX6" fmla="*/ 1364122 w 3104998"/>
              <a:gd name="connsiteY6" fmla="*/ 222705 h 1002257"/>
              <a:gd name="connsiteX7" fmla="*/ 2085269 w 3104998"/>
              <a:gd name="connsiteY7" fmla="*/ 7760 h 1002257"/>
              <a:gd name="connsiteX8" fmla="*/ 2220651 w 3104998"/>
              <a:gd name="connsiteY8" fmla="*/ 141 h 1002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4998" h="1002257">
                <a:moveTo>
                  <a:pt x="2220651" y="141"/>
                </a:moveTo>
                <a:cubicBezTo>
                  <a:pt x="2532946" y="-4033"/>
                  <a:pt x="2819845" y="84824"/>
                  <a:pt x="3076626" y="220708"/>
                </a:cubicBezTo>
                <a:lnTo>
                  <a:pt x="3104998" y="237645"/>
                </a:lnTo>
                <a:lnTo>
                  <a:pt x="3104998" y="1002257"/>
                </a:lnTo>
                <a:lnTo>
                  <a:pt x="0" y="1002257"/>
                </a:lnTo>
                <a:lnTo>
                  <a:pt x="208734" y="868737"/>
                </a:lnTo>
                <a:cubicBezTo>
                  <a:pt x="716785" y="552239"/>
                  <a:pt x="1150146" y="315174"/>
                  <a:pt x="1364122" y="222705"/>
                </a:cubicBezTo>
                <a:cubicBezTo>
                  <a:pt x="1588430" y="125724"/>
                  <a:pt x="1824360" y="33775"/>
                  <a:pt x="2085269" y="7760"/>
                </a:cubicBezTo>
                <a:cubicBezTo>
                  <a:pt x="2130905" y="3232"/>
                  <a:pt x="2176037" y="737"/>
                  <a:pt x="2220651" y="14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F3CC54C-8A5F-42B2-80EF-40005E1BB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353866">
            <a:off x="9634789" y="5881498"/>
            <a:ext cx="1513209" cy="1055579"/>
            <a:chOff x="10631877" y="3331293"/>
            <a:chExt cx="1483323" cy="103473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38F654D-6D96-448F-AE05-4E663E789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3EA0687-82A9-47B3-B116-5C1B18D7D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D5F2F7D-9DEC-4069-8E1A-4E3957BE5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983079" y="3331293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6E6DDDD8-737D-4E46-B445-AA04E56BD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31877" y="4207203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C9F66857-2EF8-4463-BE6B-0E8835627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11DA632B-97A1-4486-8F6A-1334D6814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8F9C102-1BB5-442E-8596-CD0923CF7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61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E0BD-C6CA-7218-9FB6-54DABE3E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Présentation</a:t>
            </a:r>
            <a:r>
              <a:rPr lang="en-AU" dirty="0"/>
              <a:t> Générale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3EAA8-F34C-C0C1-B97D-264A7FFAC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8" y="2521885"/>
            <a:ext cx="5570282" cy="3782096"/>
          </a:xfrm>
        </p:spPr>
        <p:txBody>
          <a:bodyPr>
            <a:normAutofit fontScale="85000" lnSpcReduction="20000"/>
          </a:bodyPr>
          <a:lstStyle/>
          <a:p>
            <a:r>
              <a:rPr lang="en-AU" dirty="0" err="1"/>
              <a:t>Contenu</a:t>
            </a:r>
            <a:r>
              <a:rPr lang="en-AU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Q1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AU" dirty="0"/>
              <a:t>Cacao et café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AU" dirty="0" err="1"/>
              <a:t>Évolution</a:t>
            </a:r>
            <a:r>
              <a:rPr lang="en-AU" dirty="0"/>
              <a:t> </a:t>
            </a:r>
            <a:r>
              <a:rPr lang="en-AU" dirty="0" err="1"/>
              <a:t>temporelle</a:t>
            </a:r>
            <a:endParaRPr lang="en-AU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AU" dirty="0" err="1"/>
              <a:t>Transparence</a:t>
            </a:r>
            <a:r>
              <a:rPr lang="en-AU" dirty="0"/>
              <a:t> et </a:t>
            </a:r>
            <a:r>
              <a:rPr lang="en-AU" dirty="0" err="1"/>
              <a:t>Fiabilité</a:t>
            </a: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Q2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AU" dirty="0" err="1"/>
              <a:t>Textes</a:t>
            </a:r>
            <a:r>
              <a:rPr lang="en-AU" dirty="0"/>
              <a:t> </a:t>
            </a:r>
            <a:r>
              <a:rPr lang="en-AU" dirty="0" err="1"/>
              <a:t>réglementaires</a:t>
            </a:r>
            <a:endParaRPr lang="en-AU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AU" dirty="0"/>
              <a:t>Base de </a:t>
            </a:r>
            <a:r>
              <a:rPr lang="en-AU" dirty="0" err="1"/>
              <a:t>données</a:t>
            </a:r>
            <a:endParaRPr lang="en-AU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AU" dirty="0" err="1"/>
              <a:t>Système</a:t>
            </a:r>
            <a:r>
              <a:rPr lang="en-AU" dirty="0"/>
              <a:t> de stockage </a:t>
            </a:r>
            <a:r>
              <a:rPr lang="en-AU" dirty="0" err="1"/>
              <a:t>adapté</a:t>
            </a: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Q3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AU" dirty="0"/>
              <a:t>Estimation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AU" dirty="0" err="1"/>
              <a:t>Rendements</a:t>
            </a:r>
            <a:endParaRPr lang="en-AU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AU" dirty="0"/>
              <a:t>5 </a:t>
            </a:r>
            <a:r>
              <a:rPr lang="en-AU" dirty="0" err="1"/>
              <a:t>prochaines</a:t>
            </a:r>
            <a:r>
              <a:rPr lang="en-AU" dirty="0"/>
              <a:t> </a:t>
            </a:r>
            <a:r>
              <a:rPr lang="en-AU" dirty="0" err="1"/>
              <a:t>années</a:t>
            </a:r>
            <a:endParaRPr lang="en-AU" dirty="0"/>
          </a:p>
        </p:txBody>
      </p:sp>
      <p:pic>
        <p:nvPicPr>
          <p:cNvPr id="4" name="Picture 3" descr="A coffee cup with leaves and a circuit board&#10;&#10;Description automatically generated">
            <a:extLst>
              <a:ext uri="{FF2B5EF4-FFF2-40B4-BE49-F238E27FC236}">
                <a16:creationId xmlns:a16="http://schemas.microsoft.com/office/drawing/2014/main" id="{288E144C-EF48-A7EB-84C9-EAB91EEBE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369" y="-1"/>
            <a:ext cx="2112632" cy="21126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A567A5-D687-785B-9A8D-A72E87FF252B}"/>
              </a:ext>
            </a:extLst>
          </p:cNvPr>
          <p:cNvSpPr txBox="1"/>
          <p:nvPr/>
        </p:nvSpPr>
        <p:spPr>
          <a:xfrm>
            <a:off x="6096000" y="2898415"/>
            <a:ext cx="321581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Q4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1400" dirty="0" err="1"/>
              <a:t>Taxe</a:t>
            </a:r>
            <a:endParaRPr lang="en-AU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1400" dirty="0"/>
              <a:t>Valeur </a:t>
            </a:r>
            <a:r>
              <a:rPr lang="en-AU" sz="1400" dirty="0" err="1"/>
              <a:t>exportée</a:t>
            </a:r>
            <a:endParaRPr lang="en-AU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1400" dirty="0" err="1"/>
              <a:t>Investir</a:t>
            </a:r>
            <a:endParaRPr lang="en-AU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Q5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1400" dirty="0" err="1"/>
              <a:t>Autres</a:t>
            </a:r>
            <a:r>
              <a:rPr lang="en-AU" sz="1400" dirty="0"/>
              <a:t> sources de </a:t>
            </a:r>
            <a:r>
              <a:rPr lang="en-AU" sz="1400" dirty="0" err="1"/>
              <a:t>données</a:t>
            </a:r>
            <a:endParaRPr lang="en-AU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1400" dirty="0" err="1"/>
              <a:t>Pertinentes</a:t>
            </a:r>
            <a:endParaRPr lang="en-AU" sz="14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050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5320-1033-7619-6A80-4FBAF98B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Q1- Cacao et café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A6E2-DD86-65D1-4011-0D198812E0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Cacao et café</a:t>
            </a:r>
          </a:p>
          <a:p>
            <a:r>
              <a:rPr lang="en-AU" dirty="0" err="1"/>
              <a:t>Évolution</a:t>
            </a:r>
            <a:r>
              <a:rPr lang="en-AU" dirty="0"/>
              <a:t> </a:t>
            </a:r>
            <a:r>
              <a:rPr lang="en-AU" dirty="0" err="1"/>
              <a:t>temporelle</a:t>
            </a:r>
            <a:endParaRPr lang="en-AU" dirty="0"/>
          </a:p>
          <a:p>
            <a:r>
              <a:rPr lang="en-AU" dirty="0" err="1"/>
              <a:t>Transparence</a:t>
            </a:r>
            <a:r>
              <a:rPr lang="en-AU" dirty="0"/>
              <a:t> et </a:t>
            </a:r>
            <a:r>
              <a:rPr lang="en-AU" dirty="0" err="1"/>
              <a:t>Fiabilité</a:t>
            </a:r>
            <a:endParaRPr lang="en-AU" dirty="0"/>
          </a:p>
          <a:p>
            <a:endParaRPr lang="en-AU" dirty="0"/>
          </a:p>
        </p:txBody>
      </p:sp>
      <p:pic>
        <p:nvPicPr>
          <p:cNvPr id="16" name="Content Placeholder 1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AC3AB06-EC6E-21EA-D95C-5E44D508B7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43074" y="2276051"/>
            <a:ext cx="6158994" cy="4581949"/>
          </a:xfrm>
        </p:spPr>
      </p:pic>
      <p:pic>
        <p:nvPicPr>
          <p:cNvPr id="4" name="Picture 3" descr="A coffee cup with leaves and a circuit board&#10;&#10;Description automatically generated">
            <a:extLst>
              <a:ext uri="{FF2B5EF4-FFF2-40B4-BE49-F238E27FC236}">
                <a16:creationId xmlns:a16="http://schemas.microsoft.com/office/drawing/2014/main" id="{626F0865-05B6-DA3C-4212-CF52DDA2F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035" y="-1"/>
            <a:ext cx="2294965" cy="229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6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F10E-BD82-4A87-5BFA-B1926B6E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Q2 - </a:t>
            </a:r>
            <a:r>
              <a:rPr lang="en-AU" dirty="0" err="1"/>
              <a:t>Textes</a:t>
            </a:r>
            <a:r>
              <a:rPr lang="en-AU" dirty="0"/>
              <a:t> </a:t>
            </a:r>
            <a:r>
              <a:rPr lang="en-AU" dirty="0" err="1"/>
              <a:t>réglementaires</a:t>
            </a:r>
            <a:endParaRPr lang="en-AU" dirty="0"/>
          </a:p>
        </p:txBody>
      </p:sp>
      <p:pic>
        <p:nvPicPr>
          <p:cNvPr id="6" name="Content Placeholder 5" descr="A document with text and images&#10;&#10;Description automatically generated">
            <a:extLst>
              <a:ext uri="{FF2B5EF4-FFF2-40B4-BE49-F238E27FC236}">
                <a16:creationId xmlns:a16="http://schemas.microsoft.com/office/drawing/2014/main" id="{98FEF158-8554-E84F-9C29-775673AED2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5717" y="2522537"/>
            <a:ext cx="2949003" cy="416900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E8FE3-94D2-E0E8-2244-0465555CE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7242" y="2521885"/>
            <a:ext cx="4796032" cy="416900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GB" b="1" i="0" dirty="0">
                <a:solidFill>
                  <a:srgbClr val="002B36"/>
                </a:solidFill>
                <a:effectLst/>
                <a:latin typeface="Source Code Pro" panose="020F0502020204030204" pitchFamily="34" charset="0"/>
              </a:rPr>
              <a:t>{</a:t>
            </a:r>
            <a:endParaRPr lang="en-GB" b="0" i="0" dirty="0">
              <a:solidFill>
                <a:srgbClr val="31333F"/>
              </a:solidFill>
              <a:effectLst/>
              <a:latin typeface="Source Code Pro" panose="020F0502020204030204" pitchFamily="34" charset="0"/>
            </a:endParaRPr>
          </a:p>
          <a:p>
            <a:pPr algn="l"/>
            <a:r>
              <a:rPr lang="en-GB" b="0" i="0" dirty="0">
                <a:solidFill>
                  <a:srgbClr val="002B36"/>
                </a:solidFill>
                <a:effectLst/>
                <a:latin typeface="Source Code Pro" panose="020F0502020204030204" pitchFamily="34" charset="0"/>
              </a:rPr>
              <a:t>"</a:t>
            </a:r>
            <a:r>
              <a:rPr lang="en-GB" b="0" i="0" dirty="0" err="1">
                <a:solidFill>
                  <a:srgbClr val="002B36"/>
                </a:solidFill>
                <a:effectLst/>
                <a:latin typeface="Source Code Pro" panose="020F0502020204030204" pitchFamily="34" charset="0"/>
              </a:rPr>
              <a:t>Response":</a:t>
            </a:r>
            <a:r>
              <a:rPr lang="en-GB" b="0" i="0" dirty="0" err="1">
                <a:solidFill>
                  <a:srgbClr val="CB4B16"/>
                </a:solidFill>
                <a:effectLst/>
                <a:latin typeface="Source Code Pro" panose="020F0502020204030204" pitchFamily="34" charset="0"/>
              </a:rPr>
              <a:t>"Here</a:t>
            </a:r>
            <a:r>
              <a:rPr lang="en-GB" b="0" i="0" dirty="0">
                <a:solidFill>
                  <a:srgbClr val="CB4B16"/>
                </a:solidFill>
                <a:effectLst/>
                <a:latin typeface="Source Code Pro" panose="020F0502020204030204" pitchFamily="34" charset="0"/>
              </a:rPr>
              <a:t> is a possible structured JSON format for the provided text: ```</a:t>
            </a:r>
            <a:r>
              <a:rPr lang="en-GB" b="0" i="0" dirty="0" err="1">
                <a:solidFill>
                  <a:srgbClr val="CB4B16"/>
                </a:solidFill>
                <a:effectLst/>
                <a:latin typeface="Source Code Pro" panose="020F0502020204030204" pitchFamily="34" charset="0"/>
              </a:rPr>
              <a:t>json</a:t>
            </a:r>
            <a:r>
              <a:rPr lang="en-GB" b="0" i="0" dirty="0">
                <a:solidFill>
                  <a:srgbClr val="CB4B16"/>
                </a:solidFill>
                <a:effectLst/>
                <a:latin typeface="Source Code Pro" panose="020F0502020204030204" pitchFamily="34" charset="0"/>
              </a:rPr>
              <a:t> { "</a:t>
            </a:r>
          </a:p>
          <a:p>
            <a:pPr algn="l"/>
            <a:r>
              <a:rPr lang="en-GB" b="0" i="0" dirty="0">
                <a:solidFill>
                  <a:srgbClr val="002B36"/>
                </a:solidFill>
                <a:effectLst/>
                <a:latin typeface="Source Code Pro" panose="020F0502020204030204" pitchFamily="34" charset="0"/>
              </a:rPr>
              <a:t>"date":</a:t>
            </a:r>
            <a:r>
              <a:rPr lang="en-GB" b="0" i="0" dirty="0">
                <a:solidFill>
                  <a:srgbClr val="CB4B16"/>
                </a:solidFill>
                <a:effectLst/>
                <a:latin typeface="Source Code Pro" panose="020F0502020204030204" pitchFamily="34" charset="0"/>
              </a:rPr>
              <a:t>"16.12.2022"</a:t>
            </a:r>
          </a:p>
          <a:p>
            <a:pPr algn="l"/>
            <a:r>
              <a:rPr lang="en-GB" b="0" i="0" dirty="0">
                <a:solidFill>
                  <a:srgbClr val="002B36"/>
                </a:solidFill>
                <a:effectLst/>
                <a:latin typeface="Source Code Pro" panose="020F0502020204030204" pitchFamily="34" charset="0"/>
              </a:rPr>
              <a:t>"</a:t>
            </a:r>
            <a:r>
              <a:rPr lang="en-GB" b="0" i="0" dirty="0" err="1">
                <a:solidFill>
                  <a:srgbClr val="002B36"/>
                </a:solidFill>
                <a:effectLst/>
                <a:latin typeface="Source Code Pro" panose="020F0502020204030204" pitchFamily="34" charset="0"/>
              </a:rPr>
              <a:t>source":</a:t>
            </a:r>
            <a:r>
              <a:rPr lang="en-GB" b="0" i="0" dirty="0" err="1">
                <a:solidFill>
                  <a:srgbClr val="CB4B16"/>
                </a:solidFill>
                <a:effectLst/>
                <a:latin typeface="Source Code Pro" panose="020F0502020204030204" pitchFamily="34" charset="0"/>
              </a:rPr>
              <a:t>"Official</a:t>
            </a:r>
            <a:r>
              <a:rPr lang="en-GB" b="0" i="0" dirty="0">
                <a:solidFill>
                  <a:srgbClr val="CB4B16"/>
                </a:solidFill>
                <a:effectLst/>
                <a:latin typeface="Source Code Pro" panose="020F0502020204030204" pitchFamily="34" charset="0"/>
              </a:rPr>
              <a:t> Journal of the European Union L 322/15"</a:t>
            </a:r>
          </a:p>
          <a:p>
            <a:pPr algn="l"/>
            <a:r>
              <a:rPr lang="en-GB" b="0" i="0" dirty="0">
                <a:solidFill>
                  <a:srgbClr val="002B36"/>
                </a:solidFill>
                <a:effectLst/>
                <a:latin typeface="Source Code Pro" panose="020F0502020204030204" pitchFamily="34" charset="0"/>
              </a:rPr>
              <a:t>"</a:t>
            </a:r>
            <a:r>
              <a:rPr lang="en-GB" b="0" i="0" dirty="0" err="1">
                <a:solidFill>
                  <a:srgbClr val="002B36"/>
                </a:solidFill>
                <a:effectLst/>
                <a:latin typeface="Source Code Pro" panose="020F0502020204030204" pitchFamily="34" charset="0"/>
              </a:rPr>
              <a:t>type":</a:t>
            </a:r>
            <a:r>
              <a:rPr lang="en-GB" b="0" i="0" dirty="0" err="1">
                <a:solidFill>
                  <a:srgbClr val="CB4B16"/>
                </a:solidFill>
                <a:effectLst/>
                <a:latin typeface="Source Code Pro" panose="020F0502020204030204" pitchFamily="34" charset="0"/>
              </a:rPr>
              <a:t>"DIRECTIVES</a:t>
            </a:r>
            <a:r>
              <a:rPr lang="en-GB" b="0" i="0" dirty="0">
                <a:solidFill>
                  <a:srgbClr val="CB4B16"/>
                </a:solidFill>
                <a:effectLst/>
                <a:latin typeface="Source Code Pro" panose="020F0502020204030204" pitchFamily="34" charset="0"/>
              </a:rPr>
              <a:t>"</a:t>
            </a:r>
          </a:p>
          <a:p>
            <a:pPr algn="l"/>
            <a:r>
              <a:rPr lang="en-GB" b="0" i="0" dirty="0">
                <a:solidFill>
                  <a:srgbClr val="002B36"/>
                </a:solidFill>
                <a:effectLst/>
                <a:latin typeface="Source Code Pro" panose="020F0502020204030204" pitchFamily="34" charset="0"/>
              </a:rPr>
              <a:t>"</a:t>
            </a:r>
            <a:r>
              <a:rPr lang="en-GB" b="0" i="0" dirty="0" err="1">
                <a:solidFill>
                  <a:srgbClr val="002B36"/>
                </a:solidFill>
                <a:effectLst/>
                <a:latin typeface="Source Code Pro" panose="020F0502020204030204" pitchFamily="34" charset="0"/>
              </a:rPr>
              <a:t>name":</a:t>
            </a:r>
            <a:r>
              <a:rPr lang="en-GB" b="0" i="0" dirty="0" err="1">
                <a:solidFill>
                  <a:srgbClr val="CB4B16"/>
                </a:solidFill>
                <a:effectLst/>
                <a:latin typeface="Source Code Pro" panose="020F0502020204030204" pitchFamily="34" charset="0"/>
              </a:rPr>
              <a:t>"DIRECTIVE</a:t>
            </a:r>
            <a:r>
              <a:rPr lang="en-GB" b="0" i="0" dirty="0">
                <a:solidFill>
                  <a:srgbClr val="CB4B16"/>
                </a:solidFill>
                <a:effectLst/>
                <a:latin typeface="Source Code Pro" panose="020F0502020204030204" pitchFamily="34" charset="0"/>
              </a:rPr>
              <a:t> (EU) 2022/2464 OF THE EUROPEAN PARLIAMENT AND OF THE COUNCIL"</a:t>
            </a:r>
          </a:p>
          <a:p>
            <a:pPr algn="l"/>
            <a:r>
              <a:rPr lang="en-GB" b="0" i="0" dirty="0">
                <a:solidFill>
                  <a:srgbClr val="002B36"/>
                </a:solidFill>
                <a:effectLst/>
                <a:latin typeface="Source Code Pro" panose="020F0502020204030204" pitchFamily="34" charset="0"/>
              </a:rPr>
              <a:t>"</a:t>
            </a:r>
            <a:r>
              <a:rPr lang="en-GB" b="0" i="0" dirty="0" err="1">
                <a:solidFill>
                  <a:srgbClr val="002B36"/>
                </a:solidFill>
                <a:effectLst/>
                <a:latin typeface="Source Code Pro" panose="020F0502020204030204" pitchFamily="34" charset="0"/>
              </a:rPr>
              <a:t>title":</a:t>
            </a:r>
            <a:r>
              <a:rPr lang="en-GB" b="0" i="0" dirty="0" err="1">
                <a:solidFill>
                  <a:srgbClr val="CB4B16"/>
                </a:solidFill>
                <a:effectLst/>
                <a:latin typeface="Source Code Pro" panose="020F0502020204030204" pitchFamily="34" charset="0"/>
              </a:rPr>
              <a:t>"amending</a:t>
            </a:r>
            <a:r>
              <a:rPr lang="en-GB" b="0" i="0" dirty="0">
                <a:solidFill>
                  <a:srgbClr val="CB4B16"/>
                </a:solidFill>
                <a:effectLst/>
                <a:latin typeface="Source Code Pro" panose="020F0502020204030204" pitchFamily="34" charset="0"/>
              </a:rPr>
              <a:t> Regulation (EU) No 537/2014, Directive 2 }"</a:t>
            </a:r>
          </a:p>
          <a:p>
            <a:r>
              <a:rPr lang="en-GB" b="1" i="0" dirty="0">
                <a:solidFill>
                  <a:srgbClr val="002B36"/>
                </a:solidFill>
                <a:effectLst/>
                <a:latin typeface="Source Code Pro" panose="020F0502020204030204" pitchFamily="34" charset="0"/>
              </a:rPr>
              <a:t>}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2EF8EF-D9D8-434A-197A-A2B677259AC4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3474720" y="4606387"/>
            <a:ext cx="2332522" cy="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7E0E2B-8201-B6CD-D7EB-3086452D837C}"/>
              </a:ext>
            </a:extLst>
          </p:cNvPr>
          <p:cNvSpPr txBox="1"/>
          <p:nvPr/>
        </p:nvSpPr>
        <p:spPr>
          <a:xfrm>
            <a:off x="4224841" y="4144721"/>
            <a:ext cx="832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LLM</a:t>
            </a:r>
            <a:br>
              <a:rPr lang="en-AU" dirty="0"/>
            </a:br>
            <a:br>
              <a:rPr lang="en-AU" dirty="0"/>
            </a:br>
            <a:r>
              <a:rPr lang="en-AU" dirty="0"/>
              <a:t>Magic</a:t>
            </a:r>
          </a:p>
        </p:txBody>
      </p:sp>
      <p:pic>
        <p:nvPicPr>
          <p:cNvPr id="3" name="Picture 2" descr="A coffee cup with leaves and a circuit board&#10;&#10;Description automatically generated">
            <a:extLst>
              <a:ext uri="{FF2B5EF4-FFF2-40B4-BE49-F238E27FC236}">
                <a16:creationId xmlns:a16="http://schemas.microsoft.com/office/drawing/2014/main" id="{3BED56F7-CDFE-EC4F-005F-AB9EDF366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526" y="0"/>
            <a:ext cx="1351474" cy="13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0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29EB-F85D-3B6D-6B3B-ABF427187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Q2 - Base de </a:t>
            </a:r>
            <a:r>
              <a:rPr lang="en-AU" dirty="0" err="1"/>
              <a:t>données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35EE1-23FA-E335-7672-1CCDFF80D4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err="1"/>
              <a:t>Textes</a:t>
            </a:r>
            <a:r>
              <a:rPr lang="en-AU" dirty="0"/>
              <a:t> </a:t>
            </a:r>
            <a:r>
              <a:rPr lang="en-AU" dirty="0" err="1"/>
              <a:t>réglementaires</a:t>
            </a:r>
            <a:endParaRPr lang="en-AU" dirty="0"/>
          </a:p>
          <a:p>
            <a:r>
              <a:rPr lang="en-AU" dirty="0"/>
              <a:t>Base de </a:t>
            </a:r>
            <a:r>
              <a:rPr lang="en-AU" dirty="0" err="1"/>
              <a:t>données</a:t>
            </a:r>
            <a:endParaRPr lang="en-AU" dirty="0"/>
          </a:p>
          <a:p>
            <a:r>
              <a:rPr lang="en-AU" dirty="0" err="1"/>
              <a:t>Système</a:t>
            </a:r>
            <a:r>
              <a:rPr lang="en-AU" dirty="0"/>
              <a:t> de stockage </a:t>
            </a:r>
            <a:r>
              <a:rPr lang="en-AU" dirty="0" err="1"/>
              <a:t>adapté</a:t>
            </a:r>
            <a:endParaRPr lang="en-AU" dirty="0"/>
          </a:p>
          <a:p>
            <a:endParaRPr lang="en-AU" dirty="0"/>
          </a:p>
        </p:txBody>
      </p:sp>
      <p:pic>
        <p:nvPicPr>
          <p:cNvPr id="6" name="Content Placeholder 5" descr="A black and white image of a card&#10;&#10;Description automatically generated">
            <a:extLst>
              <a:ext uri="{FF2B5EF4-FFF2-40B4-BE49-F238E27FC236}">
                <a16:creationId xmlns:a16="http://schemas.microsoft.com/office/drawing/2014/main" id="{7B18F46F-CE16-F3D5-00F1-8931842DBD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9" y="2521885"/>
            <a:ext cx="5570283" cy="4018764"/>
          </a:xfrm>
        </p:spPr>
      </p:pic>
      <p:pic>
        <p:nvPicPr>
          <p:cNvPr id="4" name="Picture 3" descr="A coffee cup with leaves and a circuit board&#10;&#10;Description automatically generated">
            <a:extLst>
              <a:ext uri="{FF2B5EF4-FFF2-40B4-BE49-F238E27FC236}">
                <a16:creationId xmlns:a16="http://schemas.microsoft.com/office/drawing/2014/main" id="{B031EF7A-0313-1692-2412-6F793CB60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526" y="0"/>
            <a:ext cx="1351474" cy="13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6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6649-1398-7719-B2A0-86067365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Q3 – Estimation et </a:t>
            </a:r>
            <a:r>
              <a:rPr lang="en-AU" dirty="0" err="1"/>
              <a:t>Rendements</a:t>
            </a:r>
            <a:r>
              <a:rPr lang="en-AU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5DA2-747C-5C9F-75C4-7809C4BE37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Estimation</a:t>
            </a:r>
          </a:p>
          <a:p>
            <a:r>
              <a:rPr lang="en-AU" dirty="0" err="1"/>
              <a:t>Rendements</a:t>
            </a:r>
            <a:endParaRPr lang="en-AU" dirty="0"/>
          </a:p>
          <a:p>
            <a:r>
              <a:rPr lang="en-AU" dirty="0"/>
              <a:t>5 </a:t>
            </a:r>
            <a:r>
              <a:rPr lang="en-AU" dirty="0" err="1"/>
              <a:t>prochaines</a:t>
            </a:r>
            <a:r>
              <a:rPr lang="en-AU" dirty="0"/>
              <a:t> </a:t>
            </a:r>
            <a:r>
              <a:rPr lang="en-AU" dirty="0" err="1"/>
              <a:t>années</a:t>
            </a:r>
            <a:endParaRPr lang="en-AU" dirty="0"/>
          </a:p>
          <a:p>
            <a:endParaRPr lang="en-AU" dirty="0"/>
          </a:p>
        </p:txBody>
      </p:sp>
      <p:pic>
        <p:nvPicPr>
          <p:cNvPr id="6" name="Content Placeholder 5" descr="A graph of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DE08DB2C-E7BA-B969-5D4E-689F7C3B79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4927" y="2521885"/>
            <a:ext cx="6249276" cy="3080629"/>
          </a:xfrm>
        </p:spPr>
      </p:pic>
      <p:pic>
        <p:nvPicPr>
          <p:cNvPr id="4" name="Picture 3" descr="A coffee cup with leaves and a circuit board&#10;&#10;Description automatically generated">
            <a:extLst>
              <a:ext uri="{FF2B5EF4-FFF2-40B4-BE49-F238E27FC236}">
                <a16:creationId xmlns:a16="http://schemas.microsoft.com/office/drawing/2014/main" id="{24ED6DEE-EA32-2FF6-7F45-4BD2ED3F6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526" y="-95988"/>
            <a:ext cx="1351474" cy="13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2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DC07A-34CD-9D7A-91C4-75E48575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40" y="976160"/>
            <a:ext cx="4829761" cy="18487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Q4 – </a:t>
            </a:r>
            <a:r>
              <a:rPr lang="en-US" dirty="0" err="1"/>
              <a:t>Taxe</a:t>
            </a:r>
            <a:r>
              <a:rPr lang="en-US" dirty="0"/>
              <a:t> et </a:t>
            </a:r>
            <a:r>
              <a:rPr lang="en-AU" dirty="0" err="1"/>
              <a:t>Investir</a:t>
            </a: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6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7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9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6CC245-EC4B-24B2-2FCA-7E18732798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16682" y="1003916"/>
            <a:ext cx="6780988" cy="2152962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081AC32-212C-4573-24B6-E15C0174B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6841" y="3299404"/>
            <a:ext cx="4738959" cy="274575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/>
            <a:r>
              <a:rPr lang="en-AU" sz="2200" dirty="0" err="1"/>
              <a:t>Taxe</a:t>
            </a:r>
            <a:endParaRPr lang="en-AU" sz="2200" dirty="0"/>
          </a:p>
          <a:p>
            <a:pPr marL="457200"/>
            <a:r>
              <a:rPr lang="en-AU" sz="2200" dirty="0"/>
              <a:t>Valeur </a:t>
            </a:r>
            <a:r>
              <a:rPr lang="en-AU" sz="2200" dirty="0" err="1"/>
              <a:t>exportée</a:t>
            </a:r>
            <a:endParaRPr lang="en-AU" sz="2200" dirty="0"/>
          </a:p>
          <a:p>
            <a:pPr marL="457200"/>
            <a:r>
              <a:rPr lang="en-AU" sz="2200" dirty="0" err="1"/>
              <a:t>Investir</a:t>
            </a:r>
            <a:endParaRPr lang="en-AU" sz="2200" dirty="0"/>
          </a:p>
          <a:p>
            <a:endParaRPr lang="en-US" dirty="0"/>
          </a:p>
        </p:txBody>
      </p:sp>
      <p:pic>
        <p:nvPicPr>
          <p:cNvPr id="14" name="Content Placeholder 13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89A632A6-D13C-19B0-3FEC-A14337A65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298" y="3477135"/>
            <a:ext cx="6668891" cy="2117371"/>
          </a:xfrm>
          <a:prstGeom prst="rect">
            <a:avLst/>
          </a:pr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0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 descr="A coffee cup with leaves and a circuit board&#10;&#10;Description automatically generated">
            <a:extLst>
              <a:ext uri="{FF2B5EF4-FFF2-40B4-BE49-F238E27FC236}">
                <a16:creationId xmlns:a16="http://schemas.microsoft.com/office/drawing/2014/main" id="{ADECE9A0-2456-ABA1-4234-61BED3570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7478" y="-10924"/>
            <a:ext cx="1351474" cy="13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2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6D43-0D64-1759-B0B7-344D478B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Q5 - </a:t>
            </a:r>
            <a:r>
              <a:rPr lang="en-AU" dirty="0" err="1"/>
              <a:t>Autres</a:t>
            </a:r>
            <a:r>
              <a:rPr lang="en-AU" dirty="0"/>
              <a:t> sources de </a:t>
            </a:r>
            <a:r>
              <a:rPr lang="en-AU" dirty="0" err="1"/>
              <a:t>données</a:t>
            </a:r>
            <a:r>
              <a:rPr lang="en-AU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2095-04EC-23A3-A266-68F1E12414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/>
            <a:r>
              <a:rPr lang="en-AU" dirty="0" err="1"/>
              <a:t>Autres</a:t>
            </a:r>
            <a:r>
              <a:rPr lang="en-AU" dirty="0"/>
              <a:t> sources de </a:t>
            </a:r>
            <a:r>
              <a:rPr lang="en-AU" dirty="0" err="1"/>
              <a:t>données</a:t>
            </a:r>
            <a:endParaRPr lang="en-AU" dirty="0"/>
          </a:p>
          <a:p>
            <a:pPr marL="457200"/>
            <a:r>
              <a:rPr lang="en-AU" dirty="0" err="1"/>
              <a:t>Pertinentes</a:t>
            </a:r>
            <a:endParaRPr lang="en-AU" dirty="0"/>
          </a:p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12554-BDEC-B9E9-BCED-D3B9F5EC45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 descr="A coffee cup with leaves and a circuit board&#10;&#10;Description automatically generated">
            <a:extLst>
              <a:ext uri="{FF2B5EF4-FFF2-40B4-BE49-F238E27FC236}">
                <a16:creationId xmlns:a16="http://schemas.microsoft.com/office/drawing/2014/main" id="{F9467798-1806-8B70-2A3F-8FC08DBB6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526" y="0"/>
            <a:ext cx="1351474" cy="13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28952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181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 Next LT Pro Light</vt:lpstr>
      <vt:lpstr>Georgia Pro Semibold</vt:lpstr>
      <vt:lpstr>Source Code Pro</vt:lpstr>
      <vt:lpstr>RocaVTI</vt:lpstr>
      <vt:lpstr>CocoCafé</vt:lpstr>
      <vt:lpstr>Présentation Générale</vt:lpstr>
      <vt:lpstr>Q1- Cacao et café</vt:lpstr>
      <vt:lpstr>Q2 - Textes réglementaires</vt:lpstr>
      <vt:lpstr>Q2 - Base de données</vt:lpstr>
      <vt:lpstr>Q3 – Estimation et Rendements </vt:lpstr>
      <vt:lpstr>Q4 – Taxe et Investir</vt:lpstr>
      <vt:lpstr>Q5 - Autres sources de données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CocoCafé</dc:title>
  <dc:creator>Typhaine Haurogné</dc:creator>
  <cp:lastModifiedBy>Typhaine Haurogné</cp:lastModifiedBy>
  <cp:revision>7</cp:revision>
  <dcterms:created xsi:type="dcterms:W3CDTF">2024-03-04T08:05:50Z</dcterms:created>
  <dcterms:modified xsi:type="dcterms:W3CDTF">2024-03-04T14:25:11Z</dcterms:modified>
</cp:coreProperties>
</file>