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5" r:id="rId3"/>
    <p:sldId id="258" r:id="rId4"/>
    <p:sldId id="306" r:id="rId5"/>
    <p:sldId id="294" r:id="rId6"/>
    <p:sldId id="327" r:id="rId7"/>
    <p:sldId id="325" r:id="rId8"/>
    <p:sldId id="261" r:id="rId9"/>
    <p:sldId id="328" r:id="rId10"/>
    <p:sldId id="329" r:id="rId11"/>
    <p:sldId id="330" r:id="rId12"/>
    <p:sldId id="326" r:id="rId13"/>
    <p:sldId id="331" r:id="rId14"/>
    <p:sldId id="332" r:id="rId15"/>
    <p:sldId id="315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FF0000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/>
    <p:restoredTop sz="78121"/>
  </p:normalViewPr>
  <p:slideViewPr>
    <p:cSldViewPr snapToGrid="0">
      <p:cViewPr>
        <p:scale>
          <a:sx n="80" d="100"/>
          <a:sy n="80" d="100"/>
        </p:scale>
        <p:origin x="5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C9B79-A351-5741-BC03-B63405D97E20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AF941376-1D22-304B-8391-1AAACC9A6799}">
      <dgm:prSet phldrT="[Text]" custT="1"/>
      <dgm:spPr/>
      <dgm:t>
        <a:bodyPr/>
        <a:lstStyle/>
        <a:p>
          <a:r>
            <a:rPr lang="fr-FR" sz="2000" b="1" noProof="0" dirty="0"/>
            <a:t>Avant le prétraitement :</a:t>
          </a:r>
          <a:endParaRPr lang="fr-FR" sz="2000" noProof="0" dirty="0"/>
        </a:p>
      </dgm:t>
    </dgm:pt>
    <dgm:pt modelId="{B986410B-4C06-1649-8134-2B376E4E756F}" type="parTrans" cxnId="{1BF1D80D-0D1F-C84C-A5F2-3EAB38B6F855}">
      <dgm:prSet/>
      <dgm:spPr/>
      <dgm:t>
        <a:bodyPr/>
        <a:lstStyle/>
        <a:p>
          <a:endParaRPr lang="en-GB"/>
        </a:p>
      </dgm:t>
    </dgm:pt>
    <dgm:pt modelId="{8BE7AFC0-6568-FC41-9BE6-0133B75346E1}" type="sibTrans" cxnId="{1BF1D80D-0D1F-C84C-A5F2-3EAB38B6F855}">
      <dgm:prSet/>
      <dgm:spPr/>
      <dgm:t>
        <a:bodyPr/>
        <a:lstStyle/>
        <a:p>
          <a:endParaRPr lang="en-GB"/>
        </a:p>
      </dgm:t>
    </dgm:pt>
    <dgm:pt modelId="{EB98DA8D-5872-094F-B0E4-C8DD814E31BD}">
      <dgm:prSet/>
      <dgm:spPr/>
      <dgm:t>
        <a:bodyPr/>
        <a:lstStyle/>
        <a:p>
          <a:r>
            <a:rPr lang="fr-FR" sz="2000" noProof="0" dirty="0"/>
            <a:t>45 Colonnes</a:t>
          </a:r>
        </a:p>
      </dgm:t>
    </dgm:pt>
    <dgm:pt modelId="{3028ECB0-2604-B54D-B0F6-103CA7D402EB}" type="parTrans" cxnId="{1BC65902-40E0-F149-B5F3-E7801F894370}">
      <dgm:prSet/>
      <dgm:spPr/>
      <dgm:t>
        <a:bodyPr/>
        <a:lstStyle/>
        <a:p>
          <a:endParaRPr lang="en-GB"/>
        </a:p>
      </dgm:t>
    </dgm:pt>
    <dgm:pt modelId="{8E5AD42A-B9AD-E34A-AE3B-7E2F7AFEB025}" type="sibTrans" cxnId="{1BC65902-40E0-F149-B5F3-E7801F894370}">
      <dgm:prSet/>
      <dgm:spPr/>
      <dgm:t>
        <a:bodyPr/>
        <a:lstStyle/>
        <a:p>
          <a:endParaRPr lang="en-GB"/>
        </a:p>
      </dgm:t>
    </dgm:pt>
    <dgm:pt modelId="{558E4DEB-5580-454B-95FC-13C31291E944}">
      <dgm:prSet/>
      <dgm:spPr/>
      <dgm:t>
        <a:bodyPr/>
        <a:lstStyle/>
        <a:p>
          <a:r>
            <a:rPr lang="fr-FR" sz="2000" noProof="0" dirty="0"/>
            <a:t>3,376 Lignes</a:t>
          </a:r>
        </a:p>
      </dgm:t>
    </dgm:pt>
    <dgm:pt modelId="{438DB3A5-3169-CD4E-9412-DBA417737CEF}" type="parTrans" cxnId="{67EA5C96-7ADD-8346-BC3C-72792712A597}">
      <dgm:prSet/>
      <dgm:spPr/>
      <dgm:t>
        <a:bodyPr/>
        <a:lstStyle/>
        <a:p>
          <a:endParaRPr lang="en-GB"/>
        </a:p>
      </dgm:t>
    </dgm:pt>
    <dgm:pt modelId="{96100C16-F70C-1240-8621-6515E4EC8BF9}" type="sibTrans" cxnId="{67EA5C96-7ADD-8346-BC3C-72792712A597}">
      <dgm:prSet/>
      <dgm:spPr/>
      <dgm:t>
        <a:bodyPr/>
        <a:lstStyle/>
        <a:p>
          <a:endParaRPr lang="en-GB"/>
        </a:p>
      </dgm:t>
    </dgm:pt>
    <dgm:pt modelId="{A2F4ABB5-278C-5243-8AB0-8D0A375B5269}">
      <dgm:prSet custT="1"/>
      <dgm:spPr/>
      <dgm:t>
        <a:bodyPr/>
        <a:lstStyle/>
        <a:p>
          <a:r>
            <a:rPr lang="fr-FR" sz="2000" b="1" noProof="0" dirty="0"/>
            <a:t>Après le prétraitement:</a:t>
          </a:r>
        </a:p>
      </dgm:t>
    </dgm:pt>
    <dgm:pt modelId="{E0F099CA-EF42-ED4B-BB87-79083D30EA86}" type="parTrans" cxnId="{E92D17A8-8F24-D544-B2DD-220BF1B72852}">
      <dgm:prSet/>
      <dgm:spPr/>
      <dgm:t>
        <a:bodyPr/>
        <a:lstStyle/>
        <a:p>
          <a:endParaRPr lang="en-GB"/>
        </a:p>
      </dgm:t>
    </dgm:pt>
    <dgm:pt modelId="{4710CB00-D873-9E4F-BAB0-C2B99AFE46A6}" type="sibTrans" cxnId="{E92D17A8-8F24-D544-B2DD-220BF1B72852}">
      <dgm:prSet/>
      <dgm:spPr/>
      <dgm:t>
        <a:bodyPr/>
        <a:lstStyle/>
        <a:p>
          <a:endParaRPr lang="en-GB"/>
        </a:p>
      </dgm:t>
    </dgm:pt>
    <dgm:pt modelId="{8D4C06A0-7511-6047-8F67-4F2CDFBB8361}">
      <dgm:prSet/>
      <dgm:spPr/>
      <dgm:t>
        <a:bodyPr/>
        <a:lstStyle/>
        <a:p>
          <a:r>
            <a:rPr lang="fr-FR" sz="2000" noProof="0" dirty="0"/>
            <a:t>33 Colonnes</a:t>
          </a:r>
        </a:p>
      </dgm:t>
    </dgm:pt>
    <dgm:pt modelId="{3A4581AD-ED74-7748-9D7E-FAE5EC79BD74}" type="parTrans" cxnId="{6D16FE7C-07B4-0445-A80A-131E15AFADE6}">
      <dgm:prSet/>
      <dgm:spPr/>
      <dgm:t>
        <a:bodyPr/>
        <a:lstStyle/>
        <a:p>
          <a:endParaRPr lang="en-GB"/>
        </a:p>
      </dgm:t>
    </dgm:pt>
    <dgm:pt modelId="{58059E44-9145-CA43-94C7-65BBA1464072}" type="sibTrans" cxnId="{6D16FE7C-07B4-0445-A80A-131E15AFADE6}">
      <dgm:prSet/>
      <dgm:spPr/>
      <dgm:t>
        <a:bodyPr/>
        <a:lstStyle/>
        <a:p>
          <a:endParaRPr lang="en-GB"/>
        </a:p>
      </dgm:t>
    </dgm:pt>
    <dgm:pt modelId="{D777C4DE-AF80-7E44-BAF4-58F2871595E0}">
      <dgm:prSet/>
      <dgm:spPr/>
      <dgm:t>
        <a:bodyPr/>
        <a:lstStyle/>
        <a:p>
          <a:r>
            <a:rPr lang="fr-FR" sz="2000" noProof="0" dirty="0"/>
            <a:t>2,525 Lignes</a:t>
          </a:r>
        </a:p>
      </dgm:t>
    </dgm:pt>
    <dgm:pt modelId="{89F4EC79-9440-AC4C-BE39-FA0331507E3B}" type="parTrans" cxnId="{D343634D-1112-BE4D-8B4C-55C636EE34C9}">
      <dgm:prSet/>
      <dgm:spPr/>
      <dgm:t>
        <a:bodyPr/>
        <a:lstStyle/>
        <a:p>
          <a:endParaRPr lang="en-GB"/>
        </a:p>
      </dgm:t>
    </dgm:pt>
    <dgm:pt modelId="{2B6F948C-5BFD-9F4B-BDF5-A38402484C1F}" type="sibTrans" cxnId="{D343634D-1112-BE4D-8B4C-55C636EE34C9}">
      <dgm:prSet/>
      <dgm:spPr/>
      <dgm:t>
        <a:bodyPr/>
        <a:lstStyle/>
        <a:p>
          <a:endParaRPr lang="en-GB"/>
        </a:p>
      </dgm:t>
    </dgm:pt>
    <dgm:pt modelId="{9B13CE8A-06B9-054F-BCAC-2E738F11D2D4}" type="pres">
      <dgm:prSet presAssocID="{ACFC9B79-A351-5741-BC03-B63405D97E20}" presName="Name0" presStyleCnt="0">
        <dgm:presLayoutVars>
          <dgm:dir/>
          <dgm:resizeHandles val="exact"/>
        </dgm:presLayoutVars>
      </dgm:prSet>
      <dgm:spPr/>
    </dgm:pt>
    <dgm:pt modelId="{FB9ED752-3FC3-1340-867B-029F3C7FFB6D}" type="pres">
      <dgm:prSet presAssocID="{AF941376-1D22-304B-8391-1AAACC9A6799}" presName="node" presStyleLbl="node1" presStyleIdx="0" presStyleCnt="2">
        <dgm:presLayoutVars>
          <dgm:bulletEnabled val="1"/>
        </dgm:presLayoutVars>
      </dgm:prSet>
      <dgm:spPr/>
    </dgm:pt>
    <dgm:pt modelId="{644C92EC-F59C-6843-BC3C-12DF79203D14}" type="pres">
      <dgm:prSet presAssocID="{8BE7AFC0-6568-FC41-9BE6-0133B75346E1}" presName="sibTrans" presStyleLbl="sibTrans2D1" presStyleIdx="0" presStyleCnt="1"/>
      <dgm:spPr/>
    </dgm:pt>
    <dgm:pt modelId="{2959CEB9-2F00-B94E-BEC9-AEB78E118985}" type="pres">
      <dgm:prSet presAssocID="{8BE7AFC0-6568-FC41-9BE6-0133B75346E1}" presName="connectorText" presStyleLbl="sibTrans2D1" presStyleIdx="0" presStyleCnt="1"/>
      <dgm:spPr/>
    </dgm:pt>
    <dgm:pt modelId="{B3F937FE-A509-FC4B-BE48-DB1C4483AD43}" type="pres">
      <dgm:prSet presAssocID="{A2F4ABB5-278C-5243-8AB0-8D0A375B5269}" presName="node" presStyleLbl="node1" presStyleIdx="1" presStyleCnt="2" custLinFactNeighborX="-1216">
        <dgm:presLayoutVars>
          <dgm:bulletEnabled val="1"/>
        </dgm:presLayoutVars>
      </dgm:prSet>
      <dgm:spPr/>
    </dgm:pt>
  </dgm:ptLst>
  <dgm:cxnLst>
    <dgm:cxn modelId="{1BC65902-40E0-F149-B5F3-E7801F894370}" srcId="{AF941376-1D22-304B-8391-1AAACC9A6799}" destId="{EB98DA8D-5872-094F-B0E4-C8DD814E31BD}" srcOrd="0" destOrd="0" parTransId="{3028ECB0-2604-B54D-B0F6-103CA7D402EB}" sibTransId="{8E5AD42A-B9AD-E34A-AE3B-7E2F7AFEB025}"/>
    <dgm:cxn modelId="{1BF1D80D-0D1F-C84C-A5F2-3EAB38B6F855}" srcId="{ACFC9B79-A351-5741-BC03-B63405D97E20}" destId="{AF941376-1D22-304B-8391-1AAACC9A6799}" srcOrd="0" destOrd="0" parTransId="{B986410B-4C06-1649-8134-2B376E4E756F}" sibTransId="{8BE7AFC0-6568-FC41-9BE6-0133B75346E1}"/>
    <dgm:cxn modelId="{C2A60910-5EF8-0240-9DB4-BBD6B3F7DEF6}" type="presOf" srcId="{8BE7AFC0-6568-FC41-9BE6-0133B75346E1}" destId="{2959CEB9-2F00-B94E-BEC9-AEB78E118985}" srcOrd="1" destOrd="0" presId="urn:microsoft.com/office/officeart/2005/8/layout/process1"/>
    <dgm:cxn modelId="{A261D842-0711-E744-91DF-294345909EF2}" type="presOf" srcId="{8D4C06A0-7511-6047-8F67-4F2CDFBB8361}" destId="{B3F937FE-A509-FC4B-BE48-DB1C4483AD43}" srcOrd="0" destOrd="1" presId="urn:microsoft.com/office/officeart/2005/8/layout/process1"/>
    <dgm:cxn modelId="{D343634D-1112-BE4D-8B4C-55C636EE34C9}" srcId="{A2F4ABB5-278C-5243-8AB0-8D0A375B5269}" destId="{D777C4DE-AF80-7E44-BAF4-58F2871595E0}" srcOrd="1" destOrd="0" parTransId="{89F4EC79-9440-AC4C-BE39-FA0331507E3B}" sibTransId="{2B6F948C-5BFD-9F4B-BDF5-A38402484C1F}"/>
    <dgm:cxn modelId="{19D73758-E2E9-DE42-8CB5-EA3C0CA6661E}" type="presOf" srcId="{A2F4ABB5-278C-5243-8AB0-8D0A375B5269}" destId="{B3F937FE-A509-FC4B-BE48-DB1C4483AD43}" srcOrd="0" destOrd="0" presId="urn:microsoft.com/office/officeart/2005/8/layout/process1"/>
    <dgm:cxn modelId="{7874085A-8D8B-314F-915A-31239E9C7551}" type="presOf" srcId="{D777C4DE-AF80-7E44-BAF4-58F2871595E0}" destId="{B3F937FE-A509-FC4B-BE48-DB1C4483AD43}" srcOrd="0" destOrd="2" presId="urn:microsoft.com/office/officeart/2005/8/layout/process1"/>
    <dgm:cxn modelId="{96AEF27A-6DF6-1143-8423-8192ECF611D1}" type="presOf" srcId="{8BE7AFC0-6568-FC41-9BE6-0133B75346E1}" destId="{644C92EC-F59C-6843-BC3C-12DF79203D14}" srcOrd="0" destOrd="0" presId="urn:microsoft.com/office/officeart/2005/8/layout/process1"/>
    <dgm:cxn modelId="{6D16FE7C-07B4-0445-A80A-131E15AFADE6}" srcId="{A2F4ABB5-278C-5243-8AB0-8D0A375B5269}" destId="{8D4C06A0-7511-6047-8F67-4F2CDFBB8361}" srcOrd="0" destOrd="0" parTransId="{3A4581AD-ED74-7748-9D7E-FAE5EC79BD74}" sibTransId="{58059E44-9145-CA43-94C7-65BBA1464072}"/>
    <dgm:cxn modelId="{FCD4A594-60DF-6A4F-8FD4-7423DC94A209}" type="presOf" srcId="{ACFC9B79-A351-5741-BC03-B63405D97E20}" destId="{9B13CE8A-06B9-054F-BCAC-2E738F11D2D4}" srcOrd="0" destOrd="0" presId="urn:microsoft.com/office/officeart/2005/8/layout/process1"/>
    <dgm:cxn modelId="{67EA5C96-7ADD-8346-BC3C-72792712A597}" srcId="{AF941376-1D22-304B-8391-1AAACC9A6799}" destId="{558E4DEB-5580-454B-95FC-13C31291E944}" srcOrd="1" destOrd="0" parTransId="{438DB3A5-3169-CD4E-9412-DBA417737CEF}" sibTransId="{96100C16-F70C-1240-8621-6515E4EC8BF9}"/>
    <dgm:cxn modelId="{E92D17A8-8F24-D544-B2DD-220BF1B72852}" srcId="{ACFC9B79-A351-5741-BC03-B63405D97E20}" destId="{A2F4ABB5-278C-5243-8AB0-8D0A375B5269}" srcOrd="1" destOrd="0" parTransId="{E0F099CA-EF42-ED4B-BB87-79083D30EA86}" sibTransId="{4710CB00-D873-9E4F-BAB0-C2B99AFE46A6}"/>
    <dgm:cxn modelId="{DA8475D5-BEF4-0B49-BF9E-0F998CADCD1A}" type="presOf" srcId="{AF941376-1D22-304B-8391-1AAACC9A6799}" destId="{FB9ED752-3FC3-1340-867B-029F3C7FFB6D}" srcOrd="0" destOrd="0" presId="urn:microsoft.com/office/officeart/2005/8/layout/process1"/>
    <dgm:cxn modelId="{CD7917E1-5006-BA44-94FE-2CF0B74B9F41}" type="presOf" srcId="{EB98DA8D-5872-094F-B0E4-C8DD814E31BD}" destId="{FB9ED752-3FC3-1340-867B-029F3C7FFB6D}" srcOrd="0" destOrd="1" presId="urn:microsoft.com/office/officeart/2005/8/layout/process1"/>
    <dgm:cxn modelId="{F7C785E6-9ED4-5941-819D-7A7701FEB889}" type="presOf" srcId="{558E4DEB-5580-454B-95FC-13C31291E944}" destId="{FB9ED752-3FC3-1340-867B-029F3C7FFB6D}" srcOrd="0" destOrd="2" presId="urn:microsoft.com/office/officeart/2005/8/layout/process1"/>
    <dgm:cxn modelId="{DA19186C-31A7-6D42-9C66-7F3C0EB887B1}" type="presParOf" srcId="{9B13CE8A-06B9-054F-BCAC-2E738F11D2D4}" destId="{FB9ED752-3FC3-1340-867B-029F3C7FFB6D}" srcOrd="0" destOrd="0" presId="urn:microsoft.com/office/officeart/2005/8/layout/process1"/>
    <dgm:cxn modelId="{FFCBE660-C724-EC46-88FE-C9EF60AC0F4F}" type="presParOf" srcId="{9B13CE8A-06B9-054F-BCAC-2E738F11D2D4}" destId="{644C92EC-F59C-6843-BC3C-12DF79203D14}" srcOrd="1" destOrd="0" presId="urn:microsoft.com/office/officeart/2005/8/layout/process1"/>
    <dgm:cxn modelId="{0776A309-09BA-F649-850E-BEBDA0A0F260}" type="presParOf" srcId="{644C92EC-F59C-6843-BC3C-12DF79203D14}" destId="{2959CEB9-2F00-B94E-BEC9-AEB78E118985}" srcOrd="0" destOrd="0" presId="urn:microsoft.com/office/officeart/2005/8/layout/process1"/>
    <dgm:cxn modelId="{A5988882-35F1-B54E-B245-B1927A23CA94}" type="presParOf" srcId="{9B13CE8A-06B9-054F-BCAC-2E738F11D2D4}" destId="{B3F937FE-A509-FC4B-BE48-DB1C4483AD4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ED752-3FC3-1340-867B-029F3C7FFB6D}">
      <dsp:nvSpPr>
        <dsp:cNvPr id="0" name=""/>
        <dsp:cNvSpPr/>
      </dsp:nvSpPr>
      <dsp:spPr>
        <a:xfrm>
          <a:off x="1377" y="1423273"/>
          <a:ext cx="2938372" cy="1763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/>
            <a:t>Avant le prétraitement :</a:t>
          </a:r>
          <a:endParaRPr lang="fr-FR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45 Colonnes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3,376 Lignes</a:t>
          </a:r>
        </a:p>
      </dsp:txBody>
      <dsp:txXfrm>
        <a:off x="53014" y="1474910"/>
        <a:ext cx="2835098" cy="1659749"/>
      </dsp:txXfrm>
    </dsp:sp>
    <dsp:sp modelId="{644C92EC-F59C-6843-BC3C-12DF79203D14}">
      <dsp:nvSpPr>
        <dsp:cNvPr id="0" name=""/>
        <dsp:cNvSpPr/>
      </dsp:nvSpPr>
      <dsp:spPr>
        <a:xfrm>
          <a:off x="3230014" y="1940426"/>
          <a:ext cx="615360" cy="728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/>
        </a:p>
      </dsp:txBody>
      <dsp:txXfrm>
        <a:off x="3230014" y="2086169"/>
        <a:ext cx="430752" cy="437230"/>
      </dsp:txXfrm>
    </dsp:sp>
    <dsp:sp modelId="{B3F937FE-A509-FC4B-BE48-DB1C4483AD43}">
      <dsp:nvSpPr>
        <dsp:cNvPr id="0" name=""/>
        <dsp:cNvSpPr/>
      </dsp:nvSpPr>
      <dsp:spPr>
        <a:xfrm>
          <a:off x="4100807" y="1423273"/>
          <a:ext cx="2938372" cy="1763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/>
            <a:t>Après le prétraitement: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33 Colonnes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2,525 Lignes</a:t>
          </a:r>
        </a:p>
      </dsp:txBody>
      <dsp:txXfrm>
        <a:off x="4152444" y="1474910"/>
        <a:ext cx="2835098" cy="1659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27/9/23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Non-linear Models: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Decsion tree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Random forest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Gradient boosting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Extra Tree </a:t>
            </a:r>
          </a:p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Non-linear Models: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Decsion tree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Random forest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Gradient boosting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Extra Tree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1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6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18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64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8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8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226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Origine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L'ENERGY STAR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programme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créé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l'Agence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protection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(EPA)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partenariat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avec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Département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(DOE).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Son principal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d'aider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consommateurs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économiser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l'argent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protéger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des pratiques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Score ENERGY 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Le score ENERGY STAR pour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mesure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énergétique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100. 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basé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d'utilisation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Un score de 50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médiane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score de 75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signifie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25% les plus performants.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564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Energy </a:t>
            </a:r>
          </a:p>
          <a:p>
            <a:pPr algn="l"/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Linear support vector</a:t>
            </a:r>
          </a:p>
          <a:p>
            <a:pPr algn="l"/>
            <a:r>
              <a:rPr lang="en-GB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FR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xtra tree regressor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4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10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4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Piecewise exponential transformation</a:t>
            </a:r>
          </a:p>
          <a:p>
            <a:pPr marL="171450" indent="-171450">
              <a:buFontTx/>
              <a:buChar char="-"/>
            </a:pPr>
            <a:r>
              <a:rPr lang="en-AU" dirty="0"/>
              <a:t>Yeo  - MLE not used</a:t>
            </a:r>
          </a:p>
          <a:p>
            <a:pPr marL="171450" indent="-171450">
              <a:buFontTx/>
              <a:buChar char="-"/>
            </a:pPr>
            <a:r>
              <a:rPr lang="en-AU" dirty="0"/>
              <a:t>Box – MLE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18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27/9/23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 fontScale="90000"/>
          </a:bodyPr>
          <a:lstStyle/>
          <a:p>
            <a:r>
              <a:rPr lang="fr-FR" sz="3600" b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Anticipez les besoins en consommation de bâtiments</a:t>
            </a:r>
            <a:br>
              <a:rPr lang="fr-FR" sz="1050" b="1" i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Variables catégorielles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E4E9DC6-3E30-11A6-45E1-793D680A4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185"/>
          <a:stretch/>
        </p:blipFill>
        <p:spPr>
          <a:xfrm>
            <a:off x="708454" y="1570061"/>
            <a:ext cx="7216264" cy="5038021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FFBD692-2068-0D3E-315C-5B4256EF0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28" t="69444" r="33574"/>
          <a:stretch/>
        </p:blipFill>
        <p:spPr>
          <a:xfrm>
            <a:off x="8049669" y="1570061"/>
            <a:ext cx="2235200" cy="209520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CA08E221-4A62-93CF-CCCA-898AE0E91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44" r="66194"/>
          <a:stretch/>
        </p:blipFill>
        <p:spPr>
          <a:xfrm>
            <a:off x="8049669" y="4089071"/>
            <a:ext cx="2318446" cy="2095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7BFACA-4085-2893-CAB1-B822B30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3477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60900-7EAE-8303-C9B0-034DFF1A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18" y="982516"/>
            <a:ext cx="5937396" cy="5875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182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564489" y="95133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Analyse des corrélations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D58186-9E54-4C90-83F3-B320EF9A0416}"/>
              </a:ext>
            </a:extLst>
          </p:cNvPr>
          <p:cNvSpPr txBox="1">
            <a:spLocks/>
          </p:cNvSpPr>
          <p:nvPr/>
        </p:nvSpPr>
        <p:spPr>
          <a:xfrm>
            <a:off x="564489" y="211817"/>
            <a:ext cx="9121346" cy="97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tx2"/>
                </a:solidFill>
              </a:rPr>
              <a:t>Analyse des données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A4CC4-DFB6-F981-ACCE-60B87F13D397}"/>
              </a:ext>
            </a:extLst>
          </p:cNvPr>
          <p:cNvSpPr/>
          <p:nvPr/>
        </p:nvSpPr>
        <p:spPr>
          <a:xfrm>
            <a:off x="6459454" y="3114615"/>
            <a:ext cx="1000125" cy="9715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B6019-DC67-F354-7743-EF922529C536}"/>
              </a:ext>
            </a:extLst>
          </p:cNvPr>
          <p:cNvSpPr/>
          <p:nvPr/>
        </p:nvSpPr>
        <p:spPr>
          <a:xfrm>
            <a:off x="7459579" y="4140544"/>
            <a:ext cx="605725" cy="623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5CBF4-77A5-885E-997F-546C701B9535}"/>
              </a:ext>
            </a:extLst>
          </p:cNvPr>
          <p:cNvSpPr/>
          <p:nvPr/>
        </p:nvSpPr>
        <p:spPr>
          <a:xfrm>
            <a:off x="5524139" y="2010424"/>
            <a:ext cx="605725" cy="623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9C8A80-06F3-1B9A-C907-8501C19A73DC}"/>
              </a:ext>
            </a:extLst>
          </p:cNvPr>
          <p:cNvSpPr/>
          <p:nvPr/>
        </p:nvSpPr>
        <p:spPr>
          <a:xfrm>
            <a:off x="7796828" y="4506477"/>
            <a:ext cx="605725" cy="623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4BF80-806D-29CE-94CB-637E647ADBE5}"/>
              </a:ext>
            </a:extLst>
          </p:cNvPr>
          <p:cNvSpPr txBox="1"/>
          <p:nvPr/>
        </p:nvSpPr>
        <p:spPr>
          <a:xfrm>
            <a:off x="9390420" y="2650188"/>
            <a:ext cx="294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71A38"/>
                </a:solidFill>
                <a:latin typeface="Inter"/>
              </a:rPr>
              <a:t>D</a:t>
            </a:r>
            <a:r>
              <a:rPr lang="en-GB" b="1" i="0" dirty="0">
                <a:solidFill>
                  <a:srgbClr val="271A38"/>
                </a:solidFill>
                <a:effectLst/>
                <a:latin typeface="Inter"/>
              </a:rPr>
              <a:t>ata leakage :</a:t>
            </a:r>
          </a:p>
          <a:p>
            <a:r>
              <a:rPr lang="en-GB" dirty="0">
                <a:solidFill>
                  <a:srgbClr val="271A38"/>
                </a:solidFill>
                <a:latin typeface="Inter"/>
              </a:rPr>
              <a:t>5 variables très 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corrélées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 (r&gt;0,95) </a:t>
            </a:r>
            <a:r>
              <a:rPr lang="en-GB" dirty="0" err="1">
                <a:solidFill>
                  <a:srgbClr val="271A38"/>
                </a:solidFill>
                <a:latin typeface="Inter"/>
              </a:rPr>
              <a:t>ont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 </a:t>
            </a:r>
            <a:r>
              <a:rPr lang="en-GB" dirty="0" err="1">
                <a:solidFill>
                  <a:srgbClr val="271A38"/>
                </a:solidFill>
                <a:latin typeface="Inter"/>
              </a:rPr>
              <a:t>été</a:t>
            </a:r>
            <a:r>
              <a:rPr lang="en-GB" dirty="0">
                <a:solidFill>
                  <a:srgbClr val="271A38"/>
                </a:solidFill>
                <a:latin typeface="Inter"/>
              </a:rPr>
              <a:t> </a:t>
            </a:r>
            <a:r>
              <a:rPr lang="en-GB" dirty="0" err="1">
                <a:solidFill>
                  <a:srgbClr val="271A38"/>
                </a:solidFill>
                <a:latin typeface="Inter"/>
              </a:rPr>
              <a:t>supprimées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31C8CE-BA0B-C540-F95A-1477378254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87016" y="2376864"/>
            <a:ext cx="3203404" cy="734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7EDCC-52A3-BCAA-7C01-57BAF49F08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08935" y="3111853"/>
            <a:ext cx="981485" cy="1422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0CE302-ADD5-E139-D954-A7A29A3616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31972" y="3111853"/>
            <a:ext cx="1358448" cy="1056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1AA213-2E59-7E99-EBE1-69983B95665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443514" y="3111853"/>
            <a:ext cx="1946906" cy="156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9C2576-4BFC-0FA1-0DD6-3D3A15FCF67D}"/>
              </a:ext>
            </a:extLst>
          </p:cNvPr>
          <p:cNvSpPr/>
          <p:nvPr/>
        </p:nvSpPr>
        <p:spPr>
          <a:xfrm>
            <a:off x="4062677" y="4315968"/>
            <a:ext cx="605725" cy="118872"/>
          </a:xfrm>
          <a:prstGeom prst="rect">
            <a:avLst/>
          </a:pr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FC0BEF-3B49-9E12-3DA6-0431E9668722}"/>
              </a:ext>
            </a:extLst>
          </p:cNvPr>
          <p:cNvSpPr/>
          <p:nvPr/>
        </p:nvSpPr>
        <p:spPr>
          <a:xfrm>
            <a:off x="3893419" y="4698393"/>
            <a:ext cx="772728" cy="118872"/>
          </a:xfrm>
          <a:prstGeom prst="rect">
            <a:avLst/>
          </a:pr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ED3C14-0D00-A0C9-0235-482EBCDF5915}"/>
              </a:ext>
            </a:extLst>
          </p:cNvPr>
          <p:cNvSpPr/>
          <p:nvPr/>
        </p:nvSpPr>
        <p:spPr>
          <a:xfrm>
            <a:off x="3893419" y="3623711"/>
            <a:ext cx="772728" cy="118872"/>
          </a:xfrm>
          <a:prstGeom prst="rect">
            <a:avLst/>
          </a:pr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CBF947-F345-D190-D8EB-A6F5A30C9680}"/>
              </a:ext>
            </a:extLst>
          </p:cNvPr>
          <p:cNvSpPr/>
          <p:nvPr/>
        </p:nvSpPr>
        <p:spPr>
          <a:xfrm>
            <a:off x="3975713" y="3254490"/>
            <a:ext cx="695681" cy="118872"/>
          </a:xfrm>
          <a:prstGeom prst="rect">
            <a:avLst/>
          </a:pr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2132FB-9FC0-8F3F-2912-BEB346A0AD33}"/>
              </a:ext>
            </a:extLst>
          </p:cNvPr>
          <p:cNvSpPr/>
          <p:nvPr/>
        </p:nvSpPr>
        <p:spPr>
          <a:xfrm>
            <a:off x="4231746" y="1282818"/>
            <a:ext cx="439648" cy="118871"/>
          </a:xfrm>
          <a:prstGeom prst="rect">
            <a:avLst/>
          </a:prstGeom>
          <a:solidFill>
            <a:schemeClr val="accent1"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4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Création de nouvelles variables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58831ED-36A1-7654-88ED-261238107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49" y="3597030"/>
            <a:ext cx="7036252" cy="109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86C63-4A29-D60F-96E6-C82F1E21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738" y="2553365"/>
            <a:ext cx="7510274" cy="73433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2A0A230-C38E-909D-9F28-0D8863DA72C3}"/>
              </a:ext>
            </a:extLst>
          </p:cNvPr>
          <p:cNvSpPr txBox="1">
            <a:spLocks/>
          </p:cNvSpPr>
          <p:nvPr/>
        </p:nvSpPr>
        <p:spPr>
          <a:xfrm>
            <a:off x="726989" y="251772"/>
            <a:ext cx="9121346" cy="97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tx2"/>
                </a:solidFill>
              </a:rPr>
              <a:t>Analyse Univariée</a:t>
            </a:r>
          </a:p>
        </p:txBody>
      </p:sp>
    </p:spTree>
    <p:extLst>
      <p:ext uri="{BB962C8B-B14F-4D97-AF65-F5344CB8AC3E}">
        <p14:creationId xmlns:p14="http://schemas.microsoft.com/office/powerpoint/2010/main" val="154498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C4C694-35A6-6587-9AB4-38021500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1582305"/>
            <a:ext cx="4126051" cy="4646947"/>
          </a:xfrm>
          <a:prstGeom prst="rect">
            <a:avLst/>
          </a:prstGeom>
        </p:spPr>
      </p:pic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3F847676-F7D0-E76A-4655-E32811C0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8" y="1582305"/>
            <a:ext cx="4510029" cy="475763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DE1AA9D-2716-9FCA-07C9-A484D49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211138"/>
            <a:ext cx="9121775" cy="97155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Analyse Univariée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58DAE-2331-EB7E-B54B-3BEC87D7C81B}"/>
              </a:ext>
            </a:extLst>
          </p:cNvPr>
          <p:cNvSpPr/>
          <p:nvPr/>
        </p:nvSpPr>
        <p:spPr>
          <a:xfrm>
            <a:off x="807198" y="4555957"/>
            <a:ext cx="4374401" cy="34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16688-F19F-9510-6FC2-570C20EC0923}"/>
              </a:ext>
            </a:extLst>
          </p:cNvPr>
          <p:cNvSpPr/>
          <p:nvPr/>
        </p:nvSpPr>
        <p:spPr>
          <a:xfrm>
            <a:off x="791156" y="5530577"/>
            <a:ext cx="4374401" cy="34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0FD9F-21E0-479A-49FB-35DD0841B6D4}"/>
              </a:ext>
            </a:extLst>
          </p:cNvPr>
          <p:cNvSpPr/>
          <p:nvPr/>
        </p:nvSpPr>
        <p:spPr>
          <a:xfrm>
            <a:off x="6608617" y="4138863"/>
            <a:ext cx="4126052" cy="256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14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Prédiction</a:t>
            </a:r>
            <a:r>
              <a:rPr lang="en-GB" sz="3600" dirty="0">
                <a:latin typeface="Inter"/>
              </a:rPr>
              <a:t> des </a:t>
            </a:r>
            <a:r>
              <a:rPr lang="en-GB" sz="3600" dirty="0" err="1">
                <a:latin typeface="Inter"/>
              </a:rPr>
              <a:t>consommations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9955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Processus appliqué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E9B92-3848-8846-5C96-E25A1D8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2729440"/>
            <a:ext cx="11570278" cy="21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>
                <a:solidFill>
                  <a:srgbClr val="7450EB"/>
                </a:solidFill>
              </a:rPr>
              <a:t>CO</a:t>
            </a:r>
            <a:r>
              <a:rPr lang="en-AU" sz="2000" b="1" baseline="30000">
                <a:solidFill>
                  <a:srgbClr val="7450EB"/>
                </a:solidFill>
              </a:rPr>
              <a:t>2</a:t>
            </a:r>
            <a:r>
              <a:rPr lang="en-AU" sz="2000" b="1">
                <a:solidFill>
                  <a:srgbClr val="7450EB"/>
                </a:solidFill>
              </a:rPr>
              <a:t> – Recurisive feature engineeering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37A01C-C720-7F8D-924B-787D80CD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2028958"/>
            <a:ext cx="5734840" cy="4752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260DA-21E2-F776-5426-8FBD183D5674}"/>
              </a:ext>
            </a:extLst>
          </p:cNvPr>
          <p:cNvSpPr txBox="1"/>
          <p:nvPr/>
        </p:nvSpPr>
        <p:spPr>
          <a:xfrm>
            <a:off x="726989" y="1382627"/>
            <a:ext cx="5734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Utilisation de la cross validation :</a:t>
            </a:r>
          </a:p>
          <a:p>
            <a:r>
              <a:rPr lang="fr-FR" dirty="0"/>
              <a:t>Plusieurs modèles linéaire et non linéaire ont été appliqués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EFED621-5426-21F8-E110-F099F9A2440D}"/>
              </a:ext>
            </a:extLst>
          </p:cNvPr>
          <p:cNvSpPr/>
          <p:nvPr/>
        </p:nvSpPr>
        <p:spPr>
          <a:xfrm>
            <a:off x="6622026" y="2028958"/>
            <a:ext cx="530942" cy="4752764"/>
          </a:xfrm>
          <a:prstGeom prst="rightBrace">
            <a:avLst/>
          </a:prstGeom>
          <a:ln>
            <a:solidFill>
              <a:srgbClr val="745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C1CB-1C59-9560-714B-C1D8C2070C27}"/>
              </a:ext>
            </a:extLst>
          </p:cNvPr>
          <p:cNvSpPr txBox="1"/>
          <p:nvPr/>
        </p:nvSpPr>
        <p:spPr>
          <a:xfrm>
            <a:off x="7211960" y="4191178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modèles moins gourmands</a:t>
            </a:r>
          </a:p>
        </p:txBody>
      </p:sp>
    </p:spTree>
    <p:extLst>
      <p:ext uri="{BB962C8B-B14F-4D97-AF65-F5344CB8AC3E}">
        <p14:creationId xmlns:p14="http://schemas.microsoft.com/office/powerpoint/2010/main" val="76725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Performance de base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8E602978-A0B9-6B78-2B54-B9CB4085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42" y="1953272"/>
            <a:ext cx="6540085" cy="42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Performance après optimisation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3CD73FEC-7C07-45F7-8991-3A05FDAB5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799515"/>
            <a:ext cx="5625685" cy="407596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612B56B-C544-2381-92DD-DB9E8205F3FD}"/>
              </a:ext>
            </a:extLst>
          </p:cNvPr>
          <p:cNvSpPr/>
          <p:nvPr/>
        </p:nvSpPr>
        <p:spPr>
          <a:xfrm>
            <a:off x="6267936" y="2358189"/>
            <a:ext cx="316007" cy="1427668"/>
          </a:xfrm>
          <a:prstGeom prst="rightBrace">
            <a:avLst/>
          </a:prstGeom>
          <a:ln w="19050">
            <a:solidFill>
              <a:srgbClr val="745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023A6AC-E9E7-1826-04DD-17EF3393EF11}"/>
              </a:ext>
            </a:extLst>
          </p:cNvPr>
          <p:cNvSpPr/>
          <p:nvPr/>
        </p:nvSpPr>
        <p:spPr>
          <a:xfrm>
            <a:off x="6267936" y="3979971"/>
            <a:ext cx="316007" cy="944955"/>
          </a:xfrm>
          <a:prstGeom prst="rightBrace">
            <a:avLst/>
          </a:prstGeom>
          <a:ln w="19050">
            <a:solidFill>
              <a:srgbClr val="745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0458BD-DBF4-0651-5EFC-CABA4E6EBF7B}"/>
              </a:ext>
            </a:extLst>
          </p:cNvPr>
          <p:cNvSpPr/>
          <p:nvPr/>
        </p:nvSpPr>
        <p:spPr>
          <a:xfrm>
            <a:off x="6272769" y="5086070"/>
            <a:ext cx="327215" cy="671908"/>
          </a:xfrm>
          <a:prstGeom prst="rightBrace">
            <a:avLst/>
          </a:prstGeom>
          <a:ln w="19050">
            <a:solidFill>
              <a:srgbClr val="745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A4AED-F92B-2441-4A1F-ED8A907BCEA4}"/>
              </a:ext>
            </a:extLst>
          </p:cNvPr>
          <p:cNvSpPr txBox="1"/>
          <p:nvPr/>
        </p:nvSpPr>
        <p:spPr>
          <a:xfrm>
            <a:off x="6599984" y="2849627"/>
            <a:ext cx="210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 err="1"/>
              <a:t>Régression</a:t>
            </a:r>
            <a:r>
              <a:rPr lang="en-AU" dirty="0"/>
              <a:t> </a:t>
            </a:r>
            <a:r>
              <a:rPr lang="en-AU" dirty="0" err="1"/>
              <a:t>Linéaire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9929-09DC-2A14-AB82-608498933362}"/>
              </a:ext>
            </a:extLst>
          </p:cNvPr>
          <p:cNvSpPr txBox="1"/>
          <p:nvPr/>
        </p:nvSpPr>
        <p:spPr>
          <a:xfrm>
            <a:off x="6583942" y="425129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4422A-1B2A-4F82-C4E6-FD180A52B817}"/>
              </a:ext>
            </a:extLst>
          </p:cNvPr>
          <p:cNvSpPr txBox="1"/>
          <p:nvPr/>
        </p:nvSpPr>
        <p:spPr>
          <a:xfrm>
            <a:off x="6599984" y="5237358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Decision Tree Regressor</a:t>
            </a:r>
          </a:p>
        </p:txBody>
      </p:sp>
    </p:spTree>
    <p:extLst>
      <p:ext uri="{BB962C8B-B14F-4D97-AF65-F5344CB8AC3E}">
        <p14:creationId xmlns:p14="http://schemas.microsoft.com/office/powerpoint/2010/main" val="340659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Variable d’intérêts – Modèles linéaires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F7166-BDE7-9BB4-D7C1-AC298580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8" y="2379979"/>
            <a:ext cx="5841943" cy="3382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A468B-53FE-4AEA-8826-8A360E70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79979"/>
            <a:ext cx="5841945" cy="3382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A60709-985B-6E3E-6B09-3F7A08BADF76}"/>
              </a:ext>
            </a:extLst>
          </p:cNvPr>
          <p:cNvSpPr txBox="1"/>
          <p:nvPr/>
        </p:nvSpPr>
        <p:spPr>
          <a:xfrm>
            <a:off x="5045241" y="1753300"/>
            <a:ext cx="210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 err="1"/>
              <a:t>Régression</a:t>
            </a:r>
            <a:r>
              <a:rPr lang="en-AU" dirty="0"/>
              <a:t> </a:t>
            </a:r>
            <a:r>
              <a:rPr lang="en-AU" dirty="0" err="1"/>
              <a:t>Linéaire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094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Démarche de Nettoyage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sz="3200" dirty="0" err="1">
                <a:latin typeface="Inter"/>
              </a:rPr>
              <a:t>Exploratoire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Prédiction</a:t>
            </a:r>
            <a:r>
              <a:rPr lang="en-GB" sz="3200" dirty="0">
                <a:latin typeface="Inter"/>
              </a:rPr>
              <a:t> des </a:t>
            </a:r>
            <a:r>
              <a:rPr lang="en-GB" sz="3200" dirty="0" err="1">
                <a:latin typeface="Inter"/>
              </a:rPr>
              <a:t>consommations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3" name="Picture 2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CE63E09-B059-59FA-79EC-5FE36FE9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2" y="2394107"/>
            <a:ext cx="4478384" cy="2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2442460" y="1709554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63BF7-9FE1-7816-A9F2-9CC920117998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Variable d’</a:t>
            </a:r>
            <a:r>
              <a:rPr lang="fr-FR" sz="2000" b="1" dirty="0" err="1">
                <a:solidFill>
                  <a:srgbClr val="7450EB"/>
                </a:solidFill>
              </a:rPr>
              <a:t>intérets</a:t>
            </a:r>
            <a:r>
              <a:rPr lang="fr-FR" sz="2000" b="1" dirty="0">
                <a:solidFill>
                  <a:srgbClr val="7450EB"/>
                </a:solidFill>
              </a:rPr>
              <a:t> – Modèles non-linéaires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E901D-78C7-ABC3-B2FD-2BF38A89F8C0}"/>
              </a:ext>
            </a:extLst>
          </p:cNvPr>
          <p:cNvSpPr txBox="1"/>
          <p:nvPr/>
        </p:nvSpPr>
        <p:spPr>
          <a:xfrm>
            <a:off x="8458837" y="1722084"/>
            <a:ext cx="24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Decision Tree Regressor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08FAD9-7D2F-7931-1A70-D83485356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2005"/>
            <a:ext cx="5915327" cy="3374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DAD65-8E99-4845-3CFC-48A027E2B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5" y="2207601"/>
            <a:ext cx="5915326" cy="33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FFD5F-63EC-0ECE-3A47-B1336869D4C0}"/>
              </a:ext>
            </a:extLst>
          </p:cNvPr>
          <p:cNvSpPr txBox="1"/>
          <p:nvPr/>
        </p:nvSpPr>
        <p:spPr>
          <a:xfrm>
            <a:off x="726989" y="1325447"/>
            <a:ext cx="617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Utilisation de la cross validation</a:t>
            </a:r>
          </a:p>
          <a:p>
            <a:r>
              <a:rPr lang="fr-FR" dirty="0"/>
              <a:t>Plusieurs modèles linéaire et non linéaire ont été appliqués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1B0E843-D1AC-6D4C-608E-FA3E5B74B310}"/>
              </a:ext>
            </a:extLst>
          </p:cNvPr>
          <p:cNvSpPr/>
          <p:nvPr/>
        </p:nvSpPr>
        <p:spPr>
          <a:xfrm>
            <a:off x="8058758" y="1922915"/>
            <a:ext cx="530942" cy="4752764"/>
          </a:xfrm>
          <a:prstGeom prst="rightBrace">
            <a:avLst/>
          </a:prstGeom>
          <a:ln>
            <a:solidFill>
              <a:srgbClr val="745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2E1E7-C98A-D075-AC21-6787A65D6A57}"/>
              </a:ext>
            </a:extLst>
          </p:cNvPr>
          <p:cNvSpPr txBox="1"/>
          <p:nvPr/>
        </p:nvSpPr>
        <p:spPr>
          <a:xfrm>
            <a:off x="8648692" y="4085135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modèles moins gourmands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D1D94ED-D4B9-AB62-9334-BB3EA2523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988983"/>
            <a:ext cx="7559282" cy="4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Performance de base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016FAB-7402-8AED-2F77-BD93D1B6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16" y="1736865"/>
            <a:ext cx="6943441" cy="36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0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Performance après optimisation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B2905A2A-AE94-2B7F-BE82-DAB33134A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2153327"/>
            <a:ext cx="9870701" cy="31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0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Variable d’intérêts – Modèles linéaires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343666" y="2099908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Linear Support Vector Regression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00255" y="2099908"/>
            <a:ext cx="32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Linear Support Vector Regression</a:t>
            </a:r>
            <a:endParaRPr lang="en-AU" dirty="0"/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80882128-1E1D-C119-6DE3-650648E5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24404"/>
            <a:ext cx="6229350" cy="3549606"/>
          </a:xfrm>
          <a:prstGeom prst="rect">
            <a:avLst/>
          </a:prstGeom>
        </p:spPr>
      </p:pic>
      <p:pic>
        <p:nvPicPr>
          <p:cNvPr id="11" name="Picture 10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B790B7-3CEC-DCE0-0060-ADB2A50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2524403"/>
            <a:ext cx="5509772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 Variable d’</a:t>
            </a:r>
            <a:r>
              <a:rPr lang="fr-FR" sz="2000" b="1" dirty="0" err="1">
                <a:solidFill>
                  <a:srgbClr val="7450EB"/>
                </a:solidFill>
              </a:rPr>
              <a:t>intérets</a:t>
            </a:r>
            <a:r>
              <a:rPr lang="fr-FR" sz="2000" b="1" dirty="0">
                <a:solidFill>
                  <a:srgbClr val="7450EB"/>
                </a:solidFill>
              </a:rPr>
              <a:t> – Modèles non linéaires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8255832" y="1913449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Extra Tree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2101620" y="1982044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pic>
        <p:nvPicPr>
          <p:cNvPr id="3" name="Picture 2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46446CD5-C118-E177-0865-4883DE87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1230"/>
            <a:ext cx="5908012" cy="3366502"/>
          </a:xfrm>
          <a:prstGeom prst="rect">
            <a:avLst/>
          </a:prstGeom>
        </p:spPr>
      </p:pic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F6D03F05-4F2B-29A0-9605-C6DE14D0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94" y="2411496"/>
            <a:ext cx="5746469" cy="34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2" name="Picture 1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88D74EE-9155-81D8-1A85-8EFF6A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8468013" y="2091003"/>
            <a:ext cx="2760644" cy="2675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87AEE-B1CC-1C93-76B5-8675AF0F14D8}"/>
              </a:ext>
            </a:extLst>
          </p:cNvPr>
          <p:cNvSpPr txBox="1"/>
          <p:nvPr/>
        </p:nvSpPr>
        <p:spPr>
          <a:xfrm>
            <a:off x="726989" y="2218849"/>
            <a:ext cx="7741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émissions de CO2 et la consommation d'énergie pour ces bâtiments peuvent être prédit de manière précise.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sz="2400" i="0" dirty="0">
                <a:effectLst/>
                <a:latin typeface="Inter"/>
              </a:rPr>
              <a:t>’ENERGY Star n’est pas nécessaire dans la prédiction.</a:t>
            </a:r>
            <a:endParaRPr lang="fr-FR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F278-AD28-9FF8-F4CC-5A7E72EF38B9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15" name="Picture 14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4C26DEC2-8C37-4BA1-5B2C-0DDF200E8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E3845A-00D0-91AC-035A-4EEF4B82CC03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10555-376C-7DA8-CB2F-D2A91ED8E19E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E04F68-3FDC-E625-EF6C-B18128C1C15C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D’</a:t>
            </a:r>
            <a:r>
              <a:rPr lang="fr-FR" sz="2000" b="1">
                <a:solidFill>
                  <a:srgbClr val="7450EB"/>
                </a:solidFill>
              </a:rPr>
              <a:t>apres</a:t>
            </a:r>
            <a:r>
              <a:rPr lang="fr-FR" sz="2000" b="1" dirty="0">
                <a:solidFill>
                  <a:srgbClr val="7450EB"/>
                </a:solidFill>
              </a:rPr>
              <a:t> les analyses précédentes :</a:t>
            </a:r>
          </a:p>
        </p:txBody>
      </p:sp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Base de données sur la consommation en énergie des bâtiments de Seattle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805648"/>
            <a:ext cx="5369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Seattle vise une neutralité carbone en 2050. Focus sur les émissions des bâtiments non résidentiels.</a:t>
            </a:r>
          </a:p>
          <a:p>
            <a:endParaRPr lang="fr-FR" dirty="0"/>
          </a:p>
          <a:p>
            <a:r>
              <a:rPr lang="fr-FR" b="1" dirty="0"/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Prédire émissions de CO2 et consommation d'énergie pour ces bâtiments sans mesures existantes.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Evaluer l’intérêt de </a:t>
            </a:r>
            <a:r>
              <a:rPr lang="fr-FR" i="0" dirty="0">
                <a:effectLst/>
                <a:latin typeface="Inter"/>
              </a:rPr>
              <a:t>l’ENERGY STAR </a:t>
            </a:r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pour la prédiction d’émissions.</a:t>
            </a:r>
            <a:endParaRPr lang="fr-FR" dirty="0"/>
          </a:p>
        </p:txBody>
      </p:sp>
      <p:pic>
        <p:nvPicPr>
          <p:cNvPr id="3" name="Picture 2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664F00E-D427-84EC-35F1-8799F13871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7950261" y="1953272"/>
            <a:ext cx="2760644" cy="26759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B6220-8F08-B67C-187D-4ED76DF67DDC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9" name="Picture 8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037870F2-51AD-5CDD-6B4F-D97B3C4EA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9CD30-2B7D-455D-85C8-2D5312F5036F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9A5AD2-C530-1796-921D-AD724BAB4E70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85859A-E712-B1E6-76F7-C3233E9EA9E8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Démarche de Nettoyage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70913-3E1A-A55A-ED02-46365D88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5" y="2239824"/>
            <a:ext cx="11155730" cy="15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4CFE13-F321-B74C-937A-5F938AAB7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24200"/>
              </p:ext>
            </p:extLst>
          </p:nvPr>
        </p:nvGraphicFramePr>
        <p:xfrm>
          <a:off x="2777429" y="3223239"/>
          <a:ext cx="7054850" cy="460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Processus appliqué aux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6073C-7195-2D01-4CF6-7E853513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0" y="2454442"/>
            <a:ext cx="11445659" cy="23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571E32-EF77-E445-37C4-69913886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211138"/>
            <a:ext cx="9121775" cy="97155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05442-5191-EAF6-9D6C-49B878CDAB29}"/>
              </a:ext>
            </a:extLst>
          </p:cNvPr>
          <p:cNvSpPr/>
          <p:nvPr/>
        </p:nvSpPr>
        <p:spPr>
          <a:xfrm>
            <a:off x="6272464" y="3015307"/>
            <a:ext cx="4090736" cy="7077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des </a:t>
            </a:r>
            <a:r>
              <a:rPr lang="en-GB" dirty="0" err="1">
                <a:latin typeface="Inter"/>
              </a:rPr>
              <a:t>données</a:t>
            </a:r>
            <a:endParaRPr lang="fr-FR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Analyse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Variables numériques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3CFB672-1E9D-549E-9BE6-1DB04B80D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58" b="39658"/>
          <a:stretch/>
        </p:blipFill>
        <p:spPr>
          <a:xfrm>
            <a:off x="815888" y="1767977"/>
            <a:ext cx="10184975" cy="211688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69BF06E-8D31-368A-8E2C-69A0E55D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663"/>
          <a:stretch/>
        </p:blipFill>
        <p:spPr>
          <a:xfrm>
            <a:off x="815888" y="4117813"/>
            <a:ext cx="10184975" cy="19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12649</TotalTime>
  <Words>592</Words>
  <Application>Microsoft Macintosh PowerPoint</Application>
  <PresentationFormat>Widescreen</PresentationFormat>
  <Paragraphs>156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Inter</vt:lpstr>
      <vt:lpstr>Menlo</vt:lpstr>
      <vt:lpstr>Söhne</vt:lpstr>
      <vt:lpstr>Office Theme</vt:lpstr>
      <vt:lpstr>Anticipez les besoins en consommation de bâtiments </vt:lpstr>
      <vt:lpstr>PowerPoint Presentation</vt:lpstr>
      <vt:lpstr>PowerPoint Presentation</vt:lpstr>
      <vt:lpstr>Contexte et objectif </vt:lpstr>
      <vt:lpstr>PowerPoint Presentation</vt:lpstr>
      <vt:lpstr>Démarche de Nettoyage</vt:lpstr>
      <vt:lpstr>Démarche de Nettoyage</vt:lpstr>
      <vt:lpstr>PowerPoint Presentation</vt:lpstr>
      <vt:lpstr>Analyse des données</vt:lpstr>
      <vt:lpstr>Analyse des données</vt:lpstr>
      <vt:lpstr>PowerPoint Presentation</vt:lpstr>
      <vt:lpstr>PowerPoint Presentation</vt:lpstr>
      <vt:lpstr>Analyse Univariée</vt:lpstr>
      <vt:lpstr>PowerPoint Presentation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48</cp:revision>
  <dcterms:created xsi:type="dcterms:W3CDTF">2023-01-28T10:30:02Z</dcterms:created>
  <dcterms:modified xsi:type="dcterms:W3CDTF">2023-09-29T05:59:16Z</dcterms:modified>
</cp:coreProperties>
</file>