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305" r:id="rId3"/>
    <p:sldId id="258" r:id="rId4"/>
    <p:sldId id="306" r:id="rId5"/>
    <p:sldId id="294" r:id="rId6"/>
    <p:sldId id="327" r:id="rId7"/>
    <p:sldId id="261" r:id="rId8"/>
    <p:sldId id="328" r:id="rId9"/>
    <p:sldId id="329" r:id="rId10"/>
    <p:sldId id="325" r:id="rId11"/>
    <p:sldId id="330" r:id="rId12"/>
    <p:sldId id="333" r:id="rId13"/>
    <p:sldId id="326" r:id="rId14"/>
    <p:sldId id="331" r:id="rId15"/>
    <p:sldId id="332" r:id="rId16"/>
    <p:sldId id="315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341" r:id="rId25"/>
    <p:sldId id="342" r:id="rId26"/>
    <p:sldId id="343" r:id="rId27"/>
    <p:sldId id="344" r:id="rId28"/>
    <p:sldId id="345" r:id="rId29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50EB"/>
    <a:srgbClr val="B45C60"/>
    <a:srgbClr val="B8B1FF"/>
    <a:srgbClr val="B2ABF2"/>
    <a:srgbClr val="F9CE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14"/>
    <p:restoredTop sz="78121"/>
  </p:normalViewPr>
  <p:slideViewPr>
    <p:cSldViewPr snapToGrid="0">
      <p:cViewPr varScale="1">
        <p:scale>
          <a:sx n="89" d="100"/>
          <a:sy n="89" d="100"/>
        </p:scale>
        <p:origin x="18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046C8-5234-854C-BA39-BF61CE759CE4}" type="datetimeFigureOut">
              <a:rPr lang="en-AU" smtClean="0"/>
              <a:t>26/9/23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B018A-3994-8540-B1A4-4DF8CBB4C8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0465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78274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7188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FR" b="0" i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47999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FR" b="0" i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7014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FR" b="0" i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926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FR" b="0" i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13618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FR" b="0" i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7185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FR" b="0" i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80649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FR" b="0" i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93883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FR" b="0" i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10882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FR" b="0" i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2226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GB" b="1" i="0" dirty="0" err="1">
                <a:solidFill>
                  <a:srgbClr val="D1D5DB"/>
                </a:solidFill>
                <a:effectLst/>
                <a:latin typeface="Söhne"/>
              </a:rPr>
              <a:t>Origine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: L'ENERGY STAR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est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un programme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créé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par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l'Agence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de protection de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l'environnement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des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États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-Unis (EPA)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partenariat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avec le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Département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l'énergie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des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États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-Unis (DOE).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Objectif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: Son principal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objectif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est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d'aider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les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consommateurs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à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économiser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l'argent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et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à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protéger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l'environnement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grâce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à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des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produits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et des pratiques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économes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énergie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Score ENERGY STAR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: Le score ENERGY STAR pour les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bâtiments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est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une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mesure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de performance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énergétique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qui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va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de 1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à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100. Il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est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basé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sur les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réelles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d'utilisation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d'énergie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. Un score de 50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indique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une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performance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médiane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tandis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qu'un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score de 75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ou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plus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signifie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que le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bâtiment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est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parmi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les 25% les plus performants.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68359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FR" b="0" i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02475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FR" b="0" i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55649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FR" b="0" i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17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2044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2838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8646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3618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2102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1515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7840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54034-8A45-73FD-F124-FCD2DF282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CB3447-634A-BD56-A081-8BA06882A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168B0-22B6-4B71-45DA-92705D815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458-0A39-6640-AFD8-0D6EA165472F}" type="datetimeFigureOut">
              <a:rPr lang="en-AU" smtClean="0"/>
              <a:t>26/9/23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EA670-39FB-B779-0071-82CA1F77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9BFD8-D666-931E-2F15-F7C14FA1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3AFD-31ED-0B46-8F92-620F9B842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7669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8B539-AD48-5B75-548E-FA8B8FA16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3924A-06D5-75FC-0707-F4909E3D5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A46E9-6742-A93E-4FBA-E86A40C8D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458-0A39-6640-AFD8-0D6EA165472F}" type="datetimeFigureOut">
              <a:rPr lang="en-AU" smtClean="0"/>
              <a:t>26/9/23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129E3-C851-12C0-E90D-52971E5A4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7CDC0-AB88-7C9D-A3BD-9AE8AE507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3AFD-31ED-0B46-8F92-620F9B842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109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9763C2-F4E3-9584-6F26-7D198285F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5E9C6-DABF-BB1D-B673-FEBFD7E99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7DC7D-46B5-3967-22B5-73787A3F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458-0A39-6640-AFD8-0D6EA165472F}" type="datetimeFigureOut">
              <a:rPr lang="en-AU" smtClean="0"/>
              <a:t>26/9/23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4A827-D609-371F-369B-A002199A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A2926-133E-A567-20CB-74762AA4B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3AFD-31ED-0B46-8F92-620F9B842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730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7C68B-42C7-1C1A-A0D1-53335AA23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77F1A-4704-4F31-F5D7-9EB65F682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F2419-DF01-0786-67A3-3F9E52BEF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458-0A39-6640-AFD8-0D6EA165472F}" type="datetimeFigureOut">
              <a:rPr lang="en-AU" smtClean="0"/>
              <a:t>26/9/23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DC3A0-CCCC-3E4A-75B6-6C58BBFA5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09E33-66F6-4F17-9FFF-21A3D4C45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3AFD-31ED-0B46-8F92-620F9B842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7040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6BC56-9DF3-657E-D966-172C15CD5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DE183-2AE6-B742-13A6-61E5FE296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0E5AD-A4F4-7F5B-C148-1E07F2B3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458-0A39-6640-AFD8-0D6EA165472F}" type="datetimeFigureOut">
              <a:rPr lang="en-AU" smtClean="0"/>
              <a:t>26/9/23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D041F-55C4-C4D7-8236-27B3E89DC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A4914-7867-7DD0-584C-48061B93C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3AFD-31ED-0B46-8F92-620F9B842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256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78F99-A19E-CAEC-A575-831BB4896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E93C2-77FC-C300-C4DB-1D30BDA091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B7BA6-BC5F-4581-2D82-1FDF201BF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FBCFE-AF60-DD9E-5EB7-0397AE2A2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458-0A39-6640-AFD8-0D6EA165472F}" type="datetimeFigureOut">
              <a:rPr lang="en-AU" smtClean="0"/>
              <a:t>26/9/23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13A72-1F76-CB59-9D48-616224D93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D5488-8CF5-0F47-9C23-8E54CED96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3AFD-31ED-0B46-8F92-620F9B842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8475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EC627-E2A0-DB4E-078F-7DCD6D952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81E71-4F77-0821-6274-549F29FBC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EAF4F-6E71-F456-A17E-57705E41F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E75DE1-A1A3-C50B-7ACA-539A2B896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42AC40-FA4E-1919-B956-DA7B363CE7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2106CC-0B2D-DFBC-F6B8-FE41A894E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458-0A39-6640-AFD8-0D6EA165472F}" type="datetimeFigureOut">
              <a:rPr lang="en-AU" smtClean="0"/>
              <a:t>26/9/23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339032-6A19-5296-41F6-FFC438466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E659D6-640D-1168-AE73-F38AAB9DE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3AFD-31ED-0B46-8F92-620F9B842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5200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A08A5-8D4E-16BD-EFAD-A8462542D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D843DD-9DF5-A821-F166-4CA0D8F12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458-0A39-6640-AFD8-0D6EA165472F}" type="datetimeFigureOut">
              <a:rPr lang="en-AU" smtClean="0"/>
              <a:t>26/9/23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3C91E-850D-66D2-39DB-789951880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C9418B-3B3A-29D7-5175-AE363D835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3AFD-31ED-0B46-8F92-620F9B842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1525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120B0C-5E4B-C040-4D68-E5B5EA4BE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458-0A39-6640-AFD8-0D6EA165472F}" type="datetimeFigureOut">
              <a:rPr lang="en-AU" smtClean="0"/>
              <a:t>26/9/23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0544AD-90C2-4982-2B17-C368DAA70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DA6D5-B366-4FD9-1476-56E7147A1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3AFD-31ED-0B46-8F92-620F9B842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7850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D8D63-B6A4-FEAB-30F9-E3420B124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0AEA0-9615-0D7C-AD8B-4A62E281F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2399C-3B52-9AF1-FB83-9C581B75B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AD215-E87B-BED0-0A32-5A8261A5D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458-0A39-6640-AFD8-0D6EA165472F}" type="datetimeFigureOut">
              <a:rPr lang="en-AU" smtClean="0"/>
              <a:t>26/9/23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F6A84-7C67-149F-3532-B2AEC85B3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E538C-CF36-0146-9AB9-E80448885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3AFD-31ED-0B46-8F92-620F9B842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4628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51654-9957-6481-914F-EC9E1D8F5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A88391-FEE6-199A-5E22-67A7203D23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E558EE-69BD-6872-F3DC-B4C321CD1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89275-9363-A0C7-8586-AF01D6AB8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458-0A39-6640-AFD8-0D6EA165472F}" type="datetimeFigureOut">
              <a:rPr lang="en-AU" smtClean="0"/>
              <a:t>26/9/23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F3780-CEC6-80B5-1C24-31A397D8E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78DE7-9454-CBF6-6FD9-86F83D082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3AFD-31ED-0B46-8F92-620F9B842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73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230E65-F7AC-75C1-6B33-7684BEF63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4601F-EE85-1439-1478-301A79B27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2E95F-40ED-F90D-C00A-B44565CDE8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54458-0A39-6640-AFD8-0D6EA165472F}" type="datetimeFigureOut">
              <a:rPr lang="en-AU" smtClean="0"/>
              <a:t>26/9/23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1A857-0CF4-BC9A-4383-85CE8315D1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050FE-D784-0C5C-8E6A-9770E9667F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63AFD-31ED-0B46-8F92-620F9B842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7579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D5966-5534-0C68-7095-4FEB7A4E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8374" y="4957989"/>
            <a:ext cx="8668884" cy="1384196"/>
          </a:xfrm>
        </p:spPr>
        <p:txBody>
          <a:bodyPr>
            <a:normAutofit fontScale="90000"/>
          </a:bodyPr>
          <a:lstStyle/>
          <a:p>
            <a:r>
              <a:rPr lang="fr-FR" sz="3600" b="1">
                <a:solidFill>
                  <a:schemeClr val="tx2"/>
                </a:solidFill>
                <a:latin typeface="+mn-lt"/>
                <a:cs typeface="Eras Medium ITC" panose="020F0502020204030204" pitchFamily="34" charset="0"/>
              </a:rPr>
              <a:t>Anticipez les besoins en consommation de bâtiments</a:t>
            </a:r>
            <a:br>
              <a:rPr lang="fr-FR" sz="1050" b="1" i="0">
                <a:solidFill>
                  <a:srgbClr val="271A38"/>
                </a:solidFill>
                <a:effectLst/>
                <a:latin typeface="Inter"/>
              </a:rPr>
            </a:br>
            <a:endParaRPr lang="fr-FR" sz="3600" b="1">
              <a:solidFill>
                <a:schemeClr val="tx2"/>
              </a:solidFill>
              <a:latin typeface="+mn-lt"/>
              <a:cs typeface="Eras Medium ITC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B3F7F-DC0F-8E51-77C4-E2F7C528D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8374" y="5860425"/>
            <a:ext cx="8668884" cy="670266"/>
          </a:xfrm>
        </p:spPr>
        <p:txBody>
          <a:bodyPr>
            <a:normAutofit/>
          </a:bodyPr>
          <a:lstStyle/>
          <a:p>
            <a:r>
              <a:rPr lang="en-AU" sz="1800" dirty="0">
                <a:solidFill>
                  <a:srgbClr val="7450EB"/>
                </a:solidFill>
              </a:rPr>
              <a:t>Andrew Mayes – </a:t>
            </a:r>
            <a:r>
              <a:rPr lang="en-AU" sz="1800" dirty="0" err="1">
                <a:solidFill>
                  <a:srgbClr val="7450EB"/>
                </a:solidFill>
              </a:rPr>
              <a:t>Parcours</a:t>
            </a:r>
            <a:r>
              <a:rPr lang="en-AU" sz="1800" dirty="0">
                <a:solidFill>
                  <a:srgbClr val="7450EB"/>
                </a:solidFill>
              </a:rPr>
              <a:t> Machine Learning Engineer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AE3BA13-B706-1AEA-4315-686E7BB7B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488" y="4957989"/>
            <a:ext cx="1237569" cy="123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0 Data Science Capabilities Your Team Needs - TechnoSphere">
            <a:extLst>
              <a:ext uri="{FF2B5EF4-FFF2-40B4-BE49-F238E27FC236}">
                <a16:creationId xmlns:a16="http://schemas.microsoft.com/office/drawing/2014/main" id="{01262714-C93D-191C-935E-BC64B51040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65" b="24783"/>
          <a:stretch/>
        </p:blipFill>
        <p:spPr bwMode="auto">
          <a:xfrm>
            <a:off x="0" y="-60779"/>
            <a:ext cx="12192000" cy="433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826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Démarche de Nettoyage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Transformations mathématiques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86073C-7195-2D01-4CF6-7E853513A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89" y="3555135"/>
            <a:ext cx="11155730" cy="2320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98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Démarche de Nettoyage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2" y="5675428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Data </a:t>
            </a:r>
            <a:r>
              <a:rPr lang="fr-FR" sz="2000" b="1" dirty="0" err="1">
                <a:solidFill>
                  <a:srgbClr val="7450EB"/>
                </a:solidFill>
              </a:rPr>
              <a:t>Leaks</a:t>
            </a:r>
            <a:endParaRPr lang="fr-FR" sz="2000" b="1" dirty="0">
              <a:solidFill>
                <a:srgbClr val="7450EB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660900-7EAE-8303-C9B0-034DFF1AF9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1136" y="0"/>
            <a:ext cx="693026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547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Démarche de Nettoyage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Data </a:t>
            </a:r>
            <a:r>
              <a:rPr lang="fr-FR" sz="2000" b="1" dirty="0" err="1">
                <a:solidFill>
                  <a:srgbClr val="7450EB"/>
                </a:solidFill>
              </a:rPr>
              <a:t>Leaks</a:t>
            </a:r>
            <a:endParaRPr lang="fr-FR" sz="2000" b="1" dirty="0">
              <a:solidFill>
                <a:srgbClr val="7450EB"/>
              </a:solidFill>
            </a:endParaRP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F6A7ABCC-94D9-0CC8-6D27-CF23C535A3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989" y="1535027"/>
            <a:ext cx="4375242" cy="449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447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Démarche de Nettoyage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Création de nouvelles variables</a:t>
            </a:r>
          </a:p>
        </p:txBody>
      </p:sp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E58831ED-36A1-7654-88ED-261238107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0226" y="3937862"/>
            <a:ext cx="7036252" cy="10913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786C63-4A29-D60F-96E6-C82F1E21A7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0226" y="2552969"/>
            <a:ext cx="7510274" cy="73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981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Démarche de Nettoyage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Transformations mathématiques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8C4C694-35A6-6587-9AB4-380215006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8618" y="1582305"/>
            <a:ext cx="4126051" cy="4646947"/>
          </a:xfrm>
          <a:prstGeom prst="rect">
            <a:avLst/>
          </a:prstGeom>
        </p:spPr>
      </p:pic>
      <p:pic>
        <p:nvPicPr>
          <p:cNvPr id="10" name="Picture 9" descr="A screenshot of a table&#10;&#10;Description automatically generated">
            <a:extLst>
              <a:ext uri="{FF2B5EF4-FFF2-40B4-BE49-F238E27FC236}">
                <a16:creationId xmlns:a16="http://schemas.microsoft.com/office/drawing/2014/main" id="{3F847676-F7D0-E76A-4655-E32811C0A5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988" y="1582305"/>
            <a:ext cx="4510029" cy="475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143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CDF32-EC1D-CF41-B718-01CC229BA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6611" y="1417853"/>
            <a:ext cx="2349843" cy="33147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30000" dirty="0">
                <a:solidFill>
                  <a:srgbClr val="B8B1FF"/>
                </a:solidFill>
              </a:rPr>
              <a:t>4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E49F5C1-858B-F2A1-19C1-ED4619F786C4}"/>
              </a:ext>
            </a:extLst>
          </p:cNvPr>
          <p:cNvSpPr/>
          <p:nvPr/>
        </p:nvSpPr>
        <p:spPr>
          <a:xfrm>
            <a:off x="4263081" y="2761735"/>
            <a:ext cx="7082252" cy="1334529"/>
          </a:xfrm>
          <a:prstGeom prst="roundRect">
            <a:avLst>
              <a:gd name="adj" fmla="val 37964"/>
            </a:avLst>
          </a:prstGeom>
          <a:solidFill>
            <a:srgbClr val="745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074" name="Picture 2" descr="OpenClassrooms transforme l'expérience client avec la téléphonie">
            <a:extLst>
              <a:ext uri="{FF2B5EF4-FFF2-40B4-BE49-F238E27FC236}">
                <a16:creationId xmlns:a16="http://schemas.microsoft.com/office/drawing/2014/main" id="{170FC019-C885-5695-6957-E6FCFADF0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043" y="2761735"/>
            <a:ext cx="1334529" cy="133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3384A4-D6C4-B166-5E9C-1C296EB7D28A}"/>
              </a:ext>
            </a:extLst>
          </p:cNvPr>
          <p:cNvSpPr txBox="1"/>
          <p:nvPr/>
        </p:nvSpPr>
        <p:spPr>
          <a:xfrm>
            <a:off x="4846563" y="3176844"/>
            <a:ext cx="6498770" cy="783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FR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en-GB" sz="3600" dirty="0" err="1">
                <a:latin typeface="Inter"/>
              </a:rPr>
              <a:t>Prédiction</a:t>
            </a:r>
            <a:r>
              <a:rPr lang="en-GB" sz="3600" dirty="0">
                <a:latin typeface="Inter"/>
              </a:rPr>
              <a:t> des </a:t>
            </a:r>
            <a:r>
              <a:rPr lang="en-GB" sz="3600" dirty="0" err="1">
                <a:latin typeface="Inter"/>
              </a:rPr>
              <a:t>consommations</a:t>
            </a:r>
            <a:endParaRPr lang="en-GB" sz="3600" b="1" i="0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153107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Pipeline -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C058DF-FF64-9D5E-3D11-E625DBDC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Prédiction des consommations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DE9B92-3848-8846-5C96-E25A1D827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43363"/>
            <a:ext cx="12192000" cy="222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308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CO</a:t>
            </a:r>
            <a:r>
              <a:rPr lang="fr-FR" sz="2000" b="1" baseline="30000" dirty="0">
                <a:solidFill>
                  <a:srgbClr val="7450EB"/>
                </a:solidFill>
              </a:rPr>
              <a:t>2</a:t>
            </a:r>
            <a:r>
              <a:rPr lang="fr-FR" sz="2000" b="1" dirty="0">
                <a:solidFill>
                  <a:srgbClr val="7450EB"/>
                </a:solidFill>
              </a:rPr>
              <a:t> – </a:t>
            </a:r>
            <a:r>
              <a:rPr lang="fr-FR" sz="2000" b="1" dirty="0" err="1">
                <a:solidFill>
                  <a:srgbClr val="7450EB"/>
                </a:solidFill>
              </a:rPr>
              <a:t>Recurisive</a:t>
            </a:r>
            <a:r>
              <a:rPr lang="fr-FR" sz="2000" b="1" dirty="0">
                <a:solidFill>
                  <a:srgbClr val="7450EB"/>
                </a:solidFill>
              </a:rPr>
              <a:t> </a:t>
            </a:r>
            <a:r>
              <a:rPr lang="fr-FR" sz="2000" b="1" dirty="0" err="1">
                <a:solidFill>
                  <a:srgbClr val="7450EB"/>
                </a:solidFill>
              </a:rPr>
              <a:t>feature</a:t>
            </a:r>
            <a:r>
              <a:rPr lang="fr-FR" sz="2000" b="1" dirty="0">
                <a:solidFill>
                  <a:srgbClr val="7450EB"/>
                </a:solidFill>
              </a:rPr>
              <a:t> </a:t>
            </a:r>
            <a:r>
              <a:rPr lang="fr-FR" sz="2000" b="1" dirty="0" err="1">
                <a:solidFill>
                  <a:srgbClr val="7450EB"/>
                </a:solidFill>
              </a:rPr>
              <a:t>engineeering</a:t>
            </a:r>
            <a:endParaRPr lang="fr-FR" sz="2000" b="1" dirty="0">
              <a:solidFill>
                <a:srgbClr val="7450EB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C058DF-FF64-9D5E-3D11-E625DBDC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Prédiction des consommations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937A01C-C720-7F8D-924B-787D80CD86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3068" y="1667783"/>
            <a:ext cx="6007100" cy="4978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7260DA-21E2-F776-5426-8FBD183D5674}"/>
              </a:ext>
            </a:extLst>
          </p:cNvPr>
          <p:cNvSpPr txBox="1"/>
          <p:nvPr/>
        </p:nvSpPr>
        <p:spPr>
          <a:xfrm>
            <a:off x="726989" y="1667783"/>
            <a:ext cx="573484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Utilisation de la cross validation</a:t>
            </a:r>
          </a:p>
          <a:p>
            <a:r>
              <a:rPr lang="fr-FR" dirty="0"/>
              <a:t>Plusieurs modèles </a:t>
            </a:r>
            <a:r>
              <a:rPr lang="fr-FR" dirty="0" err="1"/>
              <a:t>linénire</a:t>
            </a:r>
            <a:r>
              <a:rPr lang="fr-FR" dirty="0"/>
              <a:t> et non linéaire ont été appliques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Modèle linéaire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Linear</a:t>
            </a:r>
            <a:r>
              <a:rPr lang="fr-FR" dirty="0"/>
              <a:t> </a:t>
            </a:r>
            <a:r>
              <a:rPr lang="fr-FR" dirty="0" err="1"/>
              <a:t>Regression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LinearSVR</a:t>
            </a:r>
            <a:r>
              <a:rPr lang="fr-F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Ridge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Lasso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ElasticNet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7254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CO</a:t>
            </a:r>
            <a:r>
              <a:rPr lang="fr-FR" sz="2000" b="1" baseline="30000" dirty="0">
                <a:solidFill>
                  <a:srgbClr val="7450EB"/>
                </a:solidFill>
              </a:rPr>
              <a:t>2</a:t>
            </a:r>
            <a:r>
              <a:rPr lang="fr-FR" sz="2000" b="1" dirty="0">
                <a:solidFill>
                  <a:srgbClr val="7450EB"/>
                </a:solidFill>
              </a:rPr>
              <a:t> – </a:t>
            </a:r>
            <a:r>
              <a:rPr lang="fr-FR" sz="2000" b="1" dirty="0" err="1">
                <a:solidFill>
                  <a:srgbClr val="7450EB"/>
                </a:solidFill>
              </a:rPr>
              <a:t>baseline</a:t>
            </a:r>
            <a:r>
              <a:rPr lang="fr-FR" sz="2000" b="1" dirty="0">
                <a:solidFill>
                  <a:srgbClr val="7450EB"/>
                </a:solidFill>
              </a:rPr>
              <a:t> performance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C058DF-FF64-9D5E-3D11-E625DBDC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Prédiction des consommations</a:t>
            </a:r>
          </a:p>
        </p:txBody>
      </p:sp>
      <p:pic>
        <p:nvPicPr>
          <p:cNvPr id="3" name="Picture 2" descr="A table with text on it&#10;&#10;Description automatically generated">
            <a:extLst>
              <a:ext uri="{FF2B5EF4-FFF2-40B4-BE49-F238E27FC236}">
                <a16:creationId xmlns:a16="http://schemas.microsoft.com/office/drawing/2014/main" id="{8E602978-A0B9-6B78-2B54-B9CB4085E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6518" y="1641764"/>
            <a:ext cx="5510645" cy="357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694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CO</a:t>
            </a:r>
            <a:r>
              <a:rPr lang="fr-FR" sz="2000" b="1" baseline="30000" dirty="0">
                <a:solidFill>
                  <a:srgbClr val="7450EB"/>
                </a:solidFill>
              </a:rPr>
              <a:t>2</a:t>
            </a:r>
            <a:r>
              <a:rPr lang="fr-FR" sz="2000" b="1" dirty="0">
                <a:solidFill>
                  <a:srgbClr val="7450EB"/>
                </a:solidFill>
              </a:rPr>
              <a:t> – </a:t>
            </a:r>
            <a:r>
              <a:rPr lang="fr-FR" sz="2000" b="1" dirty="0" err="1">
                <a:solidFill>
                  <a:srgbClr val="7450EB"/>
                </a:solidFill>
              </a:rPr>
              <a:t>optimised</a:t>
            </a:r>
            <a:r>
              <a:rPr lang="fr-FR" sz="2000" b="1" dirty="0">
                <a:solidFill>
                  <a:srgbClr val="7450EB"/>
                </a:solidFill>
              </a:rPr>
              <a:t> performance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C058DF-FF64-9D5E-3D11-E625DBDC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Prédiction des consommations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4A320BA-2530-343E-6306-90393B4F3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2600" y="2908300"/>
            <a:ext cx="7345556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599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5FD3D-8AE5-F936-574B-2F710804B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6253" y="749369"/>
            <a:ext cx="5694355" cy="70751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r-FR" sz="3600" b="1" dirty="0">
                <a:solidFill>
                  <a:schemeClr val="bg1"/>
                </a:solidFill>
              </a:rPr>
              <a:t>Les étapes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C930B9D-609D-615D-9C24-1C0445BFB014}"/>
              </a:ext>
            </a:extLst>
          </p:cNvPr>
          <p:cNvSpPr/>
          <p:nvPr/>
        </p:nvSpPr>
        <p:spPr>
          <a:xfrm>
            <a:off x="5209331" y="396369"/>
            <a:ext cx="6400800" cy="1334529"/>
          </a:xfrm>
          <a:prstGeom prst="roundRect">
            <a:avLst>
              <a:gd name="adj" fmla="val 37964"/>
            </a:avLst>
          </a:prstGeom>
          <a:solidFill>
            <a:srgbClr val="745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88C3310-83CD-30C5-7235-1E401376AB92}"/>
              </a:ext>
            </a:extLst>
          </p:cNvPr>
          <p:cNvSpPr txBox="1">
            <a:spLocks/>
          </p:cNvSpPr>
          <p:nvPr/>
        </p:nvSpPr>
        <p:spPr>
          <a:xfrm>
            <a:off x="5834676" y="749369"/>
            <a:ext cx="5694355" cy="7075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3200" b="1" dirty="0">
                <a:solidFill>
                  <a:schemeClr val="bg1"/>
                </a:solidFill>
              </a:rPr>
              <a:t>Objectif de la Mission</a:t>
            </a:r>
          </a:p>
        </p:txBody>
      </p:sp>
      <p:pic>
        <p:nvPicPr>
          <p:cNvPr id="9" name="Picture 2" descr="OpenClassrooms transforme l'expérience client avec la téléphonie">
            <a:extLst>
              <a:ext uri="{FF2B5EF4-FFF2-40B4-BE49-F238E27FC236}">
                <a16:creationId xmlns:a16="http://schemas.microsoft.com/office/drawing/2014/main" id="{7C01AB44-ECF2-CA9F-00BF-82EC6E042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310" y="386430"/>
            <a:ext cx="1334529" cy="133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A5686F9-63CA-8EF1-B412-9DDF84EB4B35}"/>
              </a:ext>
            </a:extLst>
          </p:cNvPr>
          <p:cNvSpPr/>
          <p:nvPr/>
        </p:nvSpPr>
        <p:spPr>
          <a:xfrm>
            <a:off x="5209331" y="2083898"/>
            <a:ext cx="6400800" cy="1334529"/>
          </a:xfrm>
          <a:prstGeom prst="roundRect">
            <a:avLst>
              <a:gd name="adj" fmla="val 37964"/>
            </a:avLst>
          </a:prstGeom>
          <a:solidFill>
            <a:srgbClr val="745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6E47A723-529C-2938-7C91-BC8BC7179BC6}"/>
              </a:ext>
            </a:extLst>
          </p:cNvPr>
          <p:cNvSpPr txBox="1">
            <a:spLocks/>
          </p:cNvSpPr>
          <p:nvPr/>
        </p:nvSpPr>
        <p:spPr>
          <a:xfrm>
            <a:off x="5834676" y="2436898"/>
            <a:ext cx="5694355" cy="7075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3200" b="1" dirty="0">
                <a:solidFill>
                  <a:schemeClr val="bg1"/>
                </a:solidFill>
              </a:rPr>
              <a:t>Démarche de Nettoyage</a:t>
            </a:r>
          </a:p>
        </p:txBody>
      </p:sp>
      <p:pic>
        <p:nvPicPr>
          <p:cNvPr id="12" name="Picture 2" descr="OpenClassrooms transforme l'expérience client avec la téléphonie">
            <a:extLst>
              <a:ext uri="{FF2B5EF4-FFF2-40B4-BE49-F238E27FC236}">
                <a16:creationId xmlns:a16="http://schemas.microsoft.com/office/drawing/2014/main" id="{BFCE6A4A-475A-4FE8-3AA1-89546A7FE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310" y="2073959"/>
            <a:ext cx="1334529" cy="133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D621D5B-A746-AE0D-6C12-38DAA7C4F28D}"/>
              </a:ext>
            </a:extLst>
          </p:cNvPr>
          <p:cNvSpPr/>
          <p:nvPr/>
        </p:nvSpPr>
        <p:spPr>
          <a:xfrm>
            <a:off x="5315348" y="3721242"/>
            <a:ext cx="6294783" cy="1334529"/>
          </a:xfrm>
          <a:prstGeom prst="roundRect">
            <a:avLst>
              <a:gd name="adj" fmla="val 37964"/>
            </a:avLst>
          </a:prstGeom>
          <a:solidFill>
            <a:srgbClr val="745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4" name="Picture 2" descr="OpenClassrooms transforme l'expérience client avec la téléphonie">
            <a:extLst>
              <a:ext uri="{FF2B5EF4-FFF2-40B4-BE49-F238E27FC236}">
                <a16:creationId xmlns:a16="http://schemas.microsoft.com/office/drawing/2014/main" id="{69ED42B9-401D-CF7C-CE63-30306BAB4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310" y="3721242"/>
            <a:ext cx="1334529" cy="133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8E1C928-DF0C-5DE5-21C5-FE71D548534B}"/>
              </a:ext>
            </a:extLst>
          </p:cNvPr>
          <p:cNvSpPr txBox="1"/>
          <p:nvPr/>
        </p:nvSpPr>
        <p:spPr>
          <a:xfrm>
            <a:off x="5432468" y="4122555"/>
            <a:ext cx="6498770" cy="783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FR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en-GB" dirty="0">
                <a:latin typeface="Inter"/>
              </a:rPr>
              <a:t>Analyse </a:t>
            </a:r>
            <a:r>
              <a:rPr lang="en-GB" sz="3200" dirty="0" err="1">
                <a:latin typeface="Inter"/>
              </a:rPr>
              <a:t>Exploratoire</a:t>
            </a:r>
            <a:endParaRPr lang="en-GB" sz="3200" b="1" i="0" dirty="0">
              <a:effectLst/>
              <a:latin typeface="Inter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C48205C-C54C-4CAD-C969-F8F4B09BCE83}"/>
              </a:ext>
            </a:extLst>
          </p:cNvPr>
          <p:cNvSpPr/>
          <p:nvPr/>
        </p:nvSpPr>
        <p:spPr>
          <a:xfrm>
            <a:off x="5315348" y="5217209"/>
            <a:ext cx="6294783" cy="1334529"/>
          </a:xfrm>
          <a:prstGeom prst="roundRect">
            <a:avLst>
              <a:gd name="adj" fmla="val 37964"/>
            </a:avLst>
          </a:prstGeom>
          <a:solidFill>
            <a:srgbClr val="745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7" name="Picture 2" descr="OpenClassrooms transforme l'expérience client avec la téléphonie">
            <a:extLst>
              <a:ext uri="{FF2B5EF4-FFF2-40B4-BE49-F238E27FC236}">
                <a16:creationId xmlns:a16="http://schemas.microsoft.com/office/drawing/2014/main" id="{FFB7690B-7B6C-344B-4788-710491F9F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310" y="5217209"/>
            <a:ext cx="1334529" cy="133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B96D23B-9888-1207-3CCA-5C48DBE98BF3}"/>
              </a:ext>
            </a:extLst>
          </p:cNvPr>
          <p:cNvSpPr txBox="1"/>
          <p:nvPr/>
        </p:nvSpPr>
        <p:spPr>
          <a:xfrm>
            <a:off x="5432468" y="5614687"/>
            <a:ext cx="6498770" cy="783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FR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en-GB" sz="3200" dirty="0" err="1">
                <a:latin typeface="Inter"/>
              </a:rPr>
              <a:t>Prédiction</a:t>
            </a:r>
            <a:r>
              <a:rPr lang="en-GB" sz="3200" dirty="0">
                <a:latin typeface="Inter"/>
              </a:rPr>
              <a:t> des </a:t>
            </a:r>
            <a:r>
              <a:rPr lang="en-GB" sz="3200" dirty="0" err="1">
                <a:latin typeface="Inter"/>
              </a:rPr>
              <a:t>consommations</a:t>
            </a:r>
            <a:endParaRPr lang="en-GB" sz="3200" b="1" i="0" dirty="0">
              <a:effectLst/>
              <a:latin typeface="Inter"/>
            </a:endParaRPr>
          </a:p>
        </p:txBody>
      </p:sp>
      <p:pic>
        <p:nvPicPr>
          <p:cNvPr id="3" name="Picture 2" descr="A logo with blue and black text&#10;&#10;Description automatically generated">
            <a:extLst>
              <a:ext uri="{FF2B5EF4-FFF2-40B4-BE49-F238E27FC236}">
                <a16:creationId xmlns:a16="http://schemas.microsoft.com/office/drawing/2014/main" id="{3CE63E09-B059-59FA-79EC-5FE36FE97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92" y="2394107"/>
            <a:ext cx="4478384" cy="202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18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1095843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CO</a:t>
            </a:r>
            <a:r>
              <a:rPr lang="fr-FR" sz="2000" b="1" baseline="30000" dirty="0">
                <a:solidFill>
                  <a:srgbClr val="7450EB"/>
                </a:solidFill>
              </a:rPr>
              <a:t>2</a:t>
            </a:r>
            <a:r>
              <a:rPr lang="fr-FR" sz="2000" b="1" dirty="0">
                <a:solidFill>
                  <a:srgbClr val="7450EB"/>
                </a:solidFill>
              </a:rPr>
              <a:t> – </a:t>
            </a:r>
            <a:r>
              <a:rPr lang="fr-FR" sz="2000" b="1" dirty="0" err="1">
                <a:solidFill>
                  <a:srgbClr val="7450EB"/>
                </a:solidFill>
              </a:rPr>
              <a:t>optimised</a:t>
            </a:r>
            <a:r>
              <a:rPr lang="fr-FR" sz="2000" b="1" dirty="0">
                <a:solidFill>
                  <a:srgbClr val="7450EB"/>
                </a:solidFill>
              </a:rPr>
              <a:t> performance – </a:t>
            </a:r>
            <a:r>
              <a:rPr lang="fr-FR" sz="2000" b="1" dirty="0" err="1">
                <a:solidFill>
                  <a:srgbClr val="7450EB"/>
                </a:solidFill>
              </a:rPr>
              <a:t>Feature</a:t>
            </a:r>
            <a:r>
              <a:rPr lang="fr-FR" sz="2000" b="1" dirty="0">
                <a:solidFill>
                  <a:srgbClr val="7450EB"/>
                </a:solidFill>
              </a:rPr>
              <a:t> Importance – </a:t>
            </a:r>
            <a:r>
              <a:rPr lang="fr-FR" sz="2000" b="1" dirty="0" err="1">
                <a:solidFill>
                  <a:srgbClr val="7450EB"/>
                </a:solidFill>
              </a:rPr>
              <a:t>Linear</a:t>
            </a:r>
            <a:r>
              <a:rPr lang="fr-FR" sz="2000" b="1" dirty="0">
                <a:solidFill>
                  <a:srgbClr val="7450EB"/>
                </a:solidFill>
              </a:rPr>
              <a:t> </a:t>
            </a:r>
            <a:r>
              <a:rPr lang="fr-FR" sz="2000" b="1" dirty="0" err="1">
                <a:solidFill>
                  <a:srgbClr val="7450EB"/>
                </a:solidFill>
              </a:rPr>
              <a:t>models</a:t>
            </a:r>
            <a:endParaRPr lang="fr-FR" sz="2000" b="1" dirty="0">
              <a:solidFill>
                <a:srgbClr val="7450EB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C058DF-FF64-9D5E-3D11-E625DBDC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Prédiction des consommations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5F7166-BDE7-9BB4-D7C1-AC2985801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037" y="2772581"/>
            <a:ext cx="5163812" cy="29895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FFA468B-53FE-4AEA-8826-8A360E70B0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2612" y="2535231"/>
            <a:ext cx="5231352" cy="30286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31E80B-3D74-A651-584B-C59D765FA4E7}"/>
              </a:ext>
            </a:extLst>
          </p:cNvPr>
          <p:cNvSpPr txBox="1"/>
          <p:nvPr/>
        </p:nvSpPr>
        <p:spPr>
          <a:xfrm>
            <a:off x="2064327" y="2099908"/>
            <a:ext cx="183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Linear Regression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7BB8A6-4548-0C11-F93F-5920DC0BA542}"/>
              </a:ext>
            </a:extLst>
          </p:cNvPr>
          <p:cNvSpPr txBox="1"/>
          <p:nvPr/>
        </p:nvSpPr>
        <p:spPr>
          <a:xfrm>
            <a:off x="8297364" y="1765113"/>
            <a:ext cx="183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980944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1095843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CO</a:t>
            </a:r>
            <a:r>
              <a:rPr lang="fr-FR" sz="2000" b="1" baseline="30000" dirty="0">
                <a:solidFill>
                  <a:srgbClr val="7450EB"/>
                </a:solidFill>
              </a:rPr>
              <a:t>2</a:t>
            </a:r>
            <a:r>
              <a:rPr lang="fr-FR" sz="2000" b="1" dirty="0">
                <a:solidFill>
                  <a:srgbClr val="7450EB"/>
                </a:solidFill>
              </a:rPr>
              <a:t> – </a:t>
            </a:r>
            <a:r>
              <a:rPr lang="fr-FR" sz="2000" b="1" dirty="0" err="1">
                <a:solidFill>
                  <a:srgbClr val="7450EB"/>
                </a:solidFill>
              </a:rPr>
              <a:t>optimised</a:t>
            </a:r>
            <a:r>
              <a:rPr lang="fr-FR" sz="2000" b="1" dirty="0">
                <a:solidFill>
                  <a:srgbClr val="7450EB"/>
                </a:solidFill>
              </a:rPr>
              <a:t> performance – </a:t>
            </a:r>
            <a:r>
              <a:rPr lang="fr-FR" sz="2000" b="1" dirty="0" err="1">
                <a:solidFill>
                  <a:srgbClr val="7450EB"/>
                </a:solidFill>
              </a:rPr>
              <a:t>Feature</a:t>
            </a:r>
            <a:r>
              <a:rPr lang="fr-FR" sz="2000" b="1" dirty="0">
                <a:solidFill>
                  <a:srgbClr val="7450EB"/>
                </a:solidFill>
              </a:rPr>
              <a:t> Importance – Non-</a:t>
            </a:r>
            <a:r>
              <a:rPr lang="fr-FR" sz="2000" b="1" dirty="0" err="1">
                <a:solidFill>
                  <a:srgbClr val="7450EB"/>
                </a:solidFill>
              </a:rPr>
              <a:t>Linear</a:t>
            </a:r>
            <a:r>
              <a:rPr lang="fr-FR" sz="2000" b="1" dirty="0">
                <a:solidFill>
                  <a:srgbClr val="7450EB"/>
                </a:solidFill>
              </a:rPr>
              <a:t> </a:t>
            </a:r>
            <a:r>
              <a:rPr lang="fr-FR" sz="2000" b="1" dirty="0" err="1">
                <a:solidFill>
                  <a:srgbClr val="7450EB"/>
                </a:solidFill>
              </a:rPr>
              <a:t>models</a:t>
            </a:r>
            <a:endParaRPr lang="fr-FR" sz="2000" b="1" dirty="0">
              <a:solidFill>
                <a:srgbClr val="7450EB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C058DF-FF64-9D5E-3D11-E625DBDC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Prédiction des consommations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15F054-A684-9E49-E8F8-390588A81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872" y="2646218"/>
            <a:ext cx="5136867" cy="29305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2714D4-0AD1-2144-1717-5160AB4DD5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7454" y="2529399"/>
            <a:ext cx="5666509" cy="32327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95107D-28AE-E042-837E-6B1004DA890E}"/>
              </a:ext>
            </a:extLst>
          </p:cNvPr>
          <p:cNvSpPr txBox="1"/>
          <p:nvPr/>
        </p:nvSpPr>
        <p:spPr>
          <a:xfrm>
            <a:off x="6719454" y="1495953"/>
            <a:ext cx="2845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Gradient Boosting Regressor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5E9007-F01E-63FB-4A2A-5A939D041B7A}"/>
              </a:ext>
            </a:extLst>
          </p:cNvPr>
          <p:cNvSpPr txBox="1"/>
          <p:nvPr/>
        </p:nvSpPr>
        <p:spPr>
          <a:xfrm>
            <a:off x="1556189" y="1769058"/>
            <a:ext cx="2845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Gradient Boosting Regressor</a:t>
            </a:r>
          </a:p>
        </p:txBody>
      </p:sp>
    </p:spTree>
    <p:extLst>
      <p:ext uri="{BB962C8B-B14F-4D97-AF65-F5344CB8AC3E}">
        <p14:creationId xmlns:p14="http://schemas.microsoft.com/office/powerpoint/2010/main" val="292288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Energie – </a:t>
            </a:r>
            <a:r>
              <a:rPr lang="fr-FR" sz="2000" b="1" dirty="0" err="1">
                <a:solidFill>
                  <a:srgbClr val="7450EB"/>
                </a:solidFill>
              </a:rPr>
              <a:t>Recurisive</a:t>
            </a:r>
            <a:r>
              <a:rPr lang="fr-FR" sz="2000" b="1" dirty="0">
                <a:solidFill>
                  <a:srgbClr val="7450EB"/>
                </a:solidFill>
              </a:rPr>
              <a:t> </a:t>
            </a:r>
            <a:r>
              <a:rPr lang="fr-FR" sz="2000" b="1" dirty="0" err="1">
                <a:solidFill>
                  <a:srgbClr val="7450EB"/>
                </a:solidFill>
              </a:rPr>
              <a:t>feature</a:t>
            </a:r>
            <a:r>
              <a:rPr lang="fr-FR" sz="2000" b="1" dirty="0">
                <a:solidFill>
                  <a:srgbClr val="7450EB"/>
                </a:solidFill>
              </a:rPr>
              <a:t> </a:t>
            </a:r>
            <a:r>
              <a:rPr lang="fr-FR" sz="2000" b="1" dirty="0" err="1">
                <a:solidFill>
                  <a:srgbClr val="7450EB"/>
                </a:solidFill>
              </a:rPr>
              <a:t>engineeering</a:t>
            </a:r>
            <a:endParaRPr lang="fr-FR" sz="2000" b="1" dirty="0">
              <a:solidFill>
                <a:srgbClr val="7450EB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C058DF-FF64-9D5E-3D11-E625DBDC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Prédiction des consommations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AFFD5F-63EC-0ECE-3A47-B1336869D4C0}"/>
              </a:ext>
            </a:extLst>
          </p:cNvPr>
          <p:cNvSpPr txBox="1"/>
          <p:nvPr/>
        </p:nvSpPr>
        <p:spPr>
          <a:xfrm>
            <a:off x="726989" y="1667783"/>
            <a:ext cx="536901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 la cross validation</a:t>
            </a:r>
          </a:p>
          <a:p>
            <a:r>
              <a:rPr lang="fr-FR" dirty="0"/>
              <a:t>Plusieurs modèles linéaire et non linéaire ont été appliqués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Modèle linéaire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Linear</a:t>
            </a:r>
            <a:r>
              <a:rPr lang="fr-FR" dirty="0"/>
              <a:t> </a:t>
            </a:r>
            <a:r>
              <a:rPr lang="fr-FR" dirty="0" err="1"/>
              <a:t>Regression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LinearSVR</a:t>
            </a:r>
            <a:r>
              <a:rPr lang="fr-F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Ridge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Lasso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ElasticNet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5DC1FD73-8F1D-748E-370C-32C81D441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25502"/>
            <a:ext cx="5994400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1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Energie – </a:t>
            </a:r>
            <a:r>
              <a:rPr lang="fr-FR" sz="2000" b="1" dirty="0" err="1">
                <a:solidFill>
                  <a:srgbClr val="7450EB"/>
                </a:solidFill>
              </a:rPr>
              <a:t>baseline</a:t>
            </a:r>
            <a:r>
              <a:rPr lang="fr-FR" sz="2000" b="1" dirty="0">
                <a:solidFill>
                  <a:srgbClr val="7450EB"/>
                </a:solidFill>
              </a:rPr>
              <a:t> performance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C058DF-FF64-9D5E-3D11-E625DBDC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Prédiction des consommations</a:t>
            </a:r>
          </a:p>
        </p:txBody>
      </p:sp>
    </p:spTree>
    <p:extLst>
      <p:ext uri="{BB962C8B-B14F-4D97-AF65-F5344CB8AC3E}">
        <p14:creationId xmlns:p14="http://schemas.microsoft.com/office/powerpoint/2010/main" val="1809008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Energie – </a:t>
            </a:r>
            <a:r>
              <a:rPr lang="fr-FR" sz="2000" b="1" dirty="0" err="1">
                <a:solidFill>
                  <a:srgbClr val="7450EB"/>
                </a:solidFill>
              </a:rPr>
              <a:t>optimised</a:t>
            </a:r>
            <a:r>
              <a:rPr lang="fr-FR" sz="2000" b="1" dirty="0">
                <a:solidFill>
                  <a:srgbClr val="7450EB"/>
                </a:solidFill>
              </a:rPr>
              <a:t> performance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C058DF-FF64-9D5E-3D11-E625DBDC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Prédiction des consommations</a:t>
            </a:r>
          </a:p>
        </p:txBody>
      </p:sp>
    </p:spTree>
    <p:extLst>
      <p:ext uri="{BB962C8B-B14F-4D97-AF65-F5344CB8AC3E}">
        <p14:creationId xmlns:p14="http://schemas.microsoft.com/office/powerpoint/2010/main" val="22296091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1095843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Energie – </a:t>
            </a:r>
            <a:r>
              <a:rPr lang="fr-FR" sz="2000" b="1" dirty="0" err="1">
                <a:solidFill>
                  <a:srgbClr val="7450EB"/>
                </a:solidFill>
              </a:rPr>
              <a:t>optimised</a:t>
            </a:r>
            <a:r>
              <a:rPr lang="fr-FR" sz="2000" b="1" dirty="0">
                <a:solidFill>
                  <a:srgbClr val="7450EB"/>
                </a:solidFill>
              </a:rPr>
              <a:t> performance – </a:t>
            </a:r>
            <a:r>
              <a:rPr lang="fr-FR" sz="2000" b="1" dirty="0" err="1">
                <a:solidFill>
                  <a:srgbClr val="7450EB"/>
                </a:solidFill>
              </a:rPr>
              <a:t>Feature</a:t>
            </a:r>
            <a:r>
              <a:rPr lang="fr-FR" sz="2000" b="1" dirty="0">
                <a:solidFill>
                  <a:srgbClr val="7450EB"/>
                </a:solidFill>
              </a:rPr>
              <a:t> Importance – </a:t>
            </a:r>
            <a:r>
              <a:rPr lang="fr-FR" sz="2000" b="1" dirty="0" err="1">
                <a:solidFill>
                  <a:srgbClr val="7450EB"/>
                </a:solidFill>
              </a:rPr>
              <a:t>Linear</a:t>
            </a:r>
            <a:r>
              <a:rPr lang="fr-FR" sz="2000" b="1" dirty="0">
                <a:solidFill>
                  <a:srgbClr val="7450EB"/>
                </a:solidFill>
              </a:rPr>
              <a:t> </a:t>
            </a:r>
            <a:r>
              <a:rPr lang="fr-FR" sz="2000" b="1" dirty="0" err="1">
                <a:solidFill>
                  <a:srgbClr val="7450EB"/>
                </a:solidFill>
              </a:rPr>
              <a:t>models</a:t>
            </a:r>
            <a:endParaRPr lang="fr-FR" sz="2000" b="1" dirty="0">
              <a:solidFill>
                <a:srgbClr val="7450EB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C058DF-FF64-9D5E-3D11-E625DBDC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Prédiction des consommations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31E80B-3D74-A651-584B-C59D765FA4E7}"/>
              </a:ext>
            </a:extLst>
          </p:cNvPr>
          <p:cNvSpPr txBox="1"/>
          <p:nvPr/>
        </p:nvSpPr>
        <p:spPr>
          <a:xfrm>
            <a:off x="2064327" y="2099908"/>
            <a:ext cx="183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Linear Regression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7BB8A6-4548-0C11-F93F-5920DC0BA542}"/>
              </a:ext>
            </a:extLst>
          </p:cNvPr>
          <p:cNvSpPr txBox="1"/>
          <p:nvPr/>
        </p:nvSpPr>
        <p:spPr>
          <a:xfrm>
            <a:off x="8297366" y="2099908"/>
            <a:ext cx="183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Linear Regression</a:t>
            </a:r>
          </a:p>
        </p:txBody>
      </p:sp>
      <p:pic>
        <p:nvPicPr>
          <p:cNvPr id="4" name="Picture 3" descr="A graph with blue bars&#10;&#10;Description automatically generated">
            <a:extLst>
              <a:ext uri="{FF2B5EF4-FFF2-40B4-BE49-F238E27FC236}">
                <a16:creationId xmlns:a16="http://schemas.microsoft.com/office/drawing/2014/main" id="{80882128-1E1D-C119-6DE3-650648E5E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2524404"/>
            <a:ext cx="6229350" cy="3549606"/>
          </a:xfrm>
          <a:prstGeom prst="rect">
            <a:avLst/>
          </a:prstGeom>
        </p:spPr>
      </p:pic>
      <p:pic>
        <p:nvPicPr>
          <p:cNvPr id="11" name="Picture 10" descr="A graph with blue rectangular bars&#10;&#10;Description automatically generated with medium confidence">
            <a:extLst>
              <a:ext uri="{FF2B5EF4-FFF2-40B4-BE49-F238E27FC236}">
                <a16:creationId xmlns:a16="http://schemas.microsoft.com/office/drawing/2014/main" id="{FAB790B7-3CEC-DCE0-0060-ADB2A509CB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3675" y="2524403"/>
            <a:ext cx="5509772" cy="352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7002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1095843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Energie – </a:t>
            </a:r>
            <a:r>
              <a:rPr lang="fr-FR" sz="2000" b="1" dirty="0" err="1">
                <a:solidFill>
                  <a:srgbClr val="7450EB"/>
                </a:solidFill>
              </a:rPr>
              <a:t>optimised</a:t>
            </a:r>
            <a:r>
              <a:rPr lang="fr-FR" sz="2000" b="1" dirty="0">
                <a:solidFill>
                  <a:srgbClr val="7450EB"/>
                </a:solidFill>
              </a:rPr>
              <a:t> performance – </a:t>
            </a:r>
            <a:r>
              <a:rPr lang="fr-FR" sz="2000" b="1" dirty="0" err="1">
                <a:solidFill>
                  <a:srgbClr val="7450EB"/>
                </a:solidFill>
              </a:rPr>
              <a:t>Feature</a:t>
            </a:r>
            <a:r>
              <a:rPr lang="fr-FR" sz="2000" b="1" dirty="0">
                <a:solidFill>
                  <a:srgbClr val="7450EB"/>
                </a:solidFill>
              </a:rPr>
              <a:t> Importance – Non-</a:t>
            </a:r>
            <a:r>
              <a:rPr lang="fr-FR" sz="2000" b="1" dirty="0" err="1">
                <a:solidFill>
                  <a:srgbClr val="7450EB"/>
                </a:solidFill>
              </a:rPr>
              <a:t>Linear</a:t>
            </a:r>
            <a:r>
              <a:rPr lang="fr-FR" sz="2000" b="1" dirty="0">
                <a:solidFill>
                  <a:srgbClr val="7450EB"/>
                </a:solidFill>
              </a:rPr>
              <a:t> </a:t>
            </a:r>
            <a:r>
              <a:rPr lang="fr-FR" sz="2000" b="1" dirty="0" err="1">
                <a:solidFill>
                  <a:srgbClr val="7450EB"/>
                </a:solidFill>
              </a:rPr>
              <a:t>models</a:t>
            </a:r>
            <a:endParaRPr lang="fr-FR" sz="2000" b="1" dirty="0">
              <a:solidFill>
                <a:srgbClr val="7450EB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C058DF-FF64-9D5E-3D11-E625DBDC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Prédiction des consommations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95107D-28AE-E042-837E-6B1004DA890E}"/>
              </a:ext>
            </a:extLst>
          </p:cNvPr>
          <p:cNvSpPr txBox="1"/>
          <p:nvPr/>
        </p:nvSpPr>
        <p:spPr>
          <a:xfrm>
            <a:off x="7790611" y="1769058"/>
            <a:ext cx="2845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Gradient Boosting Regressor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5E9007-F01E-63FB-4A2A-5A939D041B7A}"/>
              </a:ext>
            </a:extLst>
          </p:cNvPr>
          <p:cNvSpPr txBox="1"/>
          <p:nvPr/>
        </p:nvSpPr>
        <p:spPr>
          <a:xfrm>
            <a:off x="1556189" y="1769058"/>
            <a:ext cx="2845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Gradient Boosting Regressor</a:t>
            </a:r>
          </a:p>
        </p:txBody>
      </p:sp>
      <p:pic>
        <p:nvPicPr>
          <p:cNvPr id="3" name="Picture 2" descr="A graph with a bar and a number of text&#10;&#10;Description automatically generated with medium confidence">
            <a:extLst>
              <a:ext uri="{FF2B5EF4-FFF2-40B4-BE49-F238E27FC236}">
                <a16:creationId xmlns:a16="http://schemas.microsoft.com/office/drawing/2014/main" id="{46446CD5-C118-E177-0865-4883DE87B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21230"/>
            <a:ext cx="5908012" cy="3366502"/>
          </a:xfrm>
          <a:prstGeom prst="rect">
            <a:avLst/>
          </a:prstGeom>
        </p:spPr>
      </p:pic>
      <p:pic>
        <p:nvPicPr>
          <p:cNvPr id="14" name="Picture 13" descr="A graph with blue squares&#10;&#10;Description automatically generated">
            <a:extLst>
              <a:ext uri="{FF2B5EF4-FFF2-40B4-BE49-F238E27FC236}">
                <a16:creationId xmlns:a16="http://schemas.microsoft.com/office/drawing/2014/main" id="{F6D03F05-4F2B-29A0-9605-C6DE14D040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0694" y="2411496"/>
            <a:ext cx="5746469" cy="340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8426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CDF32-EC1D-CF41-B718-01CC229BA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6611" y="1417853"/>
            <a:ext cx="2349843" cy="33147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30000" dirty="0">
                <a:solidFill>
                  <a:srgbClr val="B8B1FF"/>
                </a:solidFill>
              </a:rPr>
              <a:t>5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E49F5C1-858B-F2A1-19C1-ED4619F786C4}"/>
              </a:ext>
            </a:extLst>
          </p:cNvPr>
          <p:cNvSpPr/>
          <p:nvPr/>
        </p:nvSpPr>
        <p:spPr>
          <a:xfrm>
            <a:off x="4263081" y="2761735"/>
            <a:ext cx="7082252" cy="1334529"/>
          </a:xfrm>
          <a:prstGeom prst="roundRect">
            <a:avLst>
              <a:gd name="adj" fmla="val 37964"/>
            </a:avLst>
          </a:prstGeom>
          <a:solidFill>
            <a:srgbClr val="745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074" name="Picture 2" descr="OpenClassrooms transforme l'expérience client avec la téléphonie">
            <a:extLst>
              <a:ext uri="{FF2B5EF4-FFF2-40B4-BE49-F238E27FC236}">
                <a16:creationId xmlns:a16="http://schemas.microsoft.com/office/drawing/2014/main" id="{170FC019-C885-5695-6957-E6FCFADF0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043" y="2761735"/>
            <a:ext cx="1334529" cy="133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3384A4-D6C4-B166-5E9C-1C296EB7D28A}"/>
              </a:ext>
            </a:extLst>
          </p:cNvPr>
          <p:cNvSpPr txBox="1"/>
          <p:nvPr/>
        </p:nvSpPr>
        <p:spPr>
          <a:xfrm>
            <a:off x="4554822" y="3075246"/>
            <a:ext cx="6498770" cy="783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FR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en-GB" sz="3600" dirty="0">
                <a:latin typeface="Inter"/>
              </a:rPr>
              <a:t>Conclusion</a:t>
            </a:r>
            <a:endParaRPr lang="en-GB" sz="3600" b="1" i="0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3451332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BC058DF-FF64-9D5E-3D11-E625DBDC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Conclusion</a:t>
            </a:r>
          </a:p>
        </p:txBody>
      </p:sp>
      <p:pic>
        <p:nvPicPr>
          <p:cNvPr id="2" name="Picture 1" descr="A logo with blue and black text&#10;&#10;Description automatically generated">
            <a:extLst>
              <a:ext uri="{FF2B5EF4-FFF2-40B4-BE49-F238E27FC236}">
                <a16:creationId xmlns:a16="http://schemas.microsoft.com/office/drawing/2014/main" id="{488D74EE-9155-81D8-1A85-8EFF6A0D4E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474" r="64875" b="13366"/>
          <a:stretch/>
        </p:blipFill>
        <p:spPr>
          <a:xfrm>
            <a:off x="8468013" y="2091003"/>
            <a:ext cx="2760644" cy="26759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6E87AEE-B1CC-1C93-76B5-8675AF0F14D8}"/>
              </a:ext>
            </a:extLst>
          </p:cNvPr>
          <p:cNvSpPr txBox="1"/>
          <p:nvPr/>
        </p:nvSpPr>
        <p:spPr>
          <a:xfrm>
            <a:off x="726989" y="2218849"/>
            <a:ext cx="774102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Les émissions de CO2 et la consommation d'énergie pour ces bâtiments peuvent être prédit de manière précise.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271A38"/>
                </a:solidFill>
                <a:latin typeface="Inter"/>
              </a:rPr>
              <a:t>L</a:t>
            </a:r>
            <a:r>
              <a:rPr lang="fr-FR" sz="2400" i="0" dirty="0">
                <a:effectLst/>
                <a:latin typeface="Inter"/>
              </a:rPr>
              <a:t>’ENERGY Star n’est pas nécessaire dans la prédiction.</a:t>
            </a:r>
            <a:endParaRPr lang="fr-FR" sz="2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EA1F278-AD28-9FF8-F4CC-5A7E72EF38B9}"/>
              </a:ext>
            </a:extLst>
          </p:cNvPr>
          <p:cNvGrpSpPr/>
          <p:nvPr/>
        </p:nvGrpSpPr>
        <p:grpSpPr>
          <a:xfrm>
            <a:off x="726989" y="5475372"/>
            <a:ext cx="9983919" cy="1010094"/>
            <a:chOff x="726989" y="5475372"/>
            <a:chExt cx="9983919" cy="1010094"/>
          </a:xfrm>
        </p:grpSpPr>
        <p:pic>
          <p:nvPicPr>
            <p:cNvPr id="15" name="Picture 14" descr="A yellow and white scale&#10;&#10;Description automatically generated with medium confidence">
              <a:extLst>
                <a:ext uri="{FF2B5EF4-FFF2-40B4-BE49-F238E27FC236}">
                  <a16:creationId xmlns:a16="http://schemas.microsoft.com/office/drawing/2014/main" id="{4C26DEC2-8C37-4BA1-5B2C-0DDF200E8F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-18780" t="15160" r="-1" b="14815"/>
            <a:stretch/>
          </p:blipFill>
          <p:spPr>
            <a:xfrm rot="16200000">
              <a:off x="5213902" y="988459"/>
              <a:ext cx="1010094" cy="9983919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3E3845A-00D0-91AC-035A-4EEF4B82CC03}"/>
                </a:ext>
              </a:extLst>
            </p:cNvPr>
            <p:cNvSpPr txBox="1"/>
            <p:nvPr/>
          </p:nvSpPr>
          <p:spPr>
            <a:xfrm>
              <a:off x="1907541" y="579575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910555-376C-7DA8-CB2F-D2A91ED8E19E}"/>
                </a:ext>
              </a:extLst>
            </p:cNvPr>
            <p:cNvSpPr txBox="1"/>
            <p:nvPr/>
          </p:nvSpPr>
          <p:spPr>
            <a:xfrm>
              <a:off x="5497182" y="579575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50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2E04F68-3FDC-E625-EF6C-B18128C1C15C}"/>
                </a:ext>
              </a:extLst>
            </p:cNvPr>
            <p:cNvSpPr txBox="1"/>
            <p:nvPr/>
          </p:nvSpPr>
          <p:spPr>
            <a:xfrm>
              <a:off x="9057582" y="5795752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100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7F091D4-9CDA-92AF-DD29-D92F99A852EB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D’</a:t>
            </a:r>
            <a:r>
              <a:rPr lang="fr-FR" sz="2000" b="1">
                <a:solidFill>
                  <a:srgbClr val="7450EB"/>
                </a:solidFill>
              </a:rPr>
              <a:t>apres</a:t>
            </a:r>
            <a:r>
              <a:rPr lang="fr-FR" sz="2000" b="1" dirty="0">
                <a:solidFill>
                  <a:srgbClr val="7450EB"/>
                </a:solidFill>
              </a:rPr>
              <a:t> les analyses précédentes :</a:t>
            </a:r>
          </a:p>
        </p:txBody>
      </p:sp>
    </p:spTree>
    <p:extLst>
      <p:ext uri="{BB962C8B-B14F-4D97-AF65-F5344CB8AC3E}">
        <p14:creationId xmlns:p14="http://schemas.microsoft.com/office/powerpoint/2010/main" val="1157507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CDF32-EC1D-CF41-B718-01CC229BA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6611" y="1417853"/>
            <a:ext cx="2349843" cy="33147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30000" dirty="0">
                <a:solidFill>
                  <a:srgbClr val="B8B1FF"/>
                </a:solidFill>
              </a:rPr>
              <a:t>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E49F5C1-858B-F2A1-19C1-ED4619F786C4}"/>
              </a:ext>
            </a:extLst>
          </p:cNvPr>
          <p:cNvSpPr/>
          <p:nvPr/>
        </p:nvSpPr>
        <p:spPr>
          <a:xfrm>
            <a:off x="4157064" y="2771674"/>
            <a:ext cx="6400800" cy="1334529"/>
          </a:xfrm>
          <a:prstGeom prst="roundRect">
            <a:avLst>
              <a:gd name="adj" fmla="val 37964"/>
            </a:avLst>
          </a:prstGeom>
          <a:solidFill>
            <a:srgbClr val="745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5FD3D-8AE5-F936-574B-2F710804B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3986" y="3124674"/>
            <a:ext cx="5694355" cy="7075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3600" b="1" dirty="0">
                <a:solidFill>
                  <a:schemeClr val="bg1"/>
                </a:solidFill>
              </a:rPr>
              <a:t>Objectif de la Mission</a:t>
            </a:r>
          </a:p>
        </p:txBody>
      </p:sp>
      <p:pic>
        <p:nvPicPr>
          <p:cNvPr id="3074" name="Picture 2" descr="OpenClassrooms transforme l'expérience client avec la téléphonie">
            <a:extLst>
              <a:ext uri="{FF2B5EF4-FFF2-40B4-BE49-F238E27FC236}">
                <a16:creationId xmlns:a16="http://schemas.microsoft.com/office/drawing/2014/main" id="{170FC019-C885-5695-6957-E6FCFADF0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043" y="2761735"/>
            <a:ext cx="1334529" cy="133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538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Contexte et objectif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Base de données sur la consommation en énergie des bâtiments de Seattle 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41D11F-B55C-9909-7453-F06A4B55A442}"/>
              </a:ext>
            </a:extLst>
          </p:cNvPr>
          <p:cNvSpPr txBox="1"/>
          <p:nvPr/>
        </p:nvSpPr>
        <p:spPr>
          <a:xfrm>
            <a:off x="726989" y="1805648"/>
            <a:ext cx="53690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Contexte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Seattle vise une neutralité carbone en 2050. Focus sur les émissions des bâtiments non résidentiels.</a:t>
            </a:r>
          </a:p>
          <a:p>
            <a:endParaRPr lang="fr-FR" dirty="0"/>
          </a:p>
          <a:p>
            <a:r>
              <a:rPr lang="fr-FR" b="1" dirty="0"/>
              <a:t>Objectif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Prédire émissions de CO2 et consommation d'énergie pour ces bâtiments sans mesures existantes.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i="0" dirty="0">
                <a:solidFill>
                  <a:srgbClr val="271A38"/>
                </a:solidFill>
                <a:effectLst/>
                <a:latin typeface="Inter"/>
              </a:rPr>
              <a:t>Evaluer l’intérêt de </a:t>
            </a:r>
            <a:r>
              <a:rPr lang="fr-FR" i="0" dirty="0">
                <a:effectLst/>
                <a:latin typeface="Inter"/>
              </a:rPr>
              <a:t>l’ENERGY STAR </a:t>
            </a:r>
            <a:r>
              <a:rPr lang="fr-FR" i="0" dirty="0">
                <a:solidFill>
                  <a:srgbClr val="271A38"/>
                </a:solidFill>
                <a:effectLst/>
                <a:latin typeface="Inter"/>
              </a:rPr>
              <a:t>pour la prédiction d’émissions.</a:t>
            </a:r>
            <a:endParaRPr lang="fr-FR" dirty="0"/>
          </a:p>
        </p:txBody>
      </p:sp>
      <p:pic>
        <p:nvPicPr>
          <p:cNvPr id="3" name="Picture 2" descr="A logo with blue and black text&#10;&#10;Description automatically generated">
            <a:extLst>
              <a:ext uri="{FF2B5EF4-FFF2-40B4-BE49-F238E27FC236}">
                <a16:creationId xmlns:a16="http://schemas.microsoft.com/office/drawing/2014/main" id="{E664F00E-D427-84EC-35F1-8799F13871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474" r="64875" b="13366"/>
          <a:stretch/>
        </p:blipFill>
        <p:spPr>
          <a:xfrm>
            <a:off x="7950261" y="1953272"/>
            <a:ext cx="2760644" cy="26759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A5B6220-8F08-B67C-187D-4ED76DF67DDC}"/>
              </a:ext>
            </a:extLst>
          </p:cNvPr>
          <p:cNvGrpSpPr/>
          <p:nvPr/>
        </p:nvGrpSpPr>
        <p:grpSpPr>
          <a:xfrm>
            <a:off x="726989" y="5475372"/>
            <a:ext cx="9983919" cy="1010094"/>
            <a:chOff x="726989" y="5475372"/>
            <a:chExt cx="9983919" cy="1010094"/>
          </a:xfrm>
        </p:grpSpPr>
        <p:pic>
          <p:nvPicPr>
            <p:cNvPr id="9" name="Picture 8" descr="A yellow and white scale&#10;&#10;Description automatically generated with medium confidence">
              <a:extLst>
                <a:ext uri="{FF2B5EF4-FFF2-40B4-BE49-F238E27FC236}">
                  <a16:creationId xmlns:a16="http://schemas.microsoft.com/office/drawing/2014/main" id="{037870F2-51AD-5CDD-6B4F-D97B3C4EAC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-18780" t="15160" r="-1" b="14815"/>
            <a:stretch/>
          </p:blipFill>
          <p:spPr>
            <a:xfrm rot="16200000">
              <a:off x="5213902" y="988459"/>
              <a:ext cx="1010094" cy="998391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49CD30-2B7D-455D-85C8-2D5312F5036F}"/>
                </a:ext>
              </a:extLst>
            </p:cNvPr>
            <p:cNvSpPr txBox="1"/>
            <p:nvPr/>
          </p:nvSpPr>
          <p:spPr>
            <a:xfrm>
              <a:off x="1907541" y="579575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09A5AD2-C530-1796-921D-AD724BAB4E70}"/>
                </a:ext>
              </a:extLst>
            </p:cNvPr>
            <p:cNvSpPr txBox="1"/>
            <p:nvPr/>
          </p:nvSpPr>
          <p:spPr>
            <a:xfrm>
              <a:off x="5497182" y="579575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50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85859A-E712-B1E6-76F7-C3233E9EA9E8}"/>
                </a:ext>
              </a:extLst>
            </p:cNvPr>
            <p:cNvSpPr txBox="1"/>
            <p:nvPr/>
          </p:nvSpPr>
          <p:spPr>
            <a:xfrm>
              <a:off x="9057582" y="5795752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842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CDF32-EC1D-CF41-B718-01CC229BA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6611" y="1417853"/>
            <a:ext cx="2349843" cy="33147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30000" dirty="0">
                <a:solidFill>
                  <a:srgbClr val="B8B1FF"/>
                </a:solidFill>
              </a:rPr>
              <a:t>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E49F5C1-858B-F2A1-19C1-ED4619F786C4}"/>
              </a:ext>
            </a:extLst>
          </p:cNvPr>
          <p:cNvSpPr/>
          <p:nvPr/>
        </p:nvSpPr>
        <p:spPr>
          <a:xfrm>
            <a:off x="4157064" y="2771674"/>
            <a:ext cx="6400800" cy="1334529"/>
          </a:xfrm>
          <a:prstGeom prst="roundRect">
            <a:avLst>
              <a:gd name="adj" fmla="val 37964"/>
            </a:avLst>
          </a:prstGeom>
          <a:solidFill>
            <a:srgbClr val="745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5FD3D-8AE5-F936-574B-2F710804B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3986" y="3124674"/>
            <a:ext cx="5694355" cy="7075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3600" b="1" dirty="0">
                <a:solidFill>
                  <a:schemeClr val="bg1"/>
                </a:solidFill>
              </a:rPr>
              <a:t>Démarche de Nettoyage</a:t>
            </a:r>
          </a:p>
        </p:txBody>
      </p:sp>
      <p:pic>
        <p:nvPicPr>
          <p:cNvPr id="3074" name="Picture 2" descr="OpenClassrooms transforme l'expérience client avec la téléphonie">
            <a:extLst>
              <a:ext uri="{FF2B5EF4-FFF2-40B4-BE49-F238E27FC236}">
                <a16:creationId xmlns:a16="http://schemas.microsoft.com/office/drawing/2014/main" id="{170FC019-C885-5695-6957-E6FCFADF0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043" y="2761735"/>
            <a:ext cx="1334529" cy="133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789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Démarche de Nettoyage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Gestions des variables manquantes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1C7E7A-D6C8-8997-DC71-4EFF1310A3F3}"/>
              </a:ext>
            </a:extLst>
          </p:cNvPr>
          <p:cNvSpPr txBox="1"/>
          <p:nvPr/>
        </p:nvSpPr>
        <p:spPr>
          <a:xfrm>
            <a:off x="726989" y="1543844"/>
            <a:ext cx="2819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Avant le </a:t>
            </a:r>
            <a:r>
              <a:rPr lang="en-AU" dirty="0" err="1"/>
              <a:t>prétraitement</a:t>
            </a:r>
            <a:r>
              <a:rPr lang="en-AU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45 </a:t>
            </a:r>
            <a:r>
              <a:rPr lang="en-AU" dirty="0" err="1"/>
              <a:t>Colonnes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3,376 </a:t>
            </a:r>
            <a:r>
              <a:rPr lang="en-AU" dirty="0" err="1"/>
              <a:t>Lignes</a:t>
            </a:r>
            <a:endParaRPr lang="en-AU" dirty="0"/>
          </a:p>
          <a:p>
            <a:endParaRPr lang="en-AU" dirty="0"/>
          </a:p>
          <a:p>
            <a:r>
              <a:rPr lang="en-AU" dirty="0"/>
              <a:t>Après le </a:t>
            </a:r>
            <a:r>
              <a:rPr lang="en-AU" dirty="0" err="1"/>
              <a:t>prétraitement</a:t>
            </a:r>
            <a:r>
              <a:rPr lang="en-AU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33 </a:t>
            </a:r>
            <a:r>
              <a:rPr lang="en-AU" dirty="0" err="1"/>
              <a:t>Colonnes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2,525 </a:t>
            </a:r>
            <a:r>
              <a:rPr lang="en-AU" dirty="0" err="1"/>
              <a:t>Lignes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1870913-3E1A-A55A-ED02-46365D886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89" y="4308764"/>
            <a:ext cx="11155730" cy="156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021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CDF32-EC1D-CF41-B718-01CC229BA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6611" y="1417853"/>
            <a:ext cx="2349843" cy="33147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30000" dirty="0">
                <a:solidFill>
                  <a:srgbClr val="B8B1FF"/>
                </a:solidFill>
              </a:rPr>
              <a:t>3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E49F5C1-858B-F2A1-19C1-ED4619F786C4}"/>
              </a:ext>
            </a:extLst>
          </p:cNvPr>
          <p:cNvSpPr/>
          <p:nvPr/>
        </p:nvSpPr>
        <p:spPr>
          <a:xfrm>
            <a:off x="4263081" y="2761735"/>
            <a:ext cx="6400800" cy="1334529"/>
          </a:xfrm>
          <a:prstGeom prst="roundRect">
            <a:avLst>
              <a:gd name="adj" fmla="val 37964"/>
            </a:avLst>
          </a:prstGeom>
          <a:solidFill>
            <a:srgbClr val="745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074" name="Picture 2" descr="OpenClassrooms transforme l'expérience client avec la téléphonie">
            <a:extLst>
              <a:ext uri="{FF2B5EF4-FFF2-40B4-BE49-F238E27FC236}">
                <a16:creationId xmlns:a16="http://schemas.microsoft.com/office/drawing/2014/main" id="{170FC019-C885-5695-6957-E6FCFADF0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043" y="2761735"/>
            <a:ext cx="1334529" cy="133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3384A4-D6C4-B166-5E9C-1C296EB7D28A}"/>
              </a:ext>
            </a:extLst>
          </p:cNvPr>
          <p:cNvSpPr txBox="1"/>
          <p:nvPr/>
        </p:nvSpPr>
        <p:spPr>
          <a:xfrm>
            <a:off x="4214096" y="3163048"/>
            <a:ext cx="6498770" cy="783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FR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en-GB" dirty="0">
                <a:latin typeface="Inter"/>
              </a:rPr>
              <a:t>Analyse </a:t>
            </a:r>
            <a:r>
              <a:rPr lang="en-GB" dirty="0" err="1">
                <a:latin typeface="Inter"/>
              </a:rPr>
              <a:t>Univariée</a:t>
            </a:r>
            <a:endParaRPr lang="en-GB" b="1" i="0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245251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Démarche de Nettoyage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Gestions des variables manquantes</a:t>
            </a:r>
          </a:p>
        </p:txBody>
      </p:sp>
      <p:pic>
        <p:nvPicPr>
          <p:cNvPr id="8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D3CFB672-1E9D-549E-9BE6-1DB04B80D4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558" b="39658"/>
          <a:stretch/>
        </p:blipFill>
        <p:spPr>
          <a:xfrm>
            <a:off x="815888" y="1767977"/>
            <a:ext cx="10184975" cy="2116886"/>
          </a:xfrm>
          <a:prstGeom prst="rect">
            <a:avLst/>
          </a:prstGeom>
        </p:spPr>
      </p:pic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369BF06E-8D31-368A-8E2C-69A0E55DD1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0663"/>
          <a:stretch/>
        </p:blipFill>
        <p:spPr>
          <a:xfrm>
            <a:off x="815888" y="4117813"/>
            <a:ext cx="10184975" cy="196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446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Démarche de Nettoyage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Gestions des variables manquantes</a:t>
            </a:r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2E4E9DC6-3E30-11A6-45E1-793D680A49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0185"/>
          <a:stretch/>
        </p:blipFill>
        <p:spPr>
          <a:xfrm>
            <a:off x="708454" y="1570061"/>
            <a:ext cx="7216264" cy="5038021"/>
          </a:xfrm>
          <a:prstGeom prst="rect">
            <a:avLst/>
          </a:prstGeom>
        </p:spPr>
      </p:pic>
      <p:pic>
        <p:nvPicPr>
          <p:cNvPr id="11" name="Picture 10" descr="A screenshot of a graph&#10;&#10;Description automatically generated">
            <a:extLst>
              <a:ext uri="{FF2B5EF4-FFF2-40B4-BE49-F238E27FC236}">
                <a16:creationId xmlns:a16="http://schemas.microsoft.com/office/drawing/2014/main" id="{5FFBD692-2068-0D3E-315C-5B4256EF0E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828" t="69444" r="33574"/>
          <a:stretch/>
        </p:blipFill>
        <p:spPr>
          <a:xfrm>
            <a:off x="8049669" y="1570061"/>
            <a:ext cx="2235200" cy="2095200"/>
          </a:xfrm>
          <a:prstGeom prst="rect">
            <a:avLst/>
          </a:prstGeom>
        </p:spPr>
      </p:pic>
      <p:pic>
        <p:nvPicPr>
          <p:cNvPr id="12" name="Picture 11" descr="A screenshot of a graph&#10;&#10;Description automatically generated">
            <a:extLst>
              <a:ext uri="{FF2B5EF4-FFF2-40B4-BE49-F238E27FC236}">
                <a16:creationId xmlns:a16="http://schemas.microsoft.com/office/drawing/2014/main" id="{CA08E221-4A62-93CF-CCCA-898AE0E912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9444" r="66194"/>
          <a:stretch/>
        </p:blipFill>
        <p:spPr>
          <a:xfrm>
            <a:off x="8049669" y="4089071"/>
            <a:ext cx="2318446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778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10585</TotalTime>
  <Words>522</Words>
  <Application>Microsoft Macintosh PowerPoint</Application>
  <PresentationFormat>Widescreen</PresentationFormat>
  <Paragraphs>134</Paragraphs>
  <Slides>28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Inter</vt:lpstr>
      <vt:lpstr>Menlo</vt:lpstr>
      <vt:lpstr>Söhne</vt:lpstr>
      <vt:lpstr>Office Theme</vt:lpstr>
      <vt:lpstr>Anticipez les besoins en consommation de bâtiments </vt:lpstr>
      <vt:lpstr>PowerPoint Presentation</vt:lpstr>
      <vt:lpstr>PowerPoint Presentation</vt:lpstr>
      <vt:lpstr>Contexte et objectif </vt:lpstr>
      <vt:lpstr>PowerPoint Presentation</vt:lpstr>
      <vt:lpstr>Démarche de Nettoyage</vt:lpstr>
      <vt:lpstr>PowerPoint Presentation</vt:lpstr>
      <vt:lpstr>Démarche de Nettoyage</vt:lpstr>
      <vt:lpstr>Démarche de Nettoyage</vt:lpstr>
      <vt:lpstr>Démarche de Nettoyage</vt:lpstr>
      <vt:lpstr>Démarche de Nettoyage</vt:lpstr>
      <vt:lpstr>Démarche de Nettoyage</vt:lpstr>
      <vt:lpstr>Démarche de Nettoyage</vt:lpstr>
      <vt:lpstr>Démarche de Nettoyage</vt:lpstr>
      <vt:lpstr>PowerPoint Presentation</vt:lpstr>
      <vt:lpstr>Prédiction des consommations</vt:lpstr>
      <vt:lpstr>Prédiction des consommations</vt:lpstr>
      <vt:lpstr>Prédiction des consommations</vt:lpstr>
      <vt:lpstr>Prédiction des consommations</vt:lpstr>
      <vt:lpstr>Prédiction des consommations</vt:lpstr>
      <vt:lpstr>Prédiction des consommations</vt:lpstr>
      <vt:lpstr>Prédiction des consommations</vt:lpstr>
      <vt:lpstr>Prédiction des consommations</vt:lpstr>
      <vt:lpstr>Prédiction des consommations</vt:lpstr>
      <vt:lpstr>Prédiction des consommations</vt:lpstr>
      <vt:lpstr>Prédiction des consommations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Prédisez la demande en électricité</dc:title>
  <dc:creator>Typhaine Haurogné</dc:creator>
  <cp:lastModifiedBy>Typhaine Haurogné</cp:lastModifiedBy>
  <cp:revision>39</cp:revision>
  <dcterms:created xsi:type="dcterms:W3CDTF">2023-01-28T10:30:02Z</dcterms:created>
  <dcterms:modified xsi:type="dcterms:W3CDTF">2023-09-27T05:40:35Z</dcterms:modified>
</cp:coreProperties>
</file>