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05" r:id="rId3"/>
    <p:sldId id="258" r:id="rId4"/>
    <p:sldId id="306" r:id="rId5"/>
    <p:sldId id="294" r:id="rId6"/>
    <p:sldId id="347" r:id="rId7"/>
    <p:sldId id="348" r:id="rId8"/>
    <p:sldId id="327" r:id="rId9"/>
    <p:sldId id="261" r:id="rId10"/>
    <p:sldId id="351" r:id="rId11"/>
    <p:sldId id="349" r:id="rId12"/>
    <p:sldId id="350" r:id="rId13"/>
    <p:sldId id="352" r:id="rId14"/>
    <p:sldId id="328" r:id="rId15"/>
    <p:sldId id="325" r:id="rId16"/>
    <p:sldId id="363" r:id="rId17"/>
    <p:sldId id="354" r:id="rId18"/>
    <p:sldId id="355" r:id="rId19"/>
    <p:sldId id="357" r:id="rId20"/>
    <p:sldId id="364" r:id="rId21"/>
    <p:sldId id="358" r:id="rId22"/>
    <p:sldId id="359" r:id="rId23"/>
    <p:sldId id="365" r:id="rId24"/>
    <p:sldId id="360" r:id="rId25"/>
    <p:sldId id="361" r:id="rId26"/>
    <p:sldId id="362" r:id="rId27"/>
    <p:sldId id="332" r:id="rId28"/>
    <p:sldId id="367" r:id="rId29"/>
    <p:sldId id="315" r:id="rId30"/>
    <p:sldId id="366" r:id="rId31"/>
    <p:sldId id="344" r:id="rId32"/>
    <p:sldId id="368" r:id="rId33"/>
    <p:sldId id="369" r:id="rId34"/>
    <p:sldId id="345" r:id="rId3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0EB"/>
    <a:srgbClr val="B45C60"/>
    <a:srgbClr val="B8B1FF"/>
    <a:srgbClr val="B2ABF2"/>
    <a:srgbClr val="F9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4"/>
    <p:restoredTop sz="78130"/>
  </p:normalViewPr>
  <p:slideViewPr>
    <p:cSldViewPr snapToGrid="0">
      <p:cViewPr varScale="1">
        <p:scale>
          <a:sx n="84" d="100"/>
          <a:sy n="8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46C8-5234-854C-BA39-BF61CE759CE4}" type="datetimeFigureOut">
              <a:rPr lang="en-AU" smtClean="0"/>
              <a:t>6/11/23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018A-3994-8540-B1A4-4DF8CBB4C8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46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827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838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618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4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885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579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3002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0685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122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344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535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835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250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784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75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459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799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993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850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287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45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11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4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QuantileTransformer</a:t>
            </a:r>
            <a:r>
              <a:rPr lang="en-AU" dirty="0"/>
              <a:t> is set to map features to follow a Gaussian (or normal) distribution, the following occurs:</a:t>
            </a:r>
          </a:p>
          <a:p>
            <a:endParaRPr lang="en-AU" dirty="0"/>
          </a:p>
          <a:p>
            <a:pPr marL="228600" indent="-228600">
              <a:buFont typeface="+mj-lt"/>
              <a:buAutoNum type="arabicPeriod"/>
            </a:pPr>
            <a:r>
              <a:rPr lang="en-AU" dirty="0"/>
              <a:t>Quantile Calculation: Computes the quantiles of each feature capturing the distribution of the input feature.</a:t>
            </a:r>
          </a:p>
          <a:p>
            <a:pPr marL="228600" indent="-228600">
              <a:buFont typeface="+mj-lt"/>
              <a:buAutoNum type="arabicPeriod"/>
            </a:pPr>
            <a:r>
              <a:rPr lang="en-AU" dirty="0"/>
              <a:t>Data Transformation: These quantiles are then transformed to follow a Gaussian distribution essentially forcing regions of the original feature's distribution to align with a Gaussian curve.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33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839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988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91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4034-8A45-73FD-F124-FCD2DF282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3447-634A-BD56-A081-8BA06882A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68B0-22B6-4B71-45DA-92705D81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A670-39FB-B779-0071-82CA1F7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BFD8-D666-931E-2F15-F7C14FA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6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B539-AD48-5B75-548E-FA8B8FA1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4A-06D5-75FC-0707-F4909E3D5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46E9-6742-A93E-4FBA-E86A40C8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29E3-C851-12C0-E90D-52971E5A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CDC0-AB88-7C9D-A3BD-9AE8AE50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0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763C2-F4E3-9584-6F26-7D198285F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5E9C6-DABF-BB1D-B673-FEBFD7E99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DC7D-46B5-3967-22B5-73787A3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A827-D609-371F-369B-A002199A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A2926-133E-A567-20CB-74762AA4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30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C68B-42C7-1C1A-A0D1-53335AA2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7F1A-4704-4F31-F5D7-9EB65F6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2419-DF01-0786-67A3-3F9E52BE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C3A0-CCCC-3E4A-75B6-6C58BBF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9E33-66F6-4F17-9FFF-21A3D4C4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04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C56-9DF3-657E-D966-172C15CD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E183-2AE6-B742-13A6-61E5FE29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E5AD-A4F4-7F5B-C148-1E07F2B3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041F-55C4-C4D7-8236-27B3E89D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4914-7867-7DD0-584C-48061B93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56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8F99-A19E-CAEC-A575-831BB489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93C2-77FC-C300-C4DB-1D30BDA09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7BA6-BC5F-4581-2D82-1FDF201BF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FBCFE-AF60-DD9E-5EB7-0397AE2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13A72-1F76-CB59-9D48-616224D9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D5488-8CF5-0F47-9C23-8E54CED9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47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C627-E2A0-DB4E-078F-7DCD6D95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1E71-4F77-0821-6274-549F29FB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EAF4F-6E71-F456-A17E-57705E41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75DE1-A1A3-C50B-7ACA-539A2B896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2AC40-FA4E-1919-B956-DA7B363CE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6CC-0B2D-DFBC-F6B8-FE41A894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39032-6A19-5296-41F6-FFC43846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659D6-640D-1168-AE73-F38AAB9D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2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08A5-8D4E-16BD-EFAD-A8462542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843DD-9DF5-A821-F166-4CA0D8F1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C91E-850D-66D2-39DB-78995188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9418B-3B3A-29D7-5175-AE363D83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52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20B0C-5E4B-C040-4D68-E5B5EA4B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544AD-90C2-4982-2B17-C368DAA7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DA6D5-B366-4FD9-1476-56E7147A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85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8D63-B6A4-FEAB-30F9-E3420B12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AEA0-9615-0D7C-AD8B-4A62E281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2399C-3B52-9AF1-FB83-9C581B75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AD215-E87B-BED0-0A32-5A8261A5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F6A84-7C67-149F-3532-B2AEC85B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E538C-CF36-0146-9AB9-E8044888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62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1654-9957-6481-914F-EC9E1D8F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8391-FEE6-199A-5E22-67A7203D2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558EE-69BD-6872-F3DC-B4C321CD1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9275-9363-A0C7-8586-AF01D6AB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F3780-CEC6-80B5-1C24-31A397D8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78DE7-9454-CBF6-6FD9-86F83D0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3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30E65-F7AC-75C1-6B33-7684BEF6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601F-EE85-1439-1478-301A79B2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E95F-40ED-F90D-C00A-B44565CD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A857-0CF4-BC9A-4383-85CE8315D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50FE-D784-0C5C-8E6A-9770E9667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57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5I3Ei69I40s?feature=oembed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Idy6xQ5YQ7I?feature=oembed" TargetMode="External"/><Relationship Id="rId5" Type="http://schemas.openxmlformats.org/officeDocument/2006/relationships/image" Target="../media/image18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ijUMKMC4f9I?start=216&amp;feature=oembed" TargetMode="External"/><Relationship Id="rId5" Type="http://schemas.openxmlformats.org/officeDocument/2006/relationships/image" Target="../media/image21.jpe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5966-5534-0C68-7095-4FEB7A4E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374" y="4957989"/>
            <a:ext cx="8668884" cy="1384196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Segmentez des clients d'un site e-commerce</a:t>
            </a:r>
            <a:br>
              <a:rPr lang="fr-FR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</a:br>
            <a:br>
              <a:rPr lang="fr-FR" sz="1050" b="1" i="0" dirty="0">
                <a:solidFill>
                  <a:srgbClr val="271A38"/>
                </a:solidFill>
                <a:effectLst/>
                <a:latin typeface="Inter"/>
              </a:rPr>
            </a:br>
            <a:endParaRPr lang="fr-FR" sz="3600" b="1" dirty="0">
              <a:solidFill>
                <a:schemeClr val="tx2"/>
              </a:solidFill>
              <a:latin typeface="+mn-lt"/>
              <a:cs typeface="Eras Medium ITC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B3F7F-DC0F-8E51-77C4-E2F7C528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374" y="5860425"/>
            <a:ext cx="8668884" cy="670266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7450EB"/>
                </a:solidFill>
              </a:rPr>
              <a:t>Andrew Mayes – </a:t>
            </a:r>
            <a:r>
              <a:rPr lang="en-AU" sz="1800" dirty="0" err="1">
                <a:solidFill>
                  <a:srgbClr val="7450EB"/>
                </a:solidFill>
              </a:rPr>
              <a:t>Parcours</a:t>
            </a:r>
            <a:r>
              <a:rPr lang="en-AU" sz="1800" dirty="0">
                <a:solidFill>
                  <a:srgbClr val="7450EB"/>
                </a:solidFill>
              </a:rPr>
              <a:t> Machine Learning Engineer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E3BA13-B706-1AEA-4315-686E7BB7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88" y="4957989"/>
            <a:ext cx="1237569" cy="12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Data Science Capabilities Your Team Needs - TechnoSphere">
            <a:extLst>
              <a:ext uri="{FF2B5EF4-FFF2-40B4-BE49-F238E27FC236}">
                <a16:creationId xmlns:a16="http://schemas.microsoft.com/office/drawing/2014/main" id="{01262714-C93D-191C-935E-BC64B5104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 b="24783"/>
          <a:stretch/>
        </p:blipFill>
        <p:spPr bwMode="auto">
          <a:xfrm>
            <a:off x="0" y="-60779"/>
            <a:ext cx="12192000" cy="43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2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Flux de Traitement et Nettoyage des Données</a:t>
            </a:r>
          </a:p>
        </p:txBody>
      </p:sp>
      <p:pic>
        <p:nvPicPr>
          <p:cNvPr id="11" name="Picture 10" descr="A screenshot of a chat&#10;&#10;Description automatically generated">
            <a:extLst>
              <a:ext uri="{FF2B5EF4-FFF2-40B4-BE49-F238E27FC236}">
                <a16:creationId xmlns:a16="http://schemas.microsoft.com/office/drawing/2014/main" id="{67B7540E-FF37-AF20-9A55-09391B52FB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435"/>
          <a:stretch/>
        </p:blipFill>
        <p:spPr>
          <a:xfrm>
            <a:off x="726989" y="2526030"/>
            <a:ext cx="10919796" cy="22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9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Transformateur de quantile normalisé - Matrice de Dispersion et Distributions des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5FD68-225C-CD23-B6F3-599E0F52D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382627"/>
            <a:ext cx="6777319" cy="5001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1A32BB-EDEB-3AF7-29A5-71E9C1740169}"/>
              </a:ext>
            </a:extLst>
          </p:cNvPr>
          <p:cNvSpPr txBox="1"/>
          <p:nvPr/>
        </p:nvSpPr>
        <p:spPr>
          <a:xfrm>
            <a:off x="8963570" y="1382627"/>
            <a:ext cx="29191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1. Recency</a:t>
            </a:r>
          </a:p>
          <a:p>
            <a:r>
              <a:rPr lang="en-AU" dirty="0"/>
              <a:t>2. Frequency</a:t>
            </a:r>
          </a:p>
          <a:p>
            <a:r>
              <a:rPr lang="en-AU" dirty="0"/>
              <a:t>3. </a:t>
            </a:r>
            <a:r>
              <a:rPr lang="en-AU" dirty="0" err="1"/>
              <a:t>payment_type</a:t>
            </a:r>
            <a:endParaRPr lang="en-AU" dirty="0"/>
          </a:p>
          <a:p>
            <a:r>
              <a:rPr lang="en-AU" dirty="0"/>
              <a:t>4. </a:t>
            </a:r>
            <a:r>
              <a:rPr lang="en-AU" dirty="0" err="1"/>
              <a:t>PaymentInstallments</a:t>
            </a:r>
            <a:endParaRPr lang="en-AU" dirty="0"/>
          </a:p>
          <a:p>
            <a:r>
              <a:rPr lang="en-AU" dirty="0"/>
              <a:t>5. </a:t>
            </a:r>
            <a:r>
              <a:rPr lang="en-AU" dirty="0" err="1"/>
              <a:t>TotalPaymentValue</a:t>
            </a:r>
            <a:endParaRPr lang="en-AU" dirty="0"/>
          </a:p>
          <a:p>
            <a:r>
              <a:rPr lang="en-AU" dirty="0"/>
              <a:t>6. </a:t>
            </a:r>
            <a:r>
              <a:rPr lang="en-AU" dirty="0" err="1"/>
              <a:t>MeanProductPrice</a:t>
            </a:r>
            <a:endParaRPr lang="en-AU" dirty="0"/>
          </a:p>
          <a:p>
            <a:r>
              <a:rPr lang="en-AU" dirty="0"/>
              <a:t>7. </a:t>
            </a:r>
            <a:r>
              <a:rPr lang="en-AU" dirty="0" err="1"/>
              <a:t>NumberOfProductInOrder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925D6-175E-F441-B09F-9873B3B83247}"/>
              </a:ext>
            </a:extLst>
          </p:cNvPr>
          <p:cNvSpPr txBox="1"/>
          <p:nvPr/>
        </p:nvSpPr>
        <p:spPr>
          <a:xfrm>
            <a:off x="726989" y="1582682"/>
            <a:ext cx="42260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Distribution: </a:t>
            </a:r>
            <a:r>
              <a:rPr lang="en-AU" dirty="0"/>
              <a:t>La </a:t>
            </a:r>
            <a:r>
              <a:rPr lang="en-AU" dirty="0" err="1"/>
              <a:t>plupart</a:t>
            </a:r>
            <a:r>
              <a:rPr lang="en-AU" dirty="0"/>
              <a:t> des variables, </a:t>
            </a:r>
            <a:r>
              <a:rPr lang="en-AU" dirty="0" err="1"/>
              <a:t>telles</a:t>
            </a:r>
            <a:r>
              <a:rPr lang="en-AU" dirty="0"/>
              <a:t> que Recency, </a:t>
            </a:r>
            <a:r>
              <a:rPr lang="en-AU" dirty="0" err="1"/>
              <a:t>PaymentInstallments</a:t>
            </a:r>
            <a:r>
              <a:rPr lang="en-AU" dirty="0"/>
              <a:t>, et </a:t>
            </a:r>
            <a:r>
              <a:rPr lang="en-AU" dirty="0" err="1"/>
              <a:t>TotalPaymentValue</a:t>
            </a:r>
            <a:r>
              <a:rPr lang="en-AU" dirty="0"/>
              <a:t>, </a:t>
            </a:r>
            <a:r>
              <a:rPr lang="en-AU" dirty="0" err="1"/>
              <a:t>montrent</a:t>
            </a:r>
            <a:r>
              <a:rPr lang="en-AU" dirty="0"/>
              <a:t> </a:t>
            </a:r>
            <a:r>
              <a:rPr lang="en-AU" dirty="0" err="1"/>
              <a:t>une</a:t>
            </a:r>
            <a:r>
              <a:rPr lang="en-AU" dirty="0"/>
              <a:t> distribution </a:t>
            </a:r>
            <a:r>
              <a:rPr lang="en-AU" dirty="0" err="1"/>
              <a:t>asymétrique</a:t>
            </a:r>
            <a:r>
              <a:rPr lang="en-AU" dirty="0"/>
              <a:t>.</a:t>
            </a:r>
            <a:br>
              <a:rPr lang="en-AU" dirty="0"/>
            </a:b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Recency vs. </a:t>
            </a:r>
            <a:r>
              <a:rPr lang="en-AU" b="1" dirty="0" err="1"/>
              <a:t>Autres</a:t>
            </a:r>
            <a:r>
              <a:rPr lang="en-AU" b="1" dirty="0"/>
              <a:t> Variables: </a:t>
            </a:r>
            <a:r>
              <a:rPr lang="en-AU" dirty="0"/>
              <a:t>Il </a:t>
            </a:r>
            <a:r>
              <a:rPr lang="en-AU" dirty="0" err="1"/>
              <a:t>semble</a:t>
            </a:r>
            <a:r>
              <a:rPr lang="en-AU" dirty="0"/>
              <a:t> </a:t>
            </a:r>
            <a:r>
              <a:rPr lang="en-AU" dirty="0" err="1"/>
              <a:t>n'y</a:t>
            </a:r>
            <a:r>
              <a:rPr lang="en-AU" dirty="0"/>
              <a:t> </a:t>
            </a:r>
            <a:r>
              <a:rPr lang="en-AU" dirty="0" err="1"/>
              <a:t>avoir</a:t>
            </a:r>
            <a:r>
              <a:rPr lang="en-AU" dirty="0"/>
              <a:t> </a:t>
            </a:r>
            <a:r>
              <a:rPr lang="en-AU" dirty="0" err="1"/>
              <a:t>aucune</a:t>
            </a:r>
            <a:r>
              <a:rPr lang="en-AU" dirty="0"/>
              <a:t> tendance </a:t>
            </a:r>
            <a:r>
              <a:rPr lang="en-AU" dirty="0" err="1"/>
              <a:t>ou</a:t>
            </a:r>
            <a:r>
              <a:rPr lang="en-AU" dirty="0"/>
              <a:t> </a:t>
            </a:r>
            <a:r>
              <a:rPr lang="en-AU" dirty="0" err="1"/>
              <a:t>corrélation</a:t>
            </a:r>
            <a:r>
              <a:rPr lang="en-AU" dirty="0"/>
              <a:t> </a:t>
            </a:r>
            <a:r>
              <a:rPr lang="en-AU" dirty="0" err="1"/>
              <a:t>claire</a:t>
            </a:r>
            <a:r>
              <a:rPr lang="en-AU" dirty="0"/>
              <a:t> </a:t>
            </a:r>
            <a:r>
              <a:rPr lang="en-AU" dirty="0" err="1"/>
              <a:t>lorsque</a:t>
            </a:r>
            <a:r>
              <a:rPr lang="en-AU" dirty="0"/>
              <a:t> Recency </a:t>
            </a:r>
            <a:r>
              <a:rPr lang="en-AU" dirty="0" err="1"/>
              <a:t>est</a:t>
            </a:r>
            <a:r>
              <a:rPr lang="en-AU" dirty="0"/>
              <a:t> </a:t>
            </a:r>
            <a:r>
              <a:rPr lang="en-AU" dirty="0" err="1"/>
              <a:t>tracé</a:t>
            </a:r>
            <a:r>
              <a:rPr lang="en-AU" dirty="0"/>
              <a:t> par rapport </a:t>
            </a:r>
            <a:r>
              <a:rPr lang="en-AU" dirty="0" err="1"/>
              <a:t>à</a:t>
            </a:r>
            <a:r>
              <a:rPr lang="en-AU" dirty="0"/>
              <a:t> </a:t>
            </a:r>
            <a:r>
              <a:rPr lang="en-AU" dirty="0" err="1"/>
              <a:t>d'autres</a:t>
            </a:r>
            <a:r>
              <a:rPr lang="en-AU" dirty="0"/>
              <a:t> variables.</a:t>
            </a:r>
            <a:br>
              <a:rPr lang="en-AU" dirty="0"/>
            </a:b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Frequency: </a:t>
            </a:r>
            <a:r>
              <a:rPr lang="en-AU" dirty="0" err="1"/>
              <a:t>Cette</a:t>
            </a:r>
            <a:r>
              <a:rPr lang="en-AU" dirty="0"/>
              <a:t> variable </a:t>
            </a:r>
            <a:r>
              <a:rPr lang="en-AU" dirty="0" err="1"/>
              <a:t>semble</a:t>
            </a:r>
            <a:r>
              <a:rPr lang="en-AU" dirty="0"/>
              <a:t> </a:t>
            </a:r>
            <a:r>
              <a:rPr lang="en-AU" dirty="0" err="1"/>
              <a:t>avoir</a:t>
            </a:r>
            <a:r>
              <a:rPr lang="en-AU" dirty="0"/>
              <a:t> </a:t>
            </a:r>
            <a:r>
              <a:rPr lang="en-AU" dirty="0" err="1"/>
              <a:t>quelques</a:t>
            </a:r>
            <a:r>
              <a:rPr lang="en-AU" dirty="0"/>
              <a:t> </a:t>
            </a:r>
            <a:r>
              <a:rPr lang="en-AU" dirty="0" err="1"/>
              <a:t>valeurs</a:t>
            </a:r>
            <a:r>
              <a:rPr lang="en-AU" dirty="0"/>
              <a:t> </a:t>
            </a:r>
            <a:r>
              <a:rPr lang="en-AU" dirty="0" err="1"/>
              <a:t>aberrantes</a:t>
            </a:r>
            <a:r>
              <a:rPr lang="en-AU" dirty="0"/>
              <a:t>, </a:t>
            </a:r>
            <a:r>
              <a:rPr lang="en-AU" dirty="0" err="1"/>
              <a:t>visibles</a:t>
            </a:r>
            <a:r>
              <a:rPr lang="en-AU" dirty="0"/>
              <a:t> </a:t>
            </a:r>
            <a:r>
              <a:rPr lang="en-AU" dirty="0" err="1"/>
              <a:t>comme</a:t>
            </a:r>
            <a:r>
              <a:rPr lang="en-AU" dirty="0"/>
              <a:t> des points </a:t>
            </a:r>
            <a:r>
              <a:rPr lang="en-AU" dirty="0" err="1"/>
              <a:t>éloignés</a:t>
            </a:r>
            <a:r>
              <a:rPr lang="en-AU" dirty="0"/>
              <a:t> de la concentration </a:t>
            </a:r>
            <a:r>
              <a:rPr lang="en-AU" dirty="0" err="1"/>
              <a:t>principale</a:t>
            </a:r>
            <a:r>
              <a:rPr lang="en-AU" dirty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6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Transformateur de quantile normalisé - Matrice de Dispersion et Distributions des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1F0FB-5420-BEBE-C9C9-01611A667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559" y="1382627"/>
            <a:ext cx="7021159" cy="52635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D53CFA-86F0-0876-92B5-093F0A956B36}"/>
              </a:ext>
            </a:extLst>
          </p:cNvPr>
          <p:cNvSpPr txBox="1"/>
          <p:nvPr/>
        </p:nvSpPr>
        <p:spPr>
          <a:xfrm>
            <a:off x="8839950" y="1382627"/>
            <a:ext cx="3047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1. Recency</a:t>
            </a:r>
          </a:p>
          <a:p>
            <a:r>
              <a:rPr lang="en-AU" dirty="0"/>
              <a:t>2. Frequency</a:t>
            </a:r>
          </a:p>
          <a:p>
            <a:r>
              <a:rPr lang="en-AU" dirty="0"/>
              <a:t>3. </a:t>
            </a:r>
            <a:r>
              <a:rPr lang="en-AU" dirty="0" err="1"/>
              <a:t>payment_type</a:t>
            </a:r>
            <a:endParaRPr lang="en-AU" dirty="0"/>
          </a:p>
          <a:p>
            <a:r>
              <a:rPr lang="en-AU" dirty="0"/>
              <a:t>4. </a:t>
            </a:r>
            <a:r>
              <a:rPr lang="en-AU" dirty="0" err="1"/>
              <a:t>PaymentInstallments</a:t>
            </a:r>
            <a:endParaRPr lang="en-AU" dirty="0"/>
          </a:p>
          <a:p>
            <a:r>
              <a:rPr lang="en-AU" dirty="0"/>
              <a:t>5. </a:t>
            </a:r>
            <a:r>
              <a:rPr lang="en-AU" dirty="0" err="1"/>
              <a:t>TotalPaymentValue</a:t>
            </a:r>
            <a:endParaRPr lang="en-AU" dirty="0"/>
          </a:p>
          <a:p>
            <a:r>
              <a:rPr lang="en-AU" dirty="0"/>
              <a:t>6. </a:t>
            </a:r>
            <a:r>
              <a:rPr lang="en-AU" dirty="0" err="1"/>
              <a:t>MeanProductPrice</a:t>
            </a:r>
            <a:endParaRPr lang="en-AU" dirty="0"/>
          </a:p>
          <a:p>
            <a:r>
              <a:rPr lang="en-AU" dirty="0"/>
              <a:t>7. </a:t>
            </a:r>
            <a:r>
              <a:rPr lang="en-AU" dirty="0" err="1"/>
              <a:t>NumberOfProductInOrder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985BC-B5DA-F5B6-8CC1-4EA43D4380E3}"/>
              </a:ext>
            </a:extLst>
          </p:cNvPr>
          <p:cNvSpPr txBox="1"/>
          <p:nvPr/>
        </p:nvSpPr>
        <p:spPr>
          <a:xfrm>
            <a:off x="736052" y="1475248"/>
            <a:ext cx="39693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Distribution: </a:t>
            </a:r>
            <a:r>
              <a:rPr lang="en-AU" dirty="0"/>
              <a:t>La transformation </a:t>
            </a:r>
            <a:r>
              <a:rPr lang="en-AU" dirty="0" err="1"/>
              <a:t>convertit</a:t>
            </a:r>
            <a:r>
              <a:rPr lang="en-AU" dirty="0"/>
              <a:t> avec succès la distribution de la </a:t>
            </a:r>
            <a:r>
              <a:rPr lang="en-AU" dirty="0" err="1"/>
              <a:t>plupart</a:t>
            </a:r>
            <a:r>
              <a:rPr lang="en-AU" dirty="0"/>
              <a:t> des variables </a:t>
            </a:r>
            <a:r>
              <a:rPr lang="en-AU" dirty="0" err="1"/>
              <a:t>en</a:t>
            </a:r>
            <a:r>
              <a:rPr lang="en-AU" dirty="0"/>
              <a:t> </a:t>
            </a:r>
            <a:r>
              <a:rPr lang="en-AU" dirty="0" err="1"/>
              <a:t>une</a:t>
            </a:r>
            <a:r>
              <a:rPr lang="en-AU" dirty="0"/>
              <a:t> distribution </a:t>
            </a:r>
            <a:r>
              <a:rPr lang="en-AU" dirty="0" err="1"/>
              <a:t>normale</a:t>
            </a:r>
            <a:r>
              <a:rPr lang="en-AU" dirty="0"/>
              <a:t>, </a:t>
            </a:r>
            <a:r>
              <a:rPr lang="en-AU" dirty="0" err="1"/>
              <a:t>évidente</a:t>
            </a:r>
            <a:r>
              <a:rPr lang="en-AU" dirty="0"/>
              <a:t> </a:t>
            </a:r>
            <a:r>
              <a:rPr lang="en-AU" dirty="0" err="1"/>
              <a:t>à</a:t>
            </a:r>
            <a:r>
              <a:rPr lang="en-AU" dirty="0"/>
              <a:t> </a:t>
            </a:r>
            <a:r>
              <a:rPr lang="en-AU" dirty="0" err="1"/>
              <a:t>partir</a:t>
            </a:r>
            <a:r>
              <a:rPr lang="en-AU" dirty="0"/>
              <a:t> des </a:t>
            </a:r>
            <a:r>
              <a:rPr lang="en-AU" dirty="0" err="1"/>
              <a:t>courbes</a:t>
            </a:r>
            <a:r>
              <a:rPr lang="en-AU" dirty="0"/>
              <a:t> </a:t>
            </a:r>
            <a:r>
              <a:rPr lang="en-AU" dirty="0" err="1"/>
              <a:t>en</a:t>
            </a:r>
            <a:r>
              <a:rPr lang="en-AU" dirty="0"/>
              <a:t> </a:t>
            </a:r>
            <a:r>
              <a:rPr lang="en-AU" dirty="0" err="1"/>
              <a:t>forme</a:t>
            </a:r>
            <a:r>
              <a:rPr lang="en-AU" dirty="0"/>
              <a:t> de cloche.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Recency vs. </a:t>
            </a:r>
            <a:r>
              <a:rPr lang="en-AU" b="1" dirty="0" err="1"/>
              <a:t>Autres</a:t>
            </a:r>
            <a:r>
              <a:rPr lang="en-AU" b="1" dirty="0"/>
              <a:t> Variables: </a:t>
            </a:r>
            <a:r>
              <a:rPr lang="en-AU" dirty="0"/>
              <a:t>Après transformation, la dispersion des points de </a:t>
            </a:r>
            <a:r>
              <a:rPr lang="en-AU" dirty="0" err="1"/>
              <a:t>données</a:t>
            </a:r>
            <a:r>
              <a:rPr lang="en-AU" dirty="0"/>
              <a:t> pour Recency par rapport </a:t>
            </a:r>
            <a:r>
              <a:rPr lang="en-AU" dirty="0" err="1"/>
              <a:t>à</a:t>
            </a:r>
            <a:r>
              <a:rPr lang="en-AU" dirty="0"/>
              <a:t> </a:t>
            </a:r>
            <a:r>
              <a:rPr lang="en-AU" dirty="0" err="1"/>
              <a:t>d'autres</a:t>
            </a:r>
            <a:r>
              <a:rPr lang="en-AU" dirty="0"/>
              <a:t> variables </a:t>
            </a:r>
            <a:r>
              <a:rPr lang="en-AU" dirty="0" err="1"/>
              <a:t>semble</a:t>
            </a:r>
            <a:r>
              <a:rPr lang="en-AU" dirty="0"/>
              <a:t> plus </a:t>
            </a:r>
            <a:r>
              <a:rPr lang="en-AU" dirty="0" err="1"/>
              <a:t>uniformément</a:t>
            </a:r>
            <a:r>
              <a:rPr lang="en-AU" dirty="0"/>
              <a:t> </a:t>
            </a:r>
            <a:r>
              <a:rPr lang="en-AU" dirty="0" err="1"/>
              <a:t>répartie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Frequency: </a:t>
            </a:r>
            <a:r>
              <a:rPr lang="en-AU" dirty="0"/>
              <a:t>Les </a:t>
            </a:r>
            <a:r>
              <a:rPr lang="en-AU" dirty="0" err="1"/>
              <a:t>valeurs</a:t>
            </a:r>
            <a:r>
              <a:rPr lang="en-AU" dirty="0"/>
              <a:t> </a:t>
            </a:r>
            <a:r>
              <a:rPr lang="en-AU" dirty="0" err="1"/>
              <a:t>aberrantes</a:t>
            </a:r>
            <a:r>
              <a:rPr lang="en-AU" dirty="0"/>
              <a:t> </a:t>
            </a:r>
            <a:r>
              <a:rPr lang="en-AU" dirty="0" err="1"/>
              <a:t>précédemment</a:t>
            </a:r>
            <a:r>
              <a:rPr lang="en-AU" dirty="0"/>
              <a:t> </a:t>
            </a:r>
            <a:r>
              <a:rPr lang="en-AU" dirty="0" err="1"/>
              <a:t>observées</a:t>
            </a:r>
            <a:r>
              <a:rPr lang="en-AU" dirty="0"/>
              <a:t> dans la variable Frequency </a:t>
            </a:r>
            <a:r>
              <a:rPr lang="en-AU" dirty="0" err="1"/>
              <a:t>ont</a:t>
            </a:r>
            <a:r>
              <a:rPr lang="en-AU" dirty="0"/>
              <a:t> </a:t>
            </a:r>
            <a:r>
              <a:rPr lang="en-AU" dirty="0" err="1"/>
              <a:t>été</a:t>
            </a:r>
            <a:r>
              <a:rPr lang="en-AU" dirty="0"/>
              <a:t> </a:t>
            </a:r>
            <a:r>
              <a:rPr lang="en-AU" dirty="0" err="1"/>
              <a:t>atténuées</a:t>
            </a:r>
            <a:r>
              <a:rPr lang="en-AU" dirty="0"/>
              <a:t>, </a:t>
            </a:r>
            <a:r>
              <a:rPr lang="en-AU" dirty="0" err="1"/>
              <a:t>résultant</a:t>
            </a:r>
            <a:r>
              <a:rPr lang="en-AU" dirty="0"/>
              <a:t> </a:t>
            </a:r>
            <a:r>
              <a:rPr lang="en-AU" dirty="0" err="1"/>
              <a:t>en</a:t>
            </a:r>
            <a:r>
              <a:rPr lang="en-AU" dirty="0"/>
              <a:t> </a:t>
            </a:r>
            <a:r>
              <a:rPr lang="en-AU" dirty="0" err="1"/>
              <a:t>une</a:t>
            </a:r>
            <a:r>
              <a:rPr lang="en-AU" dirty="0"/>
              <a:t> dispersion plus </a:t>
            </a:r>
            <a:r>
              <a:rPr lang="en-AU" dirty="0" err="1"/>
              <a:t>standardisée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274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Flux de Travail de Clustering et Processus d'Évaluation du Modèle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BDA20C6-E068-3BC3-BA66-7E5FFC2150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564"/>
          <a:stretch/>
        </p:blipFill>
        <p:spPr>
          <a:xfrm>
            <a:off x="1180782" y="1382627"/>
            <a:ext cx="9731182" cy="513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3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ACP - Diagramme de Coudée: Variance Expliquée par les Composantes Principales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E4422A-6AD4-BB12-2309-F8AEC4088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228" y="2153327"/>
            <a:ext cx="6466492" cy="3180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2B33BB-2DC1-47F4-9F1C-EC4C45DAC997}"/>
              </a:ext>
            </a:extLst>
          </p:cNvPr>
          <p:cNvSpPr txBox="1"/>
          <p:nvPr/>
        </p:nvSpPr>
        <p:spPr>
          <a:xfrm>
            <a:off x="726989" y="1382627"/>
            <a:ext cx="46484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b="1" dirty="0"/>
          </a:p>
          <a:p>
            <a:pPr marL="342900" indent="-342900">
              <a:buFont typeface="+mj-lt"/>
              <a:buAutoNum type="arabicPeriod"/>
            </a:pPr>
            <a:r>
              <a:rPr lang="en-AU" b="1" dirty="0"/>
              <a:t>Premier </a:t>
            </a:r>
            <a:r>
              <a:rPr lang="en-AU" b="1" dirty="0" err="1"/>
              <a:t>Composant</a:t>
            </a:r>
            <a:r>
              <a:rPr lang="en-AU" b="1" dirty="0"/>
              <a:t> Principal : </a:t>
            </a:r>
            <a:r>
              <a:rPr lang="en-AU" dirty="0" err="1"/>
              <a:t>Représente</a:t>
            </a:r>
            <a:r>
              <a:rPr lang="en-AU" dirty="0"/>
              <a:t> environ 50% de la variance, </a:t>
            </a:r>
            <a:r>
              <a:rPr lang="en-AU" dirty="0" err="1"/>
              <a:t>ce</a:t>
            </a:r>
            <a:r>
              <a:rPr lang="en-AU" dirty="0"/>
              <a:t> qui </a:t>
            </a:r>
            <a:r>
              <a:rPr lang="en-AU" dirty="0" err="1"/>
              <a:t>en</a:t>
            </a:r>
            <a:r>
              <a:rPr lang="en-AU" dirty="0"/>
              <a:t> fait le </a:t>
            </a:r>
            <a:r>
              <a:rPr lang="en-AU" dirty="0" err="1"/>
              <a:t>composant</a:t>
            </a:r>
            <a:r>
              <a:rPr lang="en-AU" dirty="0"/>
              <a:t> le plus </a:t>
            </a:r>
            <a:r>
              <a:rPr lang="en-AU" dirty="0" err="1"/>
              <a:t>significatif</a:t>
            </a:r>
            <a:r>
              <a:rPr lang="en-AU" dirty="0"/>
              <a:t> pour capturer les </a:t>
            </a:r>
            <a:r>
              <a:rPr lang="en-AU" dirty="0" err="1"/>
              <a:t>caractéristiques</a:t>
            </a:r>
            <a:r>
              <a:rPr lang="en-AU" dirty="0"/>
              <a:t> </a:t>
            </a:r>
            <a:r>
              <a:rPr lang="en-AU" dirty="0" err="1"/>
              <a:t>principales</a:t>
            </a:r>
            <a:r>
              <a:rPr lang="en-AU" dirty="0"/>
              <a:t> de </a:t>
            </a:r>
            <a:r>
              <a:rPr lang="en-AU" dirty="0" err="1"/>
              <a:t>l'ensemble</a:t>
            </a:r>
            <a:r>
              <a:rPr lang="en-AU" dirty="0"/>
              <a:t> de </a:t>
            </a:r>
            <a:r>
              <a:rPr lang="en-AU" dirty="0" err="1"/>
              <a:t>données</a:t>
            </a:r>
            <a:r>
              <a:rPr lang="en-AU" dirty="0"/>
              <a:t>.</a:t>
            </a:r>
            <a:br>
              <a:rPr lang="en-AU" dirty="0"/>
            </a:b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b="1" dirty="0" err="1"/>
              <a:t>Deuxième</a:t>
            </a:r>
            <a:r>
              <a:rPr lang="en-AU" b="1" dirty="0"/>
              <a:t> </a:t>
            </a:r>
            <a:r>
              <a:rPr lang="en-AU" b="1" dirty="0" err="1"/>
              <a:t>Composant</a:t>
            </a:r>
            <a:r>
              <a:rPr lang="en-AU" b="1" dirty="0"/>
              <a:t> Principal : </a:t>
            </a:r>
            <a:r>
              <a:rPr lang="en-AU" dirty="0" err="1"/>
              <a:t>Contribue</a:t>
            </a:r>
            <a:r>
              <a:rPr lang="en-AU" dirty="0"/>
              <a:t> </a:t>
            </a:r>
            <a:r>
              <a:rPr lang="en-AU" dirty="0" err="1"/>
              <a:t>à</a:t>
            </a:r>
            <a:r>
              <a:rPr lang="en-AU" dirty="0"/>
              <a:t> hauteur de 20% </a:t>
            </a:r>
            <a:r>
              <a:rPr lang="en-AU" dirty="0" err="1"/>
              <a:t>supplémentaires</a:t>
            </a:r>
            <a:r>
              <a:rPr lang="en-AU" dirty="0"/>
              <a:t>, </a:t>
            </a:r>
            <a:r>
              <a:rPr lang="en-AU" dirty="0" err="1"/>
              <a:t>portant</a:t>
            </a:r>
            <a:r>
              <a:rPr lang="en-AU" dirty="0"/>
              <a:t> la variance cumulative </a:t>
            </a:r>
            <a:r>
              <a:rPr lang="en-AU" dirty="0" err="1"/>
              <a:t>à</a:t>
            </a:r>
            <a:r>
              <a:rPr lang="en-AU" dirty="0"/>
              <a:t> environ 70%, </a:t>
            </a:r>
            <a:r>
              <a:rPr lang="en-AU" dirty="0" err="1"/>
              <a:t>indiquant</a:t>
            </a:r>
            <a:r>
              <a:rPr lang="en-AU" dirty="0"/>
              <a:t> des motifs </a:t>
            </a:r>
            <a:r>
              <a:rPr lang="en-AU" dirty="0" err="1"/>
              <a:t>secondaires</a:t>
            </a:r>
            <a:r>
              <a:rPr lang="en-AU" dirty="0"/>
              <a:t> au sein des </a:t>
            </a:r>
            <a:r>
              <a:rPr lang="en-AU" dirty="0" err="1"/>
              <a:t>données</a:t>
            </a:r>
            <a:r>
              <a:rPr lang="en-AU" dirty="0"/>
              <a:t>.</a:t>
            </a:r>
            <a:br>
              <a:rPr lang="en-AU" dirty="0"/>
            </a:b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b="1" dirty="0" err="1"/>
              <a:t>Troisième</a:t>
            </a:r>
            <a:r>
              <a:rPr lang="en-AU" b="1" dirty="0"/>
              <a:t> </a:t>
            </a:r>
            <a:r>
              <a:rPr lang="en-AU" b="1" dirty="0" err="1"/>
              <a:t>Composant</a:t>
            </a:r>
            <a:r>
              <a:rPr lang="en-AU" b="1" dirty="0"/>
              <a:t> Principal : </a:t>
            </a:r>
            <a:r>
              <a:rPr lang="en-AU" dirty="0" err="1"/>
              <a:t>Ajoute</a:t>
            </a:r>
            <a:r>
              <a:rPr lang="en-AU" dirty="0"/>
              <a:t> </a:t>
            </a:r>
            <a:r>
              <a:rPr lang="en-AU" dirty="0" err="1"/>
              <a:t>à</a:t>
            </a:r>
            <a:r>
              <a:rPr lang="en-AU" dirty="0"/>
              <a:t> </a:t>
            </a:r>
            <a:r>
              <a:rPr lang="en-AU" dirty="0" err="1"/>
              <a:t>peu</a:t>
            </a:r>
            <a:r>
              <a:rPr lang="en-AU" dirty="0"/>
              <a:t> </a:t>
            </a:r>
            <a:r>
              <a:rPr lang="en-AU" dirty="0" err="1"/>
              <a:t>près</a:t>
            </a:r>
            <a:r>
              <a:rPr lang="en-AU" dirty="0"/>
              <a:t> 10%, </a:t>
            </a:r>
            <a:r>
              <a:rPr lang="en-AU" dirty="0" err="1"/>
              <a:t>portant</a:t>
            </a:r>
            <a:r>
              <a:rPr lang="en-AU" dirty="0"/>
              <a:t> la variance </a:t>
            </a:r>
            <a:r>
              <a:rPr lang="en-AU" dirty="0" err="1"/>
              <a:t>expliquée</a:t>
            </a:r>
            <a:r>
              <a:rPr lang="en-AU" dirty="0"/>
              <a:t> </a:t>
            </a:r>
            <a:r>
              <a:rPr lang="en-AU" dirty="0" err="1"/>
              <a:t>totale</a:t>
            </a:r>
            <a:r>
              <a:rPr lang="en-AU" dirty="0"/>
              <a:t> </a:t>
            </a:r>
            <a:r>
              <a:rPr lang="en-AU" dirty="0" err="1"/>
              <a:t>à</a:t>
            </a:r>
            <a:r>
              <a:rPr lang="en-AU" dirty="0"/>
              <a:t> environ 80%, </a:t>
            </a:r>
            <a:r>
              <a:rPr lang="en-AU" dirty="0" err="1"/>
              <a:t>suggérant</a:t>
            </a:r>
            <a:r>
              <a:rPr lang="en-AU" dirty="0"/>
              <a:t> </a:t>
            </a:r>
            <a:r>
              <a:rPr lang="en-AU" dirty="0" err="1"/>
              <a:t>une</a:t>
            </a:r>
            <a:r>
              <a:rPr lang="en-AU" dirty="0"/>
              <a:t> importance </a:t>
            </a:r>
            <a:r>
              <a:rPr lang="en-AU" dirty="0" err="1"/>
              <a:t>moindre</a:t>
            </a:r>
            <a:r>
              <a:rPr lang="en-AU" dirty="0"/>
              <a:t> dans la </a:t>
            </a:r>
            <a:r>
              <a:rPr lang="en-AU" dirty="0" err="1"/>
              <a:t>caractérisation</a:t>
            </a:r>
            <a:r>
              <a:rPr lang="en-AU" dirty="0"/>
              <a:t> de la structure </a:t>
            </a:r>
            <a:r>
              <a:rPr lang="en-AU" dirty="0" err="1"/>
              <a:t>principale</a:t>
            </a:r>
            <a:r>
              <a:rPr lang="en-AU" dirty="0"/>
              <a:t> des </a:t>
            </a:r>
            <a:r>
              <a:rPr lang="en-AU" dirty="0" err="1"/>
              <a:t>données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44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ACP - </a:t>
            </a:r>
            <a:r>
              <a:rPr lang="fr-FR" sz="2000" b="1" dirty="0" err="1">
                <a:solidFill>
                  <a:srgbClr val="7450EB"/>
                </a:solidFill>
              </a:rPr>
              <a:t>Heatmap</a:t>
            </a:r>
            <a:r>
              <a:rPr lang="fr-FR" sz="2000" b="1" dirty="0">
                <a:solidFill>
                  <a:srgbClr val="7450EB"/>
                </a:solidFill>
              </a:rPr>
              <a:t> des Composantes Principales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27708-75A0-FA11-5966-5197F2C33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090044"/>
            <a:ext cx="6879493" cy="2921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446B0-BDF4-CD5F-B190-92A3F9C2E7BD}"/>
              </a:ext>
            </a:extLst>
          </p:cNvPr>
          <p:cNvSpPr txBox="1"/>
          <p:nvPr/>
        </p:nvSpPr>
        <p:spPr>
          <a:xfrm>
            <a:off x="726989" y="1771662"/>
            <a:ext cx="4591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b="1" dirty="0"/>
              <a:t>Premier </a:t>
            </a:r>
            <a:r>
              <a:rPr lang="en-AU" b="1" dirty="0" err="1"/>
              <a:t>Composant</a:t>
            </a:r>
            <a:r>
              <a:rPr lang="en-AU" b="1" dirty="0"/>
              <a:t> Principal (PC1) : </a:t>
            </a:r>
            <a:br>
              <a:rPr lang="en-AU" b="1" dirty="0"/>
            </a:br>
            <a:r>
              <a:rPr lang="en-AU" dirty="0"/>
              <a:t>Forte </a:t>
            </a:r>
            <a:r>
              <a:rPr lang="en-AU" dirty="0" err="1"/>
              <a:t>corrélation</a:t>
            </a:r>
            <a:r>
              <a:rPr lang="en-AU" dirty="0"/>
              <a:t> </a:t>
            </a:r>
            <a:r>
              <a:rPr lang="en-AU" dirty="0" err="1"/>
              <a:t>négative</a:t>
            </a:r>
            <a:r>
              <a:rPr lang="en-AU" dirty="0"/>
              <a:t> avec </a:t>
            </a:r>
            <a:r>
              <a:rPr lang="en-AU" dirty="0" err="1"/>
              <a:t>MeanProductPrice</a:t>
            </a:r>
            <a:r>
              <a:rPr lang="en-AU" dirty="0"/>
              <a:t>, </a:t>
            </a:r>
            <a:r>
              <a:rPr lang="en-AU" dirty="0" err="1"/>
              <a:t>comme</a:t>
            </a:r>
            <a:r>
              <a:rPr lang="en-AU" dirty="0"/>
              <a:t> </a:t>
            </a:r>
            <a:r>
              <a:rPr lang="en-AU" dirty="0" err="1"/>
              <a:t>indiqué</a:t>
            </a:r>
            <a:r>
              <a:rPr lang="en-AU" dirty="0"/>
              <a:t> par la couleur violet </a:t>
            </a:r>
            <a:r>
              <a:rPr lang="en-AU" dirty="0" err="1"/>
              <a:t>foncé</a:t>
            </a:r>
            <a:r>
              <a:rPr lang="en-AU" dirty="0"/>
              <a:t>.</a:t>
            </a:r>
            <a:br>
              <a:rPr lang="en-AU" dirty="0"/>
            </a:b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b="1" dirty="0" err="1"/>
              <a:t>Deuxième</a:t>
            </a:r>
            <a:r>
              <a:rPr lang="en-AU" b="1" dirty="0"/>
              <a:t> </a:t>
            </a:r>
            <a:r>
              <a:rPr lang="en-AU" b="1" dirty="0" err="1"/>
              <a:t>Composant</a:t>
            </a:r>
            <a:r>
              <a:rPr lang="en-AU" b="1" dirty="0"/>
              <a:t> Principal (PC2) : </a:t>
            </a:r>
            <a:br>
              <a:rPr lang="en-AU" b="1" dirty="0"/>
            </a:br>
            <a:r>
              <a:rPr lang="en-AU" dirty="0" err="1"/>
              <a:t>payment_type</a:t>
            </a:r>
            <a:r>
              <a:rPr lang="en-AU" dirty="0"/>
              <a:t> et </a:t>
            </a:r>
            <a:r>
              <a:rPr lang="en-AU" dirty="0" err="1"/>
              <a:t>PaymentInstallments</a:t>
            </a:r>
            <a:r>
              <a:rPr lang="en-AU" dirty="0"/>
              <a:t> </a:t>
            </a:r>
            <a:r>
              <a:rPr lang="en-AU" dirty="0" err="1"/>
              <a:t>montrent</a:t>
            </a:r>
            <a:r>
              <a:rPr lang="en-AU" dirty="0"/>
              <a:t> </a:t>
            </a:r>
            <a:r>
              <a:rPr lang="en-AU" dirty="0" err="1"/>
              <a:t>une</a:t>
            </a:r>
            <a:r>
              <a:rPr lang="en-AU" dirty="0"/>
              <a:t> forte </a:t>
            </a:r>
            <a:r>
              <a:rPr lang="en-AU" dirty="0" err="1"/>
              <a:t>corrélation</a:t>
            </a:r>
            <a:r>
              <a:rPr lang="en-AU" dirty="0"/>
              <a:t> positive avec PC2, </a:t>
            </a:r>
            <a:r>
              <a:rPr lang="en-AU" dirty="0" err="1"/>
              <a:t>représentée</a:t>
            </a:r>
            <a:r>
              <a:rPr lang="en-AU" dirty="0"/>
              <a:t> par la couleur jaune </a:t>
            </a:r>
            <a:r>
              <a:rPr lang="en-AU" dirty="0" err="1"/>
              <a:t>vif</a:t>
            </a:r>
            <a:r>
              <a:rPr lang="en-AU" dirty="0"/>
              <a:t>.</a:t>
            </a:r>
            <a:br>
              <a:rPr lang="en-AU" dirty="0"/>
            </a:b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b="1" dirty="0" err="1"/>
              <a:t>Troisième</a:t>
            </a:r>
            <a:r>
              <a:rPr lang="en-AU" b="1" dirty="0"/>
              <a:t> </a:t>
            </a:r>
            <a:r>
              <a:rPr lang="en-AU" b="1" dirty="0" err="1"/>
              <a:t>Composant</a:t>
            </a:r>
            <a:r>
              <a:rPr lang="en-AU" b="1" dirty="0"/>
              <a:t> Principal (PC3) : </a:t>
            </a:r>
            <a:br>
              <a:rPr lang="en-AU" b="1" dirty="0"/>
            </a:br>
            <a:r>
              <a:rPr lang="en-AU" dirty="0"/>
              <a:t>Une </a:t>
            </a:r>
            <a:r>
              <a:rPr lang="en-AU" dirty="0" err="1"/>
              <a:t>corrélation</a:t>
            </a:r>
            <a:r>
              <a:rPr lang="en-AU" dirty="0"/>
              <a:t> positive </a:t>
            </a:r>
            <a:r>
              <a:rPr lang="en-AU" dirty="0" err="1"/>
              <a:t>remarquable</a:t>
            </a:r>
            <a:r>
              <a:rPr lang="en-AU" dirty="0"/>
              <a:t> avec </a:t>
            </a:r>
            <a:r>
              <a:rPr lang="en-AU" dirty="0" err="1"/>
              <a:t>payment_type</a:t>
            </a:r>
            <a:r>
              <a:rPr lang="en-AU" dirty="0"/>
              <a:t> et Recency.</a:t>
            </a:r>
          </a:p>
        </p:txBody>
      </p:sp>
    </p:spTree>
    <p:extLst>
      <p:ext uri="{BB962C8B-B14F-4D97-AF65-F5344CB8AC3E}">
        <p14:creationId xmlns:p14="http://schemas.microsoft.com/office/powerpoint/2010/main" val="5579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K-</a:t>
            </a:r>
            <a:r>
              <a:rPr lang="fr-FR" sz="2000" b="1" dirty="0" err="1">
                <a:solidFill>
                  <a:srgbClr val="7450EB"/>
                </a:solidFill>
              </a:rPr>
              <a:t>Means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6FE223A6-2E4E-9B4A-7F84-75C37E4D72F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897880" y="1571506"/>
            <a:ext cx="5984839" cy="4084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E787CF-7BF7-B9CC-2BC2-AD34ABF51392}"/>
              </a:ext>
            </a:extLst>
          </p:cNvPr>
          <p:cNvSpPr txBox="1"/>
          <p:nvPr/>
        </p:nvSpPr>
        <p:spPr>
          <a:xfrm>
            <a:off x="10302240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1B31D-3E4D-6AD6-D30F-4E8A947D67C5}"/>
              </a:ext>
            </a:extLst>
          </p:cNvPr>
          <p:cNvSpPr txBox="1"/>
          <p:nvPr/>
        </p:nvSpPr>
        <p:spPr>
          <a:xfrm>
            <a:off x="726989" y="1571506"/>
            <a:ext cx="5064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Initialisation des </a:t>
            </a:r>
            <a:r>
              <a:rPr lang="en-AU" b="1" dirty="0" err="1"/>
              <a:t>centroïdes</a:t>
            </a:r>
            <a:r>
              <a:rPr lang="en-AU" b="1" dirty="0"/>
              <a:t> : </a:t>
            </a:r>
            <a:r>
              <a:rPr lang="en-AU" dirty="0"/>
              <a:t>Le clustering </a:t>
            </a:r>
            <a:r>
              <a:rPr lang="en-AU" dirty="0" err="1"/>
              <a:t>KMeans</a:t>
            </a:r>
            <a:r>
              <a:rPr lang="en-AU" dirty="0"/>
              <a:t> commence par placer k </a:t>
            </a:r>
            <a:r>
              <a:rPr lang="en-AU" dirty="0" err="1"/>
              <a:t>centroïdes</a:t>
            </a:r>
            <a:r>
              <a:rPr lang="en-AU" dirty="0"/>
              <a:t> de manière </a:t>
            </a:r>
            <a:r>
              <a:rPr lang="en-AU" dirty="0" err="1"/>
              <a:t>aléatoire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Attribution aux clusters : </a:t>
            </a:r>
            <a:r>
              <a:rPr lang="en-AU" dirty="0" err="1"/>
              <a:t>Chaque</a:t>
            </a:r>
            <a:r>
              <a:rPr lang="en-AU" dirty="0"/>
              <a:t> point de </a:t>
            </a:r>
            <a:r>
              <a:rPr lang="en-AU" dirty="0" err="1"/>
              <a:t>données</a:t>
            </a:r>
            <a:r>
              <a:rPr lang="en-AU" dirty="0"/>
              <a:t> </a:t>
            </a:r>
            <a:r>
              <a:rPr lang="en-AU" dirty="0" err="1"/>
              <a:t>est</a:t>
            </a:r>
            <a:r>
              <a:rPr lang="en-AU" dirty="0"/>
              <a:t> </a:t>
            </a:r>
            <a:r>
              <a:rPr lang="en-AU" dirty="0" err="1"/>
              <a:t>attribué</a:t>
            </a:r>
            <a:r>
              <a:rPr lang="en-AU" dirty="0"/>
              <a:t> au </a:t>
            </a:r>
            <a:r>
              <a:rPr lang="en-AU" dirty="0" err="1"/>
              <a:t>centroïde</a:t>
            </a:r>
            <a:r>
              <a:rPr lang="en-AU" dirty="0"/>
              <a:t> le plus </a:t>
            </a:r>
            <a:r>
              <a:rPr lang="en-AU" dirty="0" err="1"/>
              <a:t>proche</a:t>
            </a:r>
            <a:r>
              <a:rPr lang="en-AU" dirty="0"/>
              <a:t> </a:t>
            </a:r>
            <a:r>
              <a:rPr lang="en-AU" dirty="0" err="1"/>
              <a:t>en</a:t>
            </a:r>
            <a:r>
              <a:rPr lang="en-AU" dirty="0"/>
              <a:t> </a:t>
            </a:r>
            <a:r>
              <a:rPr lang="en-AU" dirty="0" err="1"/>
              <a:t>fonction</a:t>
            </a:r>
            <a:r>
              <a:rPr lang="en-AU" dirty="0"/>
              <a:t> de </a:t>
            </a:r>
            <a:r>
              <a:rPr lang="en-AU" dirty="0" err="1"/>
              <a:t>mesures</a:t>
            </a:r>
            <a:r>
              <a:rPr lang="en-AU" dirty="0"/>
              <a:t> de distance et </a:t>
            </a:r>
            <a:r>
              <a:rPr lang="en-AU" dirty="0" err="1"/>
              <a:t>cette</a:t>
            </a:r>
            <a:r>
              <a:rPr lang="en-AU" dirty="0"/>
              <a:t> attribution </a:t>
            </a:r>
            <a:r>
              <a:rPr lang="en-AU" dirty="0" err="1"/>
              <a:t>crée</a:t>
            </a:r>
            <a:r>
              <a:rPr lang="en-AU" dirty="0"/>
              <a:t> des clusters de points de </a:t>
            </a:r>
            <a:r>
              <a:rPr lang="en-AU" dirty="0" err="1"/>
              <a:t>données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Mise </a:t>
            </a:r>
            <a:r>
              <a:rPr lang="en-AU" b="1" dirty="0" err="1"/>
              <a:t>à</a:t>
            </a:r>
            <a:r>
              <a:rPr lang="en-AU" b="1" dirty="0"/>
              <a:t> jour des </a:t>
            </a:r>
            <a:r>
              <a:rPr lang="en-AU" b="1" dirty="0" err="1"/>
              <a:t>centroïdes</a:t>
            </a:r>
            <a:r>
              <a:rPr lang="en-AU" b="1" dirty="0"/>
              <a:t> : </a:t>
            </a:r>
            <a:r>
              <a:rPr lang="en-AU" dirty="0"/>
              <a:t>Après </a:t>
            </a:r>
            <a:r>
              <a:rPr lang="en-AU" dirty="0" err="1"/>
              <a:t>l'attribution</a:t>
            </a:r>
            <a:r>
              <a:rPr lang="en-AU" dirty="0"/>
              <a:t>, les </a:t>
            </a:r>
            <a:r>
              <a:rPr lang="en-AU" dirty="0" err="1"/>
              <a:t>centroïdes</a:t>
            </a:r>
            <a:r>
              <a:rPr lang="en-AU" dirty="0"/>
              <a:t> </a:t>
            </a:r>
            <a:r>
              <a:rPr lang="en-AU" dirty="0" err="1"/>
              <a:t>sont</a:t>
            </a:r>
            <a:r>
              <a:rPr lang="en-AU" dirty="0"/>
              <a:t> </a:t>
            </a:r>
            <a:r>
              <a:rPr lang="en-AU" dirty="0" err="1"/>
              <a:t>recalculés</a:t>
            </a:r>
            <a:r>
              <a:rPr lang="en-AU" dirty="0"/>
              <a:t> </a:t>
            </a:r>
            <a:r>
              <a:rPr lang="en-AU" dirty="0" err="1"/>
              <a:t>comme</a:t>
            </a:r>
            <a:r>
              <a:rPr lang="en-AU" dirty="0"/>
              <a:t> la </a:t>
            </a:r>
            <a:r>
              <a:rPr lang="en-AU" dirty="0" err="1"/>
              <a:t>moyenne</a:t>
            </a:r>
            <a:r>
              <a:rPr lang="en-AU" dirty="0"/>
              <a:t> de </a:t>
            </a:r>
            <a:r>
              <a:rPr lang="en-AU" dirty="0" err="1"/>
              <a:t>tous</a:t>
            </a:r>
            <a:r>
              <a:rPr lang="en-AU" dirty="0"/>
              <a:t> les points dans le cluster, et les étapes se </a:t>
            </a:r>
            <a:r>
              <a:rPr lang="en-AU" dirty="0" err="1"/>
              <a:t>répètent</a:t>
            </a:r>
            <a:r>
              <a:rPr lang="en-AU" dirty="0"/>
              <a:t> </a:t>
            </a:r>
            <a:r>
              <a:rPr lang="en-AU" dirty="0" err="1"/>
              <a:t>jusqu'à</a:t>
            </a:r>
            <a:r>
              <a:rPr lang="en-AU" dirty="0"/>
              <a:t> </a:t>
            </a:r>
            <a:r>
              <a:rPr lang="en-AU" dirty="0" err="1"/>
              <a:t>ce</a:t>
            </a:r>
            <a:r>
              <a:rPr lang="en-AU" dirty="0"/>
              <a:t> que les </a:t>
            </a:r>
            <a:r>
              <a:rPr lang="en-AU" dirty="0" err="1"/>
              <a:t>centroïdes</a:t>
            </a:r>
            <a:r>
              <a:rPr lang="en-AU" dirty="0"/>
              <a:t> ne </a:t>
            </a:r>
            <a:r>
              <a:rPr lang="en-AU" dirty="0" err="1"/>
              <a:t>changent</a:t>
            </a:r>
            <a:r>
              <a:rPr lang="en-AU" dirty="0"/>
              <a:t> plus de manière significative, </a:t>
            </a:r>
            <a:r>
              <a:rPr lang="en-AU" dirty="0" err="1"/>
              <a:t>indiquant</a:t>
            </a:r>
            <a:r>
              <a:rPr lang="en-AU" dirty="0"/>
              <a:t> que les clusters </a:t>
            </a:r>
            <a:r>
              <a:rPr lang="en-AU" dirty="0" err="1"/>
              <a:t>sont</a:t>
            </a:r>
            <a:r>
              <a:rPr lang="en-AU" dirty="0"/>
              <a:t> stables.</a:t>
            </a:r>
          </a:p>
        </p:txBody>
      </p:sp>
    </p:spTree>
    <p:extLst>
      <p:ext uri="{BB962C8B-B14F-4D97-AF65-F5344CB8AC3E}">
        <p14:creationId xmlns:p14="http://schemas.microsoft.com/office/powerpoint/2010/main" val="313367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K-</a:t>
            </a:r>
            <a:r>
              <a:rPr lang="fr-FR" sz="2000" b="1" dirty="0" err="1">
                <a:solidFill>
                  <a:srgbClr val="7450EB"/>
                </a:solidFill>
              </a:rPr>
              <a:t>Means</a:t>
            </a:r>
            <a:r>
              <a:rPr lang="fr-FR" sz="2000" b="1" dirty="0">
                <a:solidFill>
                  <a:srgbClr val="7450EB"/>
                </a:solidFill>
              </a:rPr>
              <a:t> -  Analyse de la Performance de Clustering à Divers Valeurs de 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6166C-54B7-266A-8B96-ED84B58FBC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0" t="8265" b="7265"/>
          <a:stretch/>
        </p:blipFill>
        <p:spPr>
          <a:xfrm>
            <a:off x="726989" y="1783079"/>
            <a:ext cx="9997564" cy="409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0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K-</a:t>
            </a:r>
            <a:r>
              <a:rPr lang="fr-FR" sz="2000" b="1" dirty="0" err="1">
                <a:solidFill>
                  <a:srgbClr val="7450EB"/>
                </a:solidFill>
              </a:rPr>
              <a:t>Means</a:t>
            </a:r>
            <a:r>
              <a:rPr lang="fr-FR" sz="2000" b="1" dirty="0">
                <a:solidFill>
                  <a:srgbClr val="7450EB"/>
                </a:solidFill>
              </a:rPr>
              <a:t> - Visualisation de Clusters en Deux Dimensions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053AB-4978-FC45-6D68-2CF8237840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2" t="9274" b="6817"/>
          <a:stretch/>
        </p:blipFill>
        <p:spPr>
          <a:xfrm>
            <a:off x="899160" y="1953272"/>
            <a:ext cx="9654310" cy="39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3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K-</a:t>
            </a:r>
            <a:r>
              <a:rPr lang="fr-FR" sz="2000" b="1" dirty="0" err="1">
                <a:solidFill>
                  <a:srgbClr val="7450EB"/>
                </a:solidFill>
              </a:rPr>
              <a:t>Means</a:t>
            </a:r>
            <a:r>
              <a:rPr lang="fr-FR" sz="2000" b="1" dirty="0">
                <a:solidFill>
                  <a:srgbClr val="7450EB"/>
                </a:solidFill>
              </a:rPr>
              <a:t> - Analyse des Caractéristiques des Clusters de Clients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BCA9-68A8-BB43-2F24-902B0CE805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28" b="6299"/>
          <a:stretch/>
        </p:blipFill>
        <p:spPr>
          <a:xfrm>
            <a:off x="726989" y="1508759"/>
            <a:ext cx="11034736" cy="43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3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6253" y="749369"/>
            <a:ext cx="5694355" cy="7075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3600" b="1" dirty="0">
                <a:solidFill>
                  <a:schemeClr val="bg1"/>
                </a:solidFill>
              </a:rPr>
              <a:t>Les étapes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930B9D-609D-615D-9C24-1C0445BFB014}"/>
              </a:ext>
            </a:extLst>
          </p:cNvPr>
          <p:cNvSpPr/>
          <p:nvPr/>
        </p:nvSpPr>
        <p:spPr>
          <a:xfrm>
            <a:off x="5209331" y="396369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88C3310-83CD-30C5-7235-1E401376AB92}"/>
              </a:ext>
            </a:extLst>
          </p:cNvPr>
          <p:cNvSpPr txBox="1">
            <a:spLocks/>
          </p:cNvSpPr>
          <p:nvPr/>
        </p:nvSpPr>
        <p:spPr>
          <a:xfrm>
            <a:off x="5834676" y="749369"/>
            <a:ext cx="5694355" cy="707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200" b="1" dirty="0">
                <a:solidFill>
                  <a:schemeClr val="bg1"/>
                </a:solidFill>
              </a:rPr>
              <a:t>Objectif de la mission</a:t>
            </a:r>
          </a:p>
        </p:txBody>
      </p:sp>
      <p:pic>
        <p:nvPicPr>
          <p:cNvPr id="9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7C01AB44-ECF2-CA9F-00BF-82EC6E042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386430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A5686F9-63CA-8EF1-B412-9DDF84EB4B35}"/>
              </a:ext>
            </a:extLst>
          </p:cNvPr>
          <p:cNvSpPr/>
          <p:nvPr/>
        </p:nvSpPr>
        <p:spPr>
          <a:xfrm>
            <a:off x="5209331" y="2083898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E47A723-529C-2938-7C91-BC8BC7179BC6}"/>
              </a:ext>
            </a:extLst>
          </p:cNvPr>
          <p:cNvSpPr txBox="1">
            <a:spLocks/>
          </p:cNvSpPr>
          <p:nvPr/>
        </p:nvSpPr>
        <p:spPr>
          <a:xfrm>
            <a:off x="5834676" y="2436898"/>
            <a:ext cx="5694355" cy="707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200" b="1" dirty="0">
                <a:solidFill>
                  <a:schemeClr val="bg1"/>
                </a:solidFill>
              </a:rPr>
              <a:t>Gestion des données</a:t>
            </a:r>
          </a:p>
        </p:txBody>
      </p:sp>
      <p:pic>
        <p:nvPicPr>
          <p:cNvPr id="12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BFCE6A4A-475A-4FE8-3AA1-89546A7F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2073959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D621D5B-A746-AE0D-6C12-38DAA7C4F28D}"/>
              </a:ext>
            </a:extLst>
          </p:cNvPr>
          <p:cNvSpPr/>
          <p:nvPr/>
        </p:nvSpPr>
        <p:spPr>
          <a:xfrm>
            <a:off x="5315348" y="3721242"/>
            <a:ext cx="6294783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69ED42B9-401D-CF7C-CE63-30306BAB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3721242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E1C928-DF0C-5DE5-21C5-FE71D548534B}"/>
              </a:ext>
            </a:extLst>
          </p:cNvPr>
          <p:cNvSpPr txBox="1"/>
          <p:nvPr/>
        </p:nvSpPr>
        <p:spPr>
          <a:xfrm>
            <a:off x="5432468" y="4122555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200" dirty="0" err="1">
                <a:latin typeface="Inter"/>
              </a:rPr>
              <a:t>Pistes</a:t>
            </a:r>
            <a:r>
              <a:rPr lang="en-GB" sz="3200" dirty="0">
                <a:latin typeface="Inter"/>
              </a:rPr>
              <a:t> de </a:t>
            </a:r>
            <a:r>
              <a:rPr lang="en-GB" sz="3200" dirty="0" err="1">
                <a:latin typeface="Inter"/>
              </a:rPr>
              <a:t>modélisation</a:t>
            </a:r>
            <a:endParaRPr lang="en-GB" sz="3200" b="1" i="0" dirty="0">
              <a:effectLst/>
              <a:latin typeface="Inter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C48205C-C54C-4CAD-C969-F8F4B09BCE83}"/>
              </a:ext>
            </a:extLst>
          </p:cNvPr>
          <p:cNvSpPr/>
          <p:nvPr/>
        </p:nvSpPr>
        <p:spPr>
          <a:xfrm>
            <a:off x="5315348" y="5217209"/>
            <a:ext cx="6294783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FFB7690B-7B6C-344B-4788-710491F9F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5217209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96D23B-9888-1207-3CCA-5C48DBE98BF3}"/>
              </a:ext>
            </a:extLst>
          </p:cNvPr>
          <p:cNvSpPr txBox="1"/>
          <p:nvPr/>
        </p:nvSpPr>
        <p:spPr>
          <a:xfrm>
            <a:off x="5432468" y="5614687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200" dirty="0">
                <a:latin typeface="Inter"/>
              </a:rPr>
              <a:t>Maintenance du </a:t>
            </a:r>
            <a:r>
              <a:rPr lang="en-GB" sz="3200" dirty="0" err="1">
                <a:latin typeface="Inter"/>
              </a:rPr>
              <a:t>modèle</a:t>
            </a:r>
            <a:endParaRPr lang="en-GB" sz="3200" b="1" i="0" dirty="0">
              <a:effectLst/>
              <a:latin typeface="Inter"/>
            </a:endParaRPr>
          </a:p>
        </p:txBody>
      </p:sp>
      <p:pic>
        <p:nvPicPr>
          <p:cNvPr id="2" name="Picture 1" descr="A blue and green logo&#10;&#10;Description automatically generated">
            <a:extLst>
              <a:ext uri="{FF2B5EF4-FFF2-40B4-BE49-F238E27FC236}">
                <a16:creationId xmlns:a16="http://schemas.microsoft.com/office/drawing/2014/main" id="{1D5A2893-C785-3E86-8E28-4928BD16C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33" b="30000"/>
          <a:stretch/>
        </p:blipFill>
        <p:spPr>
          <a:xfrm>
            <a:off x="31682" y="2477522"/>
            <a:ext cx="4578521" cy="18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1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DBSCAN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1CE6E6E3-EFB3-DFB3-D92F-6906087BAF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649844" y="1367815"/>
            <a:ext cx="6232875" cy="4674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94674-47F6-AA56-41CF-77D90F7B9F9D}"/>
              </a:ext>
            </a:extLst>
          </p:cNvPr>
          <p:cNvSpPr txBox="1"/>
          <p:nvPr/>
        </p:nvSpPr>
        <p:spPr>
          <a:xfrm>
            <a:off x="726989" y="1382627"/>
            <a:ext cx="52013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/>
              <a:t>Basé</a:t>
            </a:r>
            <a:r>
              <a:rPr lang="en-AU" b="1" dirty="0"/>
              <a:t> sur la </a:t>
            </a:r>
            <a:r>
              <a:rPr lang="en-AU" b="1" dirty="0" err="1"/>
              <a:t>Densité</a:t>
            </a:r>
            <a:r>
              <a:rPr lang="en-AU" b="1" dirty="0"/>
              <a:t> : </a:t>
            </a:r>
            <a:r>
              <a:rPr lang="en-AU" dirty="0"/>
              <a:t>DBSCAN </a:t>
            </a:r>
            <a:r>
              <a:rPr lang="en-AU" dirty="0" err="1"/>
              <a:t>regroupe</a:t>
            </a:r>
            <a:r>
              <a:rPr lang="en-AU" dirty="0"/>
              <a:t> les points qui </a:t>
            </a:r>
            <a:r>
              <a:rPr lang="en-AU" dirty="0" err="1"/>
              <a:t>sont</a:t>
            </a:r>
            <a:r>
              <a:rPr lang="en-AU" dirty="0"/>
              <a:t> </a:t>
            </a:r>
            <a:r>
              <a:rPr lang="en-AU" dirty="0" err="1"/>
              <a:t>étroitement</a:t>
            </a:r>
            <a:r>
              <a:rPr lang="en-AU" dirty="0"/>
              <a:t> </a:t>
            </a:r>
            <a:r>
              <a:rPr lang="en-AU" dirty="0" err="1"/>
              <a:t>packés</a:t>
            </a:r>
            <a:r>
              <a:rPr lang="en-AU" dirty="0"/>
              <a:t> ensemble, </a:t>
            </a:r>
            <a:r>
              <a:rPr lang="en-AU" dirty="0" err="1"/>
              <a:t>marquant</a:t>
            </a:r>
            <a:r>
              <a:rPr lang="en-AU" dirty="0"/>
              <a:t> </a:t>
            </a:r>
            <a:r>
              <a:rPr lang="en-AU" dirty="0" err="1"/>
              <a:t>comme</a:t>
            </a:r>
            <a:r>
              <a:rPr lang="en-AU" dirty="0"/>
              <a:t> des anomalies les points qui se </a:t>
            </a:r>
            <a:r>
              <a:rPr lang="en-AU" dirty="0" err="1"/>
              <a:t>trouvent</a:t>
            </a:r>
            <a:r>
              <a:rPr lang="en-AU" dirty="0"/>
              <a:t> </a:t>
            </a:r>
            <a:r>
              <a:rPr lang="en-AU" dirty="0" err="1"/>
              <a:t>seuls</a:t>
            </a:r>
            <a:r>
              <a:rPr lang="en-AU" dirty="0"/>
              <a:t> dans des </a:t>
            </a:r>
            <a:r>
              <a:rPr lang="en-AU" dirty="0" err="1"/>
              <a:t>régions</a:t>
            </a:r>
            <a:r>
              <a:rPr lang="en-AU" dirty="0"/>
              <a:t> de </a:t>
            </a:r>
            <a:r>
              <a:rPr lang="en-AU" dirty="0" err="1"/>
              <a:t>faible</a:t>
            </a:r>
            <a:r>
              <a:rPr lang="en-AU" dirty="0"/>
              <a:t> </a:t>
            </a:r>
            <a:r>
              <a:rPr lang="en-AU" dirty="0" err="1"/>
              <a:t>densité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Points de Coeur et de </a:t>
            </a:r>
            <a:r>
              <a:rPr lang="en-AU" b="1" dirty="0" err="1"/>
              <a:t>Frontière</a:t>
            </a:r>
            <a:r>
              <a:rPr lang="en-AU" b="1" dirty="0"/>
              <a:t> : </a:t>
            </a:r>
            <a:r>
              <a:rPr lang="en-AU" dirty="0"/>
              <a:t>Il </a:t>
            </a:r>
            <a:r>
              <a:rPr lang="en-AU" dirty="0" err="1"/>
              <a:t>définit</a:t>
            </a:r>
            <a:r>
              <a:rPr lang="en-AU" dirty="0"/>
              <a:t> les points de </a:t>
            </a:r>
            <a:r>
              <a:rPr lang="en-AU" dirty="0" err="1"/>
              <a:t>coeur</a:t>
            </a:r>
            <a:r>
              <a:rPr lang="en-AU" dirty="0"/>
              <a:t> </a:t>
            </a:r>
            <a:r>
              <a:rPr lang="en-AU" dirty="0" err="1"/>
              <a:t>comme</a:t>
            </a:r>
            <a:r>
              <a:rPr lang="en-AU" dirty="0"/>
              <a:t> </a:t>
            </a:r>
            <a:r>
              <a:rPr lang="en-AU" dirty="0" err="1"/>
              <a:t>ceux</a:t>
            </a:r>
            <a:r>
              <a:rPr lang="en-AU" dirty="0"/>
              <a:t> </a:t>
            </a:r>
            <a:r>
              <a:rPr lang="en-AU" dirty="0" err="1"/>
              <a:t>ayant</a:t>
            </a:r>
            <a:r>
              <a:rPr lang="en-AU" dirty="0"/>
              <a:t> un </a:t>
            </a:r>
            <a:r>
              <a:rPr lang="en-AU" dirty="0" err="1"/>
              <a:t>nombre</a:t>
            </a:r>
            <a:r>
              <a:rPr lang="en-AU" dirty="0"/>
              <a:t> minimum de </a:t>
            </a:r>
            <a:r>
              <a:rPr lang="en-AU" dirty="0" err="1"/>
              <a:t>voisins</a:t>
            </a:r>
            <a:r>
              <a:rPr lang="en-AU" dirty="0"/>
              <a:t> dans un rayon </a:t>
            </a:r>
            <a:r>
              <a:rPr lang="en-AU" dirty="0" err="1"/>
              <a:t>donné</a:t>
            </a:r>
            <a:r>
              <a:rPr lang="en-AU" dirty="0"/>
              <a:t> et les points de </a:t>
            </a:r>
            <a:r>
              <a:rPr lang="en-AU" dirty="0" err="1"/>
              <a:t>frontière</a:t>
            </a:r>
            <a:r>
              <a:rPr lang="en-AU" dirty="0"/>
              <a:t> </a:t>
            </a:r>
            <a:r>
              <a:rPr lang="en-AU" dirty="0" err="1"/>
              <a:t>comme</a:t>
            </a:r>
            <a:r>
              <a:rPr lang="en-AU" dirty="0"/>
              <a:t> </a:t>
            </a:r>
            <a:r>
              <a:rPr lang="en-AU" dirty="0" err="1"/>
              <a:t>ceux</a:t>
            </a:r>
            <a:r>
              <a:rPr lang="en-AU" dirty="0"/>
              <a:t> </a:t>
            </a:r>
            <a:r>
              <a:rPr lang="en-AU" dirty="0" err="1"/>
              <a:t>à</a:t>
            </a:r>
            <a:r>
              <a:rPr lang="en-AU" dirty="0"/>
              <a:t> </a:t>
            </a:r>
            <a:r>
              <a:rPr lang="en-AU" dirty="0" err="1"/>
              <a:t>l'intérieur</a:t>
            </a:r>
            <a:r>
              <a:rPr lang="en-AU" dirty="0"/>
              <a:t> du rayon </a:t>
            </a:r>
            <a:r>
              <a:rPr lang="en-AU" dirty="0" err="1"/>
              <a:t>mais</a:t>
            </a:r>
            <a:r>
              <a:rPr lang="en-AU" dirty="0"/>
              <a:t> avec </a:t>
            </a:r>
            <a:r>
              <a:rPr lang="en-AU" dirty="0" err="1"/>
              <a:t>moins</a:t>
            </a:r>
            <a:r>
              <a:rPr lang="en-AU" dirty="0"/>
              <a:t> de </a:t>
            </a:r>
            <a:r>
              <a:rPr lang="en-AU" dirty="0" err="1"/>
              <a:t>voisins</a:t>
            </a:r>
            <a:r>
              <a:rPr lang="en-AU" dirty="0"/>
              <a:t> que le minimum </a:t>
            </a:r>
            <a:r>
              <a:rPr lang="en-AU" dirty="0" err="1"/>
              <a:t>requis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Formation des Clusters : </a:t>
            </a:r>
            <a:r>
              <a:rPr lang="en-AU" dirty="0"/>
              <a:t>Un cluster se </a:t>
            </a:r>
            <a:r>
              <a:rPr lang="en-AU" dirty="0" err="1"/>
              <a:t>forme</a:t>
            </a:r>
            <a:r>
              <a:rPr lang="en-AU" dirty="0"/>
              <a:t> </a:t>
            </a:r>
            <a:r>
              <a:rPr lang="en-AU" dirty="0" err="1"/>
              <a:t>autour</a:t>
            </a:r>
            <a:r>
              <a:rPr lang="en-AU" dirty="0"/>
              <a:t> d'un point de </a:t>
            </a:r>
            <a:r>
              <a:rPr lang="en-AU" dirty="0" err="1"/>
              <a:t>coeur</a:t>
            </a:r>
            <a:r>
              <a:rPr lang="en-AU" dirty="0"/>
              <a:t> et </a:t>
            </a:r>
            <a:r>
              <a:rPr lang="en-AU" dirty="0" err="1"/>
              <a:t>inclut</a:t>
            </a:r>
            <a:r>
              <a:rPr lang="en-AU" dirty="0"/>
              <a:t> </a:t>
            </a:r>
            <a:r>
              <a:rPr lang="en-AU" dirty="0" err="1"/>
              <a:t>tous</a:t>
            </a:r>
            <a:r>
              <a:rPr lang="en-AU" dirty="0"/>
              <a:t> les points </a:t>
            </a:r>
            <a:r>
              <a:rPr lang="en-AU" dirty="0" err="1"/>
              <a:t>accessibles</a:t>
            </a:r>
            <a:r>
              <a:rPr lang="en-AU" dirty="0"/>
              <a:t> par </a:t>
            </a:r>
            <a:r>
              <a:rPr lang="en-AU" dirty="0" err="1"/>
              <a:t>densité</a:t>
            </a:r>
            <a:r>
              <a:rPr lang="en-AU" dirty="0"/>
              <a:t>, </a:t>
            </a:r>
            <a:r>
              <a:rPr lang="en-AU" dirty="0" err="1"/>
              <a:t>s'élargissant</a:t>
            </a:r>
            <a:r>
              <a:rPr lang="en-AU" dirty="0"/>
              <a:t> tant que des points </a:t>
            </a:r>
            <a:r>
              <a:rPr lang="en-AU" dirty="0" err="1"/>
              <a:t>connectés</a:t>
            </a:r>
            <a:r>
              <a:rPr lang="en-AU" dirty="0"/>
              <a:t> par </a:t>
            </a:r>
            <a:r>
              <a:rPr lang="en-AU" dirty="0" err="1"/>
              <a:t>densité</a:t>
            </a:r>
            <a:r>
              <a:rPr lang="en-AU" dirty="0"/>
              <a:t> </a:t>
            </a:r>
            <a:r>
              <a:rPr lang="en-AU" dirty="0" err="1"/>
              <a:t>sont</a:t>
            </a:r>
            <a:r>
              <a:rPr lang="en-AU" dirty="0"/>
              <a:t> </a:t>
            </a:r>
            <a:r>
              <a:rPr lang="en-AU" dirty="0" err="1"/>
              <a:t>trouvés</a:t>
            </a:r>
            <a:r>
              <a:rPr lang="en-AU" dirty="0"/>
              <a:t>, </a:t>
            </a:r>
            <a:r>
              <a:rPr lang="en-AU" dirty="0" err="1"/>
              <a:t>ce</a:t>
            </a:r>
            <a:r>
              <a:rPr lang="en-AU" dirty="0"/>
              <a:t> qui </a:t>
            </a:r>
            <a:r>
              <a:rPr lang="en-AU" dirty="0" err="1"/>
              <a:t>permet</a:t>
            </a:r>
            <a:r>
              <a:rPr lang="en-AU" dirty="0"/>
              <a:t> </a:t>
            </a:r>
            <a:r>
              <a:rPr lang="en-AU" dirty="0" err="1"/>
              <a:t>à</a:t>
            </a:r>
            <a:r>
              <a:rPr lang="en-AU" dirty="0"/>
              <a:t> </a:t>
            </a:r>
            <a:r>
              <a:rPr lang="en-AU" dirty="0" err="1"/>
              <a:t>l'algorithme</a:t>
            </a:r>
            <a:r>
              <a:rPr lang="en-AU" dirty="0"/>
              <a:t> de </a:t>
            </a:r>
            <a:r>
              <a:rPr lang="en-AU" dirty="0" err="1"/>
              <a:t>découvrir</a:t>
            </a:r>
            <a:r>
              <a:rPr lang="en-AU" dirty="0"/>
              <a:t> des clusters de </a:t>
            </a:r>
            <a:r>
              <a:rPr lang="en-AU" dirty="0" err="1"/>
              <a:t>forme</a:t>
            </a:r>
            <a:r>
              <a:rPr lang="en-AU" dirty="0"/>
              <a:t> et taille </a:t>
            </a:r>
            <a:r>
              <a:rPr lang="en-AU" dirty="0" err="1"/>
              <a:t>arbitraires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66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DBSCAN - Optimisation des Paramètres pour l'Algorithme DBSCAN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9078E-79B4-0829-3D61-2CDB5CDDC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63" b="3920"/>
          <a:stretch/>
        </p:blipFill>
        <p:spPr>
          <a:xfrm>
            <a:off x="726989" y="1382627"/>
            <a:ext cx="9121346" cy="52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28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DBSCAN - Visualisation des Clusters Formés par DBSCAN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6DF50-20E6-F1E5-AC1B-773444537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5" t="11619" b="5896"/>
          <a:stretch/>
        </p:blipFill>
        <p:spPr>
          <a:xfrm>
            <a:off x="914400" y="1953272"/>
            <a:ext cx="10137639" cy="40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0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Agglomérative Clustering</a:t>
            </a:r>
          </a:p>
        </p:txBody>
      </p:sp>
      <p:pic>
        <p:nvPicPr>
          <p:cNvPr id="7" name="Online Media 6">
            <a:hlinkClick r:id="" action="ppaction://media"/>
            <a:extLst>
              <a:ext uri="{FF2B5EF4-FFF2-40B4-BE49-F238E27FC236}">
                <a16:creationId xmlns:a16="http://schemas.microsoft.com/office/drawing/2014/main" id="{4BE4257E-ED4A-3F35-395D-A288374A92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577840" y="1878390"/>
            <a:ext cx="6304879" cy="3562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52DE45-9C6F-D8CF-35B1-265182E66E78}"/>
              </a:ext>
            </a:extLst>
          </p:cNvPr>
          <p:cNvSpPr txBox="1"/>
          <p:nvPr/>
        </p:nvSpPr>
        <p:spPr>
          <a:xfrm>
            <a:off x="726989" y="1382627"/>
            <a:ext cx="45612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Clustering </a:t>
            </a:r>
            <a:r>
              <a:rPr lang="en-AU" b="1" dirty="0" err="1"/>
              <a:t>Hiérarchique</a:t>
            </a:r>
            <a:r>
              <a:rPr lang="en-AU" b="1" dirty="0"/>
              <a:t> : </a:t>
            </a:r>
            <a:r>
              <a:rPr lang="en-AU" dirty="0"/>
              <a:t>Le clustering </a:t>
            </a:r>
            <a:r>
              <a:rPr lang="en-AU" dirty="0" err="1"/>
              <a:t>agglomératif</a:t>
            </a:r>
            <a:r>
              <a:rPr lang="en-AU" dirty="0"/>
              <a:t> </a:t>
            </a:r>
            <a:r>
              <a:rPr lang="en-AU" dirty="0" err="1"/>
              <a:t>est</a:t>
            </a:r>
            <a:r>
              <a:rPr lang="en-AU" dirty="0"/>
              <a:t> </a:t>
            </a:r>
            <a:r>
              <a:rPr lang="en-AU" dirty="0" err="1"/>
              <a:t>une</a:t>
            </a:r>
            <a:r>
              <a:rPr lang="en-AU" dirty="0"/>
              <a:t> </a:t>
            </a:r>
            <a:r>
              <a:rPr lang="en-AU" dirty="0" err="1"/>
              <a:t>méthode</a:t>
            </a:r>
            <a:r>
              <a:rPr lang="en-AU" dirty="0"/>
              <a:t> de clustering </a:t>
            </a:r>
            <a:r>
              <a:rPr lang="en-AU" dirty="0" err="1"/>
              <a:t>hiérarchique</a:t>
            </a:r>
            <a:r>
              <a:rPr lang="en-AU" dirty="0"/>
              <a:t> </a:t>
            </a:r>
            <a:r>
              <a:rPr lang="en-AU" dirty="0" err="1"/>
              <a:t>ascendante</a:t>
            </a:r>
            <a:r>
              <a:rPr lang="en-AU" dirty="0"/>
              <a:t> </a:t>
            </a:r>
            <a:r>
              <a:rPr lang="en-AU" dirty="0" err="1"/>
              <a:t>où</a:t>
            </a:r>
            <a:r>
              <a:rPr lang="en-AU" dirty="0"/>
              <a:t> </a:t>
            </a:r>
            <a:r>
              <a:rPr lang="en-AU" dirty="0" err="1"/>
              <a:t>chaque</a:t>
            </a:r>
            <a:r>
              <a:rPr lang="en-AU" dirty="0"/>
              <a:t> point de </a:t>
            </a:r>
            <a:r>
              <a:rPr lang="en-AU" dirty="0" err="1"/>
              <a:t>données</a:t>
            </a:r>
            <a:r>
              <a:rPr lang="en-AU" dirty="0"/>
              <a:t> commence </a:t>
            </a:r>
            <a:r>
              <a:rPr lang="en-AU" dirty="0" err="1"/>
              <a:t>comme</a:t>
            </a:r>
            <a:r>
              <a:rPr lang="en-AU" dirty="0"/>
              <a:t> un </a:t>
            </a:r>
            <a:r>
              <a:rPr lang="en-AU" dirty="0" err="1"/>
              <a:t>seul</a:t>
            </a:r>
            <a:r>
              <a:rPr lang="en-AU" dirty="0"/>
              <a:t> cluster, et des </a:t>
            </a:r>
            <a:r>
              <a:rPr lang="en-AU" dirty="0" err="1"/>
              <a:t>paires</a:t>
            </a:r>
            <a:r>
              <a:rPr lang="en-AU" dirty="0"/>
              <a:t> de clusters </a:t>
            </a:r>
            <a:r>
              <a:rPr lang="en-AU" dirty="0" err="1"/>
              <a:t>sont</a:t>
            </a:r>
            <a:r>
              <a:rPr lang="en-AU" dirty="0"/>
              <a:t> </a:t>
            </a:r>
            <a:r>
              <a:rPr lang="en-AU" dirty="0" err="1"/>
              <a:t>fusionnées</a:t>
            </a:r>
            <a:r>
              <a:rPr lang="en-AU" dirty="0"/>
              <a:t> </a:t>
            </a:r>
            <a:r>
              <a:rPr lang="en-AU" dirty="0" err="1"/>
              <a:t>à</a:t>
            </a:r>
            <a:r>
              <a:rPr lang="en-AU" dirty="0"/>
              <a:t> </a:t>
            </a:r>
            <a:r>
              <a:rPr lang="en-AU" dirty="0" err="1"/>
              <a:t>mesure</a:t>
            </a:r>
            <a:r>
              <a:rPr lang="en-AU" dirty="0"/>
              <a:t> </a:t>
            </a:r>
            <a:r>
              <a:rPr lang="en-AU" dirty="0" err="1"/>
              <a:t>qu'on</a:t>
            </a:r>
            <a:r>
              <a:rPr lang="en-AU" dirty="0"/>
              <a:t> </a:t>
            </a:r>
            <a:r>
              <a:rPr lang="en-AU" dirty="0" err="1"/>
              <a:t>remonte</a:t>
            </a:r>
            <a:r>
              <a:rPr lang="en-AU" dirty="0"/>
              <a:t> dans la </a:t>
            </a:r>
            <a:r>
              <a:rPr lang="en-AU" dirty="0" err="1"/>
              <a:t>hiérarchie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/>
              <a:t>Critères</a:t>
            </a:r>
            <a:r>
              <a:rPr lang="en-AU" b="1" dirty="0"/>
              <a:t> de Liaison : </a:t>
            </a:r>
            <a:r>
              <a:rPr lang="en-AU" dirty="0"/>
              <a:t>Les clusters </a:t>
            </a:r>
            <a:r>
              <a:rPr lang="en-AU" dirty="0" err="1"/>
              <a:t>sont</a:t>
            </a:r>
            <a:r>
              <a:rPr lang="en-AU" dirty="0"/>
              <a:t> </a:t>
            </a:r>
            <a:r>
              <a:rPr lang="en-AU" dirty="0" err="1"/>
              <a:t>fusionnés</a:t>
            </a:r>
            <a:r>
              <a:rPr lang="en-AU" dirty="0"/>
              <a:t> ensemble </a:t>
            </a:r>
            <a:r>
              <a:rPr lang="en-AU" dirty="0" err="1"/>
              <a:t>en</a:t>
            </a:r>
            <a:r>
              <a:rPr lang="en-AU" dirty="0"/>
              <a:t> </a:t>
            </a:r>
            <a:r>
              <a:rPr lang="en-AU" dirty="0" err="1"/>
              <a:t>fonction</a:t>
            </a:r>
            <a:r>
              <a:rPr lang="en-AU" dirty="0"/>
              <a:t> de la similitude entre les points de </a:t>
            </a:r>
            <a:r>
              <a:rPr lang="en-AU" dirty="0" err="1"/>
              <a:t>données</a:t>
            </a:r>
            <a:r>
              <a:rPr lang="en-AU" dirty="0"/>
              <a:t>, qui </a:t>
            </a:r>
            <a:r>
              <a:rPr lang="en-AU" dirty="0" err="1"/>
              <a:t>peut</a:t>
            </a:r>
            <a:r>
              <a:rPr lang="en-AU" dirty="0"/>
              <a:t> </a:t>
            </a:r>
            <a:r>
              <a:rPr lang="en-AU" dirty="0" err="1"/>
              <a:t>être</a:t>
            </a:r>
            <a:r>
              <a:rPr lang="en-AU" dirty="0"/>
              <a:t> </a:t>
            </a:r>
            <a:r>
              <a:rPr lang="en-AU" dirty="0" err="1"/>
              <a:t>déterminée</a:t>
            </a:r>
            <a:r>
              <a:rPr lang="en-AU" dirty="0"/>
              <a:t> par divers </a:t>
            </a:r>
            <a:r>
              <a:rPr lang="en-AU" dirty="0" err="1"/>
              <a:t>critères</a:t>
            </a:r>
            <a:r>
              <a:rPr lang="en-AU" dirty="0"/>
              <a:t> de liaison, </a:t>
            </a:r>
            <a:r>
              <a:rPr lang="en-AU" dirty="0" err="1"/>
              <a:t>tels</a:t>
            </a:r>
            <a:r>
              <a:rPr lang="en-AU" dirty="0"/>
              <a:t> que la distance </a:t>
            </a:r>
            <a:r>
              <a:rPr lang="en-AU" dirty="0" err="1"/>
              <a:t>minimale</a:t>
            </a:r>
            <a:r>
              <a:rPr lang="en-AU" dirty="0"/>
              <a:t> (liaison simple), la distance </a:t>
            </a:r>
            <a:r>
              <a:rPr lang="en-AU" dirty="0" err="1"/>
              <a:t>maximale</a:t>
            </a:r>
            <a:r>
              <a:rPr lang="en-AU" dirty="0"/>
              <a:t> (liaison </a:t>
            </a:r>
            <a:r>
              <a:rPr lang="en-AU" dirty="0" err="1"/>
              <a:t>complète</a:t>
            </a:r>
            <a:r>
              <a:rPr lang="en-AU" dirty="0"/>
              <a:t>), </a:t>
            </a:r>
            <a:r>
              <a:rPr lang="en-AU" dirty="0" err="1"/>
              <a:t>ou</a:t>
            </a:r>
            <a:r>
              <a:rPr lang="en-AU" dirty="0"/>
              <a:t> la distance </a:t>
            </a:r>
            <a:r>
              <a:rPr lang="en-AU" dirty="0" err="1"/>
              <a:t>moyenne</a:t>
            </a:r>
            <a:r>
              <a:rPr lang="en-AU" dirty="0"/>
              <a:t> (liaison </a:t>
            </a:r>
            <a:r>
              <a:rPr lang="en-AU" dirty="0" err="1"/>
              <a:t>moyenne</a:t>
            </a:r>
            <a:r>
              <a:rPr lang="en-AU" dirty="0"/>
              <a:t>) entre les clusters.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58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Agglomérative Clustering - Comparaison des Métrique pour Différents Types de Liaison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398B5-E66A-39F3-E25C-E62EB6A49F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2" t="5645" b="3841"/>
          <a:stretch/>
        </p:blipFill>
        <p:spPr>
          <a:xfrm>
            <a:off x="726988" y="1382627"/>
            <a:ext cx="9605731" cy="526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4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Agglomérative Clustering - Dendrogramme Illustrant la Distance Euclidienne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BFD3E-6E56-96B4-BB77-D2011A1C80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46"/>
          <a:stretch/>
        </p:blipFill>
        <p:spPr>
          <a:xfrm>
            <a:off x="4604227" y="1489199"/>
            <a:ext cx="7278492" cy="53688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DF71B5-F7E4-0AD6-E8FA-ED1E54306277}"/>
              </a:ext>
            </a:extLst>
          </p:cNvPr>
          <p:cNvSpPr txBox="1"/>
          <p:nvPr/>
        </p:nvSpPr>
        <p:spPr>
          <a:xfrm>
            <a:off x="855107" y="1953272"/>
            <a:ext cx="3579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/>
              <a:t>Représentation</a:t>
            </a:r>
            <a:r>
              <a:rPr lang="en-AU" b="1" dirty="0"/>
              <a:t> </a:t>
            </a:r>
            <a:r>
              <a:rPr lang="en-AU" b="1" dirty="0" err="1"/>
              <a:t>Dendrogramme</a:t>
            </a:r>
            <a:r>
              <a:rPr lang="en-AU" b="1" dirty="0"/>
              <a:t> : </a:t>
            </a:r>
            <a:r>
              <a:rPr lang="en-AU" dirty="0"/>
              <a:t>Le </a:t>
            </a:r>
            <a:r>
              <a:rPr lang="en-AU" dirty="0" err="1"/>
              <a:t>processus</a:t>
            </a:r>
            <a:r>
              <a:rPr lang="en-AU" dirty="0"/>
              <a:t> de fusion des clusters </a:t>
            </a:r>
            <a:r>
              <a:rPr lang="en-AU" dirty="0" err="1"/>
              <a:t>peut</a:t>
            </a:r>
            <a:r>
              <a:rPr lang="en-AU" dirty="0"/>
              <a:t> </a:t>
            </a:r>
            <a:r>
              <a:rPr lang="en-AU" dirty="0" err="1"/>
              <a:t>être</a:t>
            </a:r>
            <a:r>
              <a:rPr lang="en-AU" dirty="0"/>
              <a:t> </a:t>
            </a:r>
            <a:r>
              <a:rPr lang="en-AU" dirty="0" err="1"/>
              <a:t>représenté</a:t>
            </a:r>
            <a:r>
              <a:rPr lang="en-AU" dirty="0"/>
              <a:t> par un </a:t>
            </a:r>
            <a:r>
              <a:rPr lang="en-AU" dirty="0" err="1"/>
              <a:t>dendrogramme</a:t>
            </a:r>
            <a:r>
              <a:rPr lang="en-AU" dirty="0"/>
              <a:t>, un </a:t>
            </a:r>
            <a:r>
              <a:rPr lang="en-AU" dirty="0" err="1"/>
              <a:t>diagramme</a:t>
            </a:r>
            <a:r>
              <a:rPr lang="en-AU" dirty="0"/>
              <a:t> </a:t>
            </a:r>
            <a:r>
              <a:rPr lang="en-AU" dirty="0" err="1"/>
              <a:t>en</a:t>
            </a:r>
            <a:r>
              <a:rPr lang="en-AU" dirty="0"/>
              <a:t> </a:t>
            </a:r>
            <a:r>
              <a:rPr lang="en-AU" dirty="0" err="1"/>
              <a:t>forme</a:t>
            </a:r>
            <a:r>
              <a:rPr lang="en-AU" dirty="0"/>
              <a:t> </a:t>
            </a:r>
            <a:r>
              <a:rPr lang="en-AU" dirty="0" err="1"/>
              <a:t>d'arbre</a:t>
            </a:r>
            <a:r>
              <a:rPr lang="en-AU" dirty="0"/>
              <a:t> qui </a:t>
            </a:r>
            <a:r>
              <a:rPr lang="en-AU" dirty="0" err="1"/>
              <a:t>enregistre</a:t>
            </a:r>
            <a:r>
              <a:rPr lang="en-AU" dirty="0"/>
              <a:t> les </a:t>
            </a:r>
            <a:r>
              <a:rPr lang="en-AU" dirty="0" err="1"/>
              <a:t>séquences</a:t>
            </a:r>
            <a:r>
              <a:rPr lang="en-AU" dirty="0"/>
              <a:t> de fusions et </a:t>
            </a:r>
            <a:r>
              <a:rPr lang="en-AU" dirty="0" err="1"/>
              <a:t>montre</a:t>
            </a:r>
            <a:r>
              <a:rPr lang="en-AU" dirty="0"/>
              <a:t> la </a:t>
            </a:r>
            <a:r>
              <a:rPr lang="en-AU" dirty="0" err="1"/>
              <a:t>hiérarchie</a:t>
            </a:r>
            <a:r>
              <a:rPr lang="en-AU" dirty="0"/>
              <a:t> multi-</a:t>
            </a:r>
            <a:r>
              <a:rPr lang="en-AU" dirty="0" err="1"/>
              <a:t>niveaux</a:t>
            </a:r>
            <a:r>
              <a:rPr lang="en-AU" dirty="0"/>
              <a:t> des clusters.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055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Agglomérative Clustering - Nuage de Points des Composantes Principales par Labels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647D2-008D-CFBF-F445-941758EB5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7" t="11938" b="6223"/>
          <a:stretch/>
        </p:blipFill>
        <p:spPr>
          <a:xfrm>
            <a:off x="726989" y="1708155"/>
            <a:ext cx="10960495" cy="435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93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7082252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846563" y="3176844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600" dirty="0">
                <a:latin typeface="Inter"/>
              </a:rPr>
              <a:t>Maintenance du </a:t>
            </a:r>
            <a:r>
              <a:rPr lang="en-GB" sz="3600" dirty="0" err="1">
                <a:latin typeface="Inter"/>
              </a:rPr>
              <a:t>modèle</a:t>
            </a:r>
            <a:endParaRPr lang="en-GB" sz="36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53107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Performance du modèle dans le temps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Maintenance du modèle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CE8649-1EA1-E462-D1F6-681E1F8075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4" t="12462" r="1270" b="2269"/>
          <a:stretch/>
        </p:blipFill>
        <p:spPr>
          <a:xfrm>
            <a:off x="861060" y="1604687"/>
            <a:ext cx="10761008" cy="450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84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Data Drift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Maintenance du modèle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44027-6B15-5D73-CB90-5453DD84B6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1" t="8477" b="7268"/>
          <a:stretch/>
        </p:blipFill>
        <p:spPr>
          <a:xfrm>
            <a:off x="726989" y="1778867"/>
            <a:ext cx="11066372" cy="44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0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157064" y="2771674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986" y="3124674"/>
            <a:ext cx="5694355" cy="707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chemeClr val="bg1"/>
                </a:solidFill>
              </a:rPr>
              <a:t>Objectif de la Mission</a:t>
            </a:r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38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Model Drift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Maintenance du modèle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BBBA9-15BB-11CD-6640-9C700E4176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37" r="6048"/>
          <a:stretch/>
        </p:blipFill>
        <p:spPr>
          <a:xfrm>
            <a:off x="726988" y="1382627"/>
            <a:ext cx="11155729" cy="5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59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7082252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554822" y="3075246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600" dirty="0">
                <a:latin typeface="Inter"/>
              </a:rPr>
              <a:t>Conclusion</a:t>
            </a:r>
            <a:endParaRPr lang="en-GB" sz="36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45133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F091D4-9CDA-92AF-DD29-D92F99A852EB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Qui sont les groupes de clients 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82BE09-AA8C-C1D2-2B01-3E52DDC397F2}"/>
              </a:ext>
            </a:extLst>
          </p:cNvPr>
          <p:cNvGrpSpPr/>
          <p:nvPr/>
        </p:nvGrpSpPr>
        <p:grpSpPr>
          <a:xfrm>
            <a:off x="6523339" y="1149075"/>
            <a:ext cx="4134143" cy="2279925"/>
            <a:chOff x="7315200" y="1485425"/>
            <a:chExt cx="4567519" cy="271271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C52329-6D5B-6C13-EC37-BCB125B2D402}"/>
                </a:ext>
              </a:extLst>
            </p:cNvPr>
            <p:cNvGrpSpPr/>
            <p:nvPr/>
          </p:nvGrpSpPr>
          <p:grpSpPr>
            <a:xfrm>
              <a:off x="7315200" y="1485425"/>
              <a:ext cx="4567519" cy="2712719"/>
              <a:chOff x="8107365" y="3758373"/>
              <a:chExt cx="3794808" cy="2304000"/>
            </a:xfrm>
          </p:grpSpPr>
          <p:pic>
            <p:nvPicPr>
              <p:cNvPr id="13" name="Picture 12" descr="A white rectangular object with a black border&#10;&#10;Description automatically generated with medium confidence">
                <a:extLst>
                  <a:ext uri="{FF2B5EF4-FFF2-40B4-BE49-F238E27FC236}">
                    <a16:creationId xmlns:a16="http://schemas.microsoft.com/office/drawing/2014/main" id="{68BAEC10-C10B-8614-6E29-8DA538AA03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6043"/>
              <a:stretch/>
            </p:blipFill>
            <p:spPr>
              <a:xfrm>
                <a:off x="8107365" y="3758373"/>
                <a:ext cx="3794808" cy="2304000"/>
              </a:xfrm>
              <a:prstGeom prst="rect">
                <a:avLst/>
              </a:prstGeom>
            </p:spPr>
          </p:pic>
          <p:pic>
            <p:nvPicPr>
              <p:cNvPr id="14" name="Picture 13" descr="A white rectangular object with a black border&#10;&#10;Description automatically generated with medium confidence">
                <a:extLst>
                  <a:ext uri="{FF2B5EF4-FFF2-40B4-BE49-F238E27FC236}">
                    <a16:creationId xmlns:a16="http://schemas.microsoft.com/office/drawing/2014/main" id="{300775C2-1F95-3773-2C2F-CB69692B47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89478"/>
              <a:stretch/>
            </p:blipFill>
            <p:spPr>
              <a:xfrm>
                <a:off x="8107365" y="3758374"/>
                <a:ext cx="1173796" cy="2299989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38B0FC-FD93-62F5-C273-4B54280E2905}"/>
                </a:ext>
              </a:extLst>
            </p:cNvPr>
            <p:cNvSpPr txBox="1"/>
            <p:nvPr/>
          </p:nvSpPr>
          <p:spPr>
            <a:xfrm>
              <a:off x="7391400" y="1537327"/>
              <a:ext cx="107670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Cluster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AF05D68-CC50-5579-A28F-451A1505C987}"/>
              </a:ext>
            </a:extLst>
          </p:cNvPr>
          <p:cNvSpPr txBox="1"/>
          <p:nvPr/>
        </p:nvSpPr>
        <p:spPr>
          <a:xfrm>
            <a:off x="726989" y="1742312"/>
            <a:ext cx="49416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Cluster 1 - La plus </a:t>
            </a:r>
            <a:r>
              <a:rPr lang="en-AU" dirty="0" err="1"/>
              <a:t>grande</a:t>
            </a:r>
            <a:r>
              <a:rPr lang="en-AU" dirty="0"/>
              <a:t> population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Cluster 0 - La </a:t>
            </a:r>
            <a:r>
              <a:rPr lang="en-AU" dirty="0" err="1"/>
              <a:t>deuxième</a:t>
            </a:r>
            <a:r>
              <a:rPr lang="en-AU" dirty="0"/>
              <a:t> plus </a:t>
            </a:r>
            <a:r>
              <a:rPr lang="en-AU" dirty="0" err="1"/>
              <a:t>grande</a:t>
            </a:r>
            <a:r>
              <a:rPr lang="en-AU" dirty="0"/>
              <a:t> population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Cluster 2 - La </a:t>
            </a:r>
            <a:r>
              <a:rPr lang="en-AU" dirty="0" err="1"/>
              <a:t>troisième</a:t>
            </a:r>
            <a:r>
              <a:rPr lang="en-AU" dirty="0"/>
              <a:t> plus </a:t>
            </a:r>
            <a:r>
              <a:rPr lang="en-AU" dirty="0" err="1"/>
              <a:t>grande</a:t>
            </a:r>
            <a:r>
              <a:rPr lang="en-AU" dirty="0"/>
              <a:t> population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BDEC7C6-B295-D95A-A657-3AAAE3737E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2" t="9274" b="6817"/>
          <a:stretch/>
        </p:blipFill>
        <p:spPr>
          <a:xfrm>
            <a:off x="2124397" y="3272806"/>
            <a:ext cx="7943206" cy="322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49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F091D4-9CDA-92AF-DD29-D92F99A852EB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Qui sont nos meilleurs clients ?</a:t>
            </a: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2C61C7D-88D4-A917-4547-677509B237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756"/>
          <a:stretch/>
        </p:blipFill>
        <p:spPr>
          <a:xfrm>
            <a:off x="726989" y="3981510"/>
            <a:ext cx="11155730" cy="23147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E323C2-43EC-A734-C6F6-14B043402D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2" t="9274" b="6817"/>
          <a:stretch/>
        </p:blipFill>
        <p:spPr>
          <a:xfrm>
            <a:off x="5134245" y="1182572"/>
            <a:ext cx="6748474" cy="2741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B067C6-AFB8-9936-F363-340FD3103223}"/>
              </a:ext>
            </a:extLst>
          </p:cNvPr>
          <p:cNvSpPr txBox="1"/>
          <p:nvPr/>
        </p:nvSpPr>
        <p:spPr>
          <a:xfrm>
            <a:off x="914401" y="1722120"/>
            <a:ext cx="4053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b="1" dirty="0"/>
              <a:t>Le </a:t>
            </a:r>
            <a:r>
              <a:rPr lang="en-AU" b="1" dirty="0" err="1"/>
              <a:t>groupe</a:t>
            </a:r>
            <a:r>
              <a:rPr lang="en-AU" b="1" dirty="0"/>
              <a:t> 1</a:t>
            </a:r>
            <a:r>
              <a:rPr lang="en-AU" dirty="0"/>
              <a:t>, par client, </a:t>
            </a:r>
            <a:r>
              <a:rPr lang="en-AU" dirty="0" err="1"/>
              <a:t>apporte</a:t>
            </a:r>
            <a:r>
              <a:rPr lang="en-AU" dirty="0"/>
              <a:t> la plus </a:t>
            </a:r>
            <a:r>
              <a:rPr lang="en-AU" dirty="0" err="1"/>
              <a:t>grande</a:t>
            </a:r>
            <a:r>
              <a:rPr lang="en-AU" dirty="0"/>
              <a:t> </a:t>
            </a:r>
            <a:r>
              <a:rPr lang="en-AU" dirty="0" err="1"/>
              <a:t>valeur</a:t>
            </a:r>
            <a:r>
              <a:rPr lang="en-AU" dirty="0"/>
              <a:t> </a:t>
            </a:r>
            <a:r>
              <a:rPr lang="en-AU" dirty="0" err="1"/>
              <a:t>ajoutée</a:t>
            </a: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b="1" dirty="0"/>
              <a:t>Le </a:t>
            </a:r>
            <a:r>
              <a:rPr lang="en-AU" b="1" dirty="0" err="1"/>
              <a:t>groupe</a:t>
            </a:r>
            <a:r>
              <a:rPr lang="en-AU" b="1" dirty="0"/>
              <a:t> 2</a:t>
            </a:r>
            <a:r>
              <a:rPr lang="en-AU" dirty="0"/>
              <a:t>, par client, </a:t>
            </a:r>
            <a:r>
              <a:rPr lang="en-AU" dirty="0" err="1"/>
              <a:t>apporte</a:t>
            </a:r>
            <a:r>
              <a:rPr lang="en-AU" dirty="0"/>
              <a:t> la </a:t>
            </a:r>
            <a:r>
              <a:rPr lang="en-AU" dirty="0" err="1"/>
              <a:t>deuxième</a:t>
            </a:r>
            <a:r>
              <a:rPr lang="en-AU" dirty="0"/>
              <a:t> </a:t>
            </a:r>
            <a:r>
              <a:rPr lang="en-AU" dirty="0" err="1"/>
              <a:t>valeur</a:t>
            </a:r>
            <a:r>
              <a:rPr lang="en-AU" dirty="0"/>
              <a:t> la plus </a:t>
            </a:r>
            <a:r>
              <a:rPr lang="en-AU" dirty="0" err="1"/>
              <a:t>élevée</a:t>
            </a: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b="1" dirty="0"/>
              <a:t>Le </a:t>
            </a:r>
            <a:r>
              <a:rPr lang="en-AU" b="1" dirty="0" err="1"/>
              <a:t>groupe</a:t>
            </a:r>
            <a:r>
              <a:rPr lang="en-AU" b="1" dirty="0"/>
              <a:t> 3</a:t>
            </a:r>
            <a:r>
              <a:rPr lang="en-AU" dirty="0"/>
              <a:t>, par client, </a:t>
            </a:r>
            <a:r>
              <a:rPr lang="en-AU" dirty="0" err="1"/>
              <a:t>est</a:t>
            </a:r>
            <a:r>
              <a:rPr lang="en-AU" dirty="0"/>
              <a:t> </a:t>
            </a:r>
            <a:r>
              <a:rPr lang="en-AU" dirty="0" err="1"/>
              <a:t>celui</a:t>
            </a:r>
            <a:r>
              <a:rPr lang="en-AU" dirty="0"/>
              <a:t> qui </a:t>
            </a:r>
            <a:r>
              <a:rPr lang="en-AU" dirty="0" err="1"/>
              <a:t>offre</a:t>
            </a:r>
            <a:r>
              <a:rPr lang="en-AU" dirty="0"/>
              <a:t> le </a:t>
            </a:r>
            <a:r>
              <a:rPr lang="en-AU" dirty="0" err="1"/>
              <a:t>moins</a:t>
            </a:r>
            <a:r>
              <a:rPr lang="en-AU" dirty="0"/>
              <a:t> de </a:t>
            </a:r>
            <a:r>
              <a:rPr lang="en-AU" dirty="0" err="1"/>
              <a:t>valeur</a:t>
            </a:r>
            <a:r>
              <a:rPr lang="en-AU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B0BF9-E897-1126-A05C-4857E4821226}"/>
              </a:ext>
            </a:extLst>
          </p:cNvPr>
          <p:cNvSpPr/>
          <p:nvPr/>
        </p:nvSpPr>
        <p:spPr>
          <a:xfrm>
            <a:off x="9982200" y="1953273"/>
            <a:ext cx="1156605" cy="157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89CE7-B9E9-2AB3-E14E-511388E579F7}"/>
              </a:ext>
            </a:extLst>
          </p:cNvPr>
          <p:cNvSpPr txBox="1"/>
          <p:nvPr/>
        </p:nvSpPr>
        <p:spPr>
          <a:xfrm>
            <a:off x="4219236" y="3692309"/>
            <a:ext cx="375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Moyenne des </a:t>
            </a:r>
            <a:r>
              <a:rPr lang="en-AU" b="1" dirty="0" err="1"/>
              <a:t>valeurs</a:t>
            </a:r>
            <a:r>
              <a:rPr lang="en-AU" b="1" dirty="0"/>
              <a:t> </a:t>
            </a:r>
            <a:r>
              <a:rPr lang="en-AU" b="1" dirty="0" err="1"/>
              <a:t>en</a:t>
            </a:r>
            <a:r>
              <a:rPr lang="en-AU" b="1" dirty="0"/>
              <a:t> </a:t>
            </a:r>
            <a:r>
              <a:rPr lang="en-AU" b="1" dirty="0" err="1"/>
              <a:t>pourcentage</a:t>
            </a:r>
            <a:endParaRPr lang="en-AU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B25E19-D9AE-520B-415D-B1EA9C705BDA}"/>
              </a:ext>
            </a:extLst>
          </p:cNvPr>
          <p:cNvSpPr txBox="1"/>
          <p:nvPr/>
        </p:nvSpPr>
        <p:spPr>
          <a:xfrm>
            <a:off x="9982200" y="2349355"/>
            <a:ext cx="1156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Comment les </a:t>
            </a:r>
            <a:br>
              <a:rPr lang="en-AU" b="1" dirty="0"/>
            </a:br>
            <a:r>
              <a:rPr lang="en-AU" b="1" dirty="0" err="1"/>
              <a:t>cibler</a:t>
            </a:r>
            <a:r>
              <a:rPr lang="en-AU" b="1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003994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F091D4-9CDA-92AF-DD29-D92F99A852EB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Mais attendez !!!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D05249-DBF4-F67D-E692-DC99A05D1F79}"/>
              </a:ext>
            </a:extLst>
          </p:cNvPr>
          <p:cNvGrpSpPr/>
          <p:nvPr/>
        </p:nvGrpSpPr>
        <p:grpSpPr>
          <a:xfrm>
            <a:off x="7539722" y="1621536"/>
            <a:ext cx="4134143" cy="2279925"/>
            <a:chOff x="7315200" y="1485425"/>
            <a:chExt cx="4567519" cy="27127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301F8B-6D93-F7D0-016F-5AA1B4B9B7E1}"/>
                </a:ext>
              </a:extLst>
            </p:cNvPr>
            <p:cNvGrpSpPr/>
            <p:nvPr/>
          </p:nvGrpSpPr>
          <p:grpSpPr>
            <a:xfrm>
              <a:off x="7315200" y="1485425"/>
              <a:ext cx="4567519" cy="2712719"/>
              <a:chOff x="8107365" y="3758373"/>
              <a:chExt cx="3794808" cy="2304000"/>
            </a:xfrm>
          </p:grpSpPr>
          <p:pic>
            <p:nvPicPr>
              <p:cNvPr id="12" name="Picture 11" descr="A white rectangular object with a black border&#10;&#10;Description automatically generated with medium confidence">
                <a:extLst>
                  <a:ext uri="{FF2B5EF4-FFF2-40B4-BE49-F238E27FC236}">
                    <a16:creationId xmlns:a16="http://schemas.microsoft.com/office/drawing/2014/main" id="{02A522D3-A365-E050-53A1-D4AD318DE3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6043"/>
              <a:stretch/>
            </p:blipFill>
            <p:spPr>
              <a:xfrm>
                <a:off x="8107365" y="3758373"/>
                <a:ext cx="3794808" cy="2304000"/>
              </a:xfrm>
              <a:prstGeom prst="rect">
                <a:avLst/>
              </a:prstGeom>
            </p:spPr>
          </p:pic>
          <p:pic>
            <p:nvPicPr>
              <p:cNvPr id="13" name="Picture 12" descr="A white rectangular object with a black border&#10;&#10;Description automatically generated with medium confidence">
                <a:extLst>
                  <a:ext uri="{FF2B5EF4-FFF2-40B4-BE49-F238E27FC236}">
                    <a16:creationId xmlns:a16="http://schemas.microsoft.com/office/drawing/2014/main" id="{71185727-289A-631F-AC6C-0E5B908145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89478"/>
              <a:stretch/>
            </p:blipFill>
            <p:spPr>
              <a:xfrm>
                <a:off x="8107365" y="3758374"/>
                <a:ext cx="1173796" cy="22999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72AA9A-71F9-575C-A46A-33452AFF7243}"/>
                </a:ext>
              </a:extLst>
            </p:cNvPr>
            <p:cNvSpPr txBox="1"/>
            <p:nvPr/>
          </p:nvSpPr>
          <p:spPr>
            <a:xfrm>
              <a:off x="7391400" y="1537327"/>
              <a:ext cx="107670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Cluster</a:t>
              </a:r>
            </a:p>
          </p:txBody>
        </p:sp>
      </p:grpSp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76C347B-0606-18AC-5EFF-E3D5E5FFD4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756"/>
          <a:stretch/>
        </p:blipFill>
        <p:spPr>
          <a:xfrm>
            <a:off x="518135" y="4331450"/>
            <a:ext cx="11155730" cy="23147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5E7B23-90FE-04DF-653A-A61232AD8FA8}"/>
              </a:ext>
            </a:extLst>
          </p:cNvPr>
          <p:cNvSpPr txBox="1"/>
          <p:nvPr/>
        </p:nvSpPr>
        <p:spPr>
          <a:xfrm>
            <a:off x="726989" y="1733653"/>
            <a:ext cx="4892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 </a:t>
            </a:r>
            <a:r>
              <a:rPr lang="en-AU" dirty="0" err="1"/>
              <a:t>groupe</a:t>
            </a:r>
            <a:r>
              <a:rPr lang="en-AU" dirty="0"/>
              <a:t> 2 </a:t>
            </a:r>
            <a:r>
              <a:rPr lang="en-AU" dirty="0" err="1"/>
              <a:t>est</a:t>
            </a:r>
            <a:r>
              <a:rPr lang="en-AU" dirty="0"/>
              <a:t> </a:t>
            </a:r>
            <a:r>
              <a:rPr lang="en-AU" dirty="0" err="1"/>
              <a:t>notre</a:t>
            </a:r>
            <a:r>
              <a:rPr lang="en-AU" dirty="0"/>
              <a:t> plus petit </a:t>
            </a:r>
            <a:r>
              <a:rPr lang="en-AU" dirty="0" err="1"/>
              <a:t>groupe</a:t>
            </a:r>
            <a:r>
              <a:rPr lang="en-AU" dirty="0"/>
              <a:t>, </a:t>
            </a:r>
            <a:r>
              <a:rPr lang="en-AU" dirty="0" err="1"/>
              <a:t>mais</a:t>
            </a:r>
            <a:r>
              <a:rPr lang="en-AU" dirty="0"/>
              <a:t> il </a:t>
            </a:r>
            <a:r>
              <a:rPr lang="en-AU" dirty="0" err="1"/>
              <a:t>fournit</a:t>
            </a:r>
            <a:r>
              <a:rPr lang="en-AU" dirty="0"/>
              <a:t> les </a:t>
            </a:r>
            <a:r>
              <a:rPr lang="en-AU" dirty="0" err="1"/>
              <a:t>deuxièmes</a:t>
            </a:r>
            <a:r>
              <a:rPr lang="en-AU" dirty="0"/>
              <a:t> </a:t>
            </a:r>
            <a:r>
              <a:rPr lang="en-AU" dirty="0" err="1"/>
              <a:t>valeurs</a:t>
            </a:r>
            <a:r>
              <a:rPr lang="en-AU" dirty="0"/>
              <a:t> les plus </a:t>
            </a:r>
            <a:r>
              <a:rPr lang="en-AU" dirty="0" err="1"/>
              <a:t>importantes</a:t>
            </a:r>
            <a:r>
              <a:rPr lang="en-AU" dirty="0"/>
              <a:t> ; </a:t>
            </a:r>
            <a:r>
              <a:rPr lang="en-AU" dirty="0" err="1"/>
              <a:t>notre</a:t>
            </a:r>
            <a:r>
              <a:rPr lang="en-AU" dirty="0"/>
              <a:t> </a:t>
            </a:r>
            <a:r>
              <a:rPr lang="en-AU" dirty="0" err="1"/>
              <a:t>objectif</a:t>
            </a:r>
            <a:r>
              <a:rPr lang="en-AU" dirty="0"/>
              <a:t> </a:t>
            </a:r>
            <a:r>
              <a:rPr lang="en-AU" dirty="0" err="1"/>
              <a:t>devrait</a:t>
            </a:r>
            <a:r>
              <a:rPr lang="en-AU" dirty="0"/>
              <a:t> </a:t>
            </a:r>
            <a:r>
              <a:rPr lang="en-AU" dirty="0" err="1"/>
              <a:t>donc</a:t>
            </a:r>
            <a:r>
              <a:rPr lang="en-AU" dirty="0"/>
              <a:t> </a:t>
            </a:r>
            <a:r>
              <a:rPr lang="en-AU" dirty="0" err="1"/>
              <a:t>être</a:t>
            </a:r>
            <a:r>
              <a:rPr lang="en-AU" dirty="0"/>
              <a:t> de </a:t>
            </a:r>
            <a:r>
              <a:rPr lang="en-AU" dirty="0" err="1"/>
              <a:t>cibler</a:t>
            </a:r>
            <a:r>
              <a:rPr lang="en-AU" dirty="0"/>
              <a:t> les clients du </a:t>
            </a:r>
            <a:r>
              <a:rPr lang="en-AU" dirty="0" err="1"/>
              <a:t>groupe</a:t>
            </a:r>
            <a:r>
              <a:rPr lang="en-AU" dirty="0"/>
              <a:t> 2.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2DCC2B-542B-A2EE-8B2E-A9339592963A}"/>
              </a:ext>
            </a:extLst>
          </p:cNvPr>
          <p:cNvSpPr/>
          <p:nvPr/>
        </p:nvSpPr>
        <p:spPr>
          <a:xfrm>
            <a:off x="7661875" y="3334660"/>
            <a:ext cx="3691925" cy="469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B7A8E-59FA-72CE-A1EC-43CCA569A30D}"/>
              </a:ext>
            </a:extLst>
          </p:cNvPr>
          <p:cNvSpPr/>
          <p:nvPr/>
        </p:nvSpPr>
        <p:spPr>
          <a:xfrm>
            <a:off x="594335" y="6082859"/>
            <a:ext cx="10942345" cy="394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50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Contexte et objectif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Segmentez des clients d'un site e-commerce chez </a:t>
            </a:r>
            <a:r>
              <a:rPr lang="fr-FR" sz="2000" b="1" dirty="0" err="1">
                <a:solidFill>
                  <a:srgbClr val="7450EB"/>
                </a:solidFill>
              </a:rPr>
              <a:t>Olist</a:t>
            </a:r>
            <a:r>
              <a:rPr lang="fr-FR" sz="2000" b="1" dirty="0">
                <a:solidFill>
                  <a:srgbClr val="7450EB"/>
                </a:solidFill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41D11F-B55C-9909-7453-F06A4B55A442}"/>
              </a:ext>
            </a:extLst>
          </p:cNvPr>
          <p:cNvSpPr txBox="1"/>
          <p:nvPr/>
        </p:nvSpPr>
        <p:spPr>
          <a:xfrm>
            <a:off x="726989" y="1763627"/>
            <a:ext cx="6009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Consultant pour </a:t>
            </a:r>
            <a:r>
              <a:rPr lang="fr-FR" dirty="0" err="1"/>
              <a:t>Olist</a:t>
            </a:r>
            <a:r>
              <a:rPr lang="fr-FR" dirty="0"/>
              <a:t>, une entreprise brésilienne de vente sur les marketplaces.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Objectif : Segmenter les clients pour les campagnes de communication de l'équipe d'e-commerce.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Livrable : Description </a:t>
            </a:r>
            <a:r>
              <a:rPr lang="fr-FR" dirty="0" err="1"/>
              <a:t>actionable</a:t>
            </a:r>
            <a:r>
              <a:rPr lang="fr-FR" dirty="0"/>
              <a:t> de la segmentation et proposition de contrat de maintenance.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Base de données : Informations anonymisées sur l'historique de commandes, produits achetés, commentaires de satisfaction, et localisation depuis janvier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Méthodes : Utilisation de méthodes non supervisées pour regrouper des profils similaires.</a:t>
            </a:r>
            <a:endParaRPr lang="fr-FR" i="0" dirty="0">
              <a:solidFill>
                <a:srgbClr val="271A38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Picture 7" descr="A blue and green logo&#10;&#10;Description automatically generated">
            <a:extLst>
              <a:ext uri="{FF2B5EF4-FFF2-40B4-BE49-F238E27FC236}">
                <a16:creationId xmlns:a16="http://schemas.microsoft.com/office/drawing/2014/main" id="{A9ED6021-969F-3098-F674-987B12F2F9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33" b="30000"/>
          <a:stretch/>
        </p:blipFill>
        <p:spPr>
          <a:xfrm>
            <a:off x="7693499" y="2733986"/>
            <a:ext cx="430967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157064" y="2771674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986" y="3124674"/>
            <a:ext cx="5694355" cy="707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chemeClr val="bg1"/>
                </a:solidFill>
              </a:rPr>
              <a:t>Gestion des données</a:t>
            </a:r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8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Gestion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867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Flux de Traitement et Fusion des Jeux de Données</a:t>
            </a:r>
          </a:p>
        </p:txBody>
      </p:sp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2633C70-831E-EF7F-1398-639DB82719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874" b="48602"/>
          <a:stretch/>
        </p:blipFill>
        <p:spPr>
          <a:xfrm>
            <a:off x="6096000" y="1650502"/>
            <a:ext cx="5786719" cy="47960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DFC50B-EA55-8ED2-98B3-23FCA3B86E34}"/>
              </a:ext>
            </a:extLst>
          </p:cNvPr>
          <p:cNvSpPr txBox="1"/>
          <p:nvPr/>
        </p:nvSpPr>
        <p:spPr>
          <a:xfrm>
            <a:off x="944880" y="199644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7DFBF61-E9AF-9B5D-54E2-7E991C452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89" y="1361716"/>
            <a:ext cx="4838789" cy="52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2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Gestion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867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Flux de Traitement et Fusion des Jeux de Données</a:t>
            </a:r>
          </a:p>
        </p:txBody>
      </p:sp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B898CFB-8D48-174B-5793-86DAE9EF3B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270"/>
          <a:stretch/>
        </p:blipFill>
        <p:spPr>
          <a:xfrm>
            <a:off x="992467" y="1619587"/>
            <a:ext cx="10207065" cy="458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1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Statistiques du Jeu de Données et Types de Variables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BC5C3A4C-FA3E-5CEF-98D0-5B36576B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88" y="1776510"/>
            <a:ext cx="9666691" cy="41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214096" y="3163048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600" dirty="0" err="1">
                <a:latin typeface="Inter"/>
              </a:rPr>
              <a:t>Pistes</a:t>
            </a:r>
            <a:r>
              <a:rPr lang="en-GB" sz="3600" dirty="0">
                <a:latin typeface="Inter"/>
              </a:rPr>
              <a:t> de </a:t>
            </a:r>
            <a:r>
              <a:rPr lang="en-GB" sz="3600" dirty="0" err="1">
                <a:latin typeface="Inter"/>
              </a:rPr>
              <a:t>modélisation</a:t>
            </a:r>
            <a:endParaRPr lang="en-GB" sz="36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4525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15349</TotalTime>
  <Words>1317</Words>
  <Application>Microsoft Macintosh PowerPoint</Application>
  <PresentationFormat>Widescreen</PresentationFormat>
  <Paragraphs>165</Paragraphs>
  <Slides>34</Slides>
  <Notes>28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Inter</vt:lpstr>
      <vt:lpstr>Menlo</vt:lpstr>
      <vt:lpstr>Office Theme</vt:lpstr>
      <vt:lpstr>Segmentez des clients d'un site e-commerce  </vt:lpstr>
      <vt:lpstr>PowerPoint Presentation</vt:lpstr>
      <vt:lpstr>PowerPoint Presentation</vt:lpstr>
      <vt:lpstr>Contexte et objectif </vt:lpstr>
      <vt:lpstr>PowerPoint Presentation</vt:lpstr>
      <vt:lpstr>Gestion des Données</vt:lpstr>
      <vt:lpstr>Gestion des Données</vt:lpstr>
      <vt:lpstr>Démarche de Nettoyage</vt:lpstr>
      <vt:lpstr>PowerPoint Presentation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PowerPoint Presentation</vt:lpstr>
      <vt:lpstr>Maintenance du modèle</vt:lpstr>
      <vt:lpstr>Maintenance du modèle</vt:lpstr>
      <vt:lpstr>Maintenance du modèle</vt:lpstr>
      <vt:lpstr>PowerPoint Presentation</vt:lpstr>
      <vt:lpstr>Conclusion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Prédisez la demande en électricité</dc:title>
  <dc:creator>Typhaine Haurogné</dc:creator>
  <cp:lastModifiedBy>Typhaine Haurogné</cp:lastModifiedBy>
  <cp:revision>58</cp:revision>
  <dcterms:created xsi:type="dcterms:W3CDTF">2023-01-28T10:30:02Z</dcterms:created>
  <dcterms:modified xsi:type="dcterms:W3CDTF">2023-11-06T16:37:09Z</dcterms:modified>
</cp:coreProperties>
</file>