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05" r:id="rId3"/>
    <p:sldId id="258" r:id="rId4"/>
    <p:sldId id="306" r:id="rId5"/>
    <p:sldId id="294" r:id="rId6"/>
    <p:sldId id="346" r:id="rId7"/>
    <p:sldId id="347" r:id="rId8"/>
    <p:sldId id="327" r:id="rId9"/>
    <p:sldId id="261" r:id="rId10"/>
    <p:sldId id="328" r:id="rId11"/>
    <p:sldId id="329" r:id="rId12"/>
    <p:sldId id="325" r:id="rId13"/>
    <p:sldId id="330" r:id="rId14"/>
    <p:sldId id="333" r:id="rId15"/>
    <p:sldId id="326" r:id="rId16"/>
    <p:sldId id="331" r:id="rId17"/>
    <p:sldId id="332" r:id="rId18"/>
    <p:sldId id="315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0EB"/>
    <a:srgbClr val="B45C60"/>
    <a:srgbClr val="B8B1FF"/>
    <a:srgbClr val="B2ABF2"/>
    <a:srgbClr val="F9C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/>
    <p:restoredTop sz="78130"/>
  </p:normalViewPr>
  <p:slideViewPr>
    <p:cSldViewPr snapToGrid="0">
      <p:cViewPr varScale="1">
        <p:scale>
          <a:sx n="84" d="100"/>
          <a:sy n="84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46C8-5234-854C-BA39-BF61CE759CE4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018A-3994-8540-B1A4-4DF8CBB4C8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46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82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515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840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18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99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014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1361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18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064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38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 err="1">
                <a:solidFill>
                  <a:srgbClr val="D1D5DB"/>
                </a:solidFill>
                <a:effectLst/>
                <a:latin typeface="Söhne"/>
              </a:rPr>
              <a:t>Origine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L'ENERGY STAR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un programme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créé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par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l'Agence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protection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l'environnement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États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-Unis (EPA)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partenariat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avec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Département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États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-Unis (DOE).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Objectif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Son principal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objectif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d'aider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consommateurs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économiser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l'argent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protéger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l'environnement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grâce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produits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et des pratiques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économes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D1D5DB"/>
                </a:solidFill>
                <a:effectLst/>
                <a:latin typeface="Söhne"/>
              </a:rPr>
              <a:t>Score ENERGY STAR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: Le score ENERGY STAR pour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bâtiments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mesure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performance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énergétique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de 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à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100. Il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basé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sur les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données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réelles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d'utilisation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d'énergie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Un score de 50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indique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performance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médiane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tandis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qu'un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score de 75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plus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signifie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que 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bâtiment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parmi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les 25% les plus performants.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835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088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226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24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564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FR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9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4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4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3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646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61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B018A-3994-8540-B1A4-4DF8CBB4C8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10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4034-8A45-73FD-F124-FCD2DF282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3447-634A-BD56-A081-8BA06882A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68B0-22B6-4B71-45DA-92705D81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A670-39FB-B779-0071-82CA1F77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BFD8-D666-931E-2F15-F7C14FA1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B539-AD48-5B75-548E-FA8B8FA1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4A-06D5-75FC-0707-F4909E3D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A46E9-6742-A93E-4FBA-E86A40C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29E3-C851-12C0-E90D-52971E5A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CDC0-AB88-7C9D-A3BD-9AE8AE50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0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763C2-F4E3-9584-6F26-7D198285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5E9C6-DABF-BB1D-B673-FEBFD7E99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DC7D-46B5-3967-22B5-73787A3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A827-D609-371F-369B-A002199A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2926-133E-A567-20CB-74762AA4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3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C68B-42C7-1C1A-A0D1-53335AA2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77F1A-4704-4F31-F5D7-9EB65F68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2419-DF01-0786-67A3-3F9E52BE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C3A0-CCCC-3E4A-75B6-6C58BBF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09E33-66F6-4F17-9FFF-21A3D4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04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C56-9DF3-657E-D966-172C15C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E183-2AE6-B742-13A6-61E5FE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5AD-A4F4-7F5B-C148-1E07F2B3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041F-55C4-C4D7-8236-27B3E89D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4914-7867-7DD0-584C-48061B93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6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8F99-A19E-CAEC-A575-831BB489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93C2-77FC-C300-C4DB-1D30BDA0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7BA6-BC5F-4581-2D82-1FDF201B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BCFE-AF60-DD9E-5EB7-0397AE2A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13A72-1F76-CB59-9D48-616224D9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D5488-8CF5-0F47-9C23-8E54CED9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47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627-E2A0-DB4E-078F-7DCD6D95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81E71-4F77-0821-6274-549F29FB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EAF4F-6E71-F456-A17E-57705E41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5DE1-A1A3-C50B-7ACA-539A2B896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2AC40-FA4E-1919-B956-DA7B363C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106CC-0B2D-DFBC-F6B8-FE41A894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39032-6A19-5296-41F6-FFC43846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659D6-640D-1168-AE73-F38AAB9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08A5-8D4E-16BD-EFAD-A8462542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843DD-9DF5-A821-F166-4CA0D8F1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C91E-850D-66D2-39DB-78995188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9418B-3B3A-29D7-5175-AE363D83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52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B0C-5E4B-C040-4D68-E5B5EA4BE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544AD-90C2-4982-2B17-C368DAA7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DA6D5-B366-4FD9-1476-56E7147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8D63-B6A4-FEAB-30F9-E3420B12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AEA0-9615-0D7C-AD8B-4A62E281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399C-3B52-9AF1-FB83-9C581B75B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AD215-E87B-BED0-0A32-5A8261A5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F6A84-7C67-149F-3532-B2AEC85B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E538C-CF36-0146-9AB9-E8044888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62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1654-9957-6481-914F-EC9E1D8F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88391-FEE6-199A-5E22-67A7203D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558EE-69BD-6872-F3DC-B4C321CD1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9275-9363-A0C7-8586-AF01D6AB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3780-CEC6-80B5-1C24-31A397D8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78DE7-9454-CBF6-6FD9-86F83D0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3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30E65-F7AC-75C1-6B33-7684BEF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601F-EE85-1439-1478-301A79B2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E95F-40ED-F90D-C00A-B44565CD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4458-0A39-6640-AFD8-0D6EA165472F}" type="datetimeFigureOut">
              <a:rPr lang="en-AU" smtClean="0"/>
              <a:t>31/10/23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A857-0CF4-BC9A-4383-85CE8315D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50FE-D784-0C5C-8E6A-9770E966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AFD-31ED-0B46-8F92-620F9B842E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7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5966-5534-0C68-7095-4FEB7A4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374" y="4957989"/>
            <a:ext cx="8668884" cy="1384196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  <a:t>Segmentez des clients d'un site e-commerce</a:t>
            </a:r>
            <a:br>
              <a:rPr lang="fr-FR" sz="3600" b="1" dirty="0">
                <a:solidFill>
                  <a:schemeClr val="tx2"/>
                </a:solidFill>
                <a:latin typeface="+mn-lt"/>
                <a:cs typeface="Eras Medium ITC" panose="020F0502020204030204" pitchFamily="34" charset="0"/>
              </a:rPr>
            </a:br>
            <a:br>
              <a:rPr lang="fr-FR" sz="1050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sz="3600" b="1" dirty="0">
              <a:solidFill>
                <a:schemeClr val="tx2"/>
              </a:solidFill>
              <a:latin typeface="+mn-lt"/>
              <a:cs typeface="Eras Medium ITC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B3F7F-DC0F-8E51-77C4-E2F7C528D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374" y="5860425"/>
            <a:ext cx="8668884" cy="670266"/>
          </a:xfrm>
        </p:spPr>
        <p:txBody>
          <a:bodyPr>
            <a:normAutofit/>
          </a:bodyPr>
          <a:lstStyle/>
          <a:p>
            <a:r>
              <a:rPr lang="en-AU" sz="1800" dirty="0">
                <a:solidFill>
                  <a:srgbClr val="7450EB"/>
                </a:solidFill>
              </a:rPr>
              <a:t>Andrew Mayes – </a:t>
            </a:r>
            <a:r>
              <a:rPr lang="en-AU" sz="1800" dirty="0" err="1">
                <a:solidFill>
                  <a:srgbClr val="7450EB"/>
                </a:solidFill>
              </a:rPr>
              <a:t>Parcours</a:t>
            </a:r>
            <a:r>
              <a:rPr lang="en-AU" sz="1800" dirty="0">
                <a:solidFill>
                  <a:srgbClr val="7450EB"/>
                </a:solidFill>
              </a:rPr>
              <a:t> Machine Learning Engineer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E3BA13-B706-1AEA-4315-686E7BB7B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88" y="4957989"/>
            <a:ext cx="1237569" cy="123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Data Science Capabilities Your Team Needs - TechnoSphere">
            <a:extLst>
              <a:ext uri="{FF2B5EF4-FFF2-40B4-BE49-F238E27FC236}">
                <a16:creationId xmlns:a16="http://schemas.microsoft.com/office/drawing/2014/main" id="{01262714-C93D-191C-935E-BC64B5104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5" b="24783"/>
          <a:stretch/>
        </p:blipFill>
        <p:spPr bwMode="auto">
          <a:xfrm>
            <a:off x="0" y="-60779"/>
            <a:ext cx="12192000" cy="43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2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D3CFB672-1E9D-549E-9BE6-1DB04B80D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558" b="39658"/>
          <a:stretch/>
        </p:blipFill>
        <p:spPr>
          <a:xfrm>
            <a:off x="815888" y="1767977"/>
            <a:ext cx="10184975" cy="2116886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69BF06E-8D31-368A-8E2C-69A0E55DD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663"/>
          <a:stretch/>
        </p:blipFill>
        <p:spPr>
          <a:xfrm>
            <a:off x="815888" y="4117813"/>
            <a:ext cx="10184975" cy="196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4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E4E9DC6-3E30-11A6-45E1-793D680A4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185"/>
          <a:stretch/>
        </p:blipFill>
        <p:spPr>
          <a:xfrm>
            <a:off x="708454" y="1570061"/>
            <a:ext cx="7216264" cy="5038021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5FFBD692-2068-0D3E-315C-5B4256EF0E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28" t="69444" r="33574"/>
          <a:stretch/>
        </p:blipFill>
        <p:spPr>
          <a:xfrm>
            <a:off x="8049669" y="1570061"/>
            <a:ext cx="2235200" cy="2095200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CA08E221-4A62-93CF-CCCA-898AE0E912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44" r="66194"/>
          <a:stretch/>
        </p:blipFill>
        <p:spPr>
          <a:xfrm>
            <a:off x="8049669" y="4089071"/>
            <a:ext cx="231844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7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86073C-7195-2D01-4CF6-7E853513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" y="3555135"/>
            <a:ext cx="11155730" cy="232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" y="5675428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Data </a:t>
            </a:r>
            <a:r>
              <a:rPr lang="fr-FR" sz="2000" b="1" dirty="0" err="1">
                <a:solidFill>
                  <a:srgbClr val="7450EB"/>
                </a:solidFill>
              </a:rPr>
              <a:t>Leaks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60900-7EAE-8303-C9B0-034DFF1AF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136" y="0"/>
            <a:ext cx="693026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4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Data </a:t>
            </a:r>
            <a:r>
              <a:rPr lang="fr-FR" sz="2000" b="1" dirty="0" err="1">
                <a:solidFill>
                  <a:srgbClr val="7450EB"/>
                </a:solidFill>
              </a:rPr>
              <a:t>Leaks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6A7ABCC-94D9-0CC8-6D27-CF23C535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89" y="1535027"/>
            <a:ext cx="4375242" cy="449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4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Création de nouvelles variables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58831ED-36A1-7654-88ED-261238107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26" y="3937862"/>
            <a:ext cx="7036252" cy="109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86C63-4A29-D60F-96E6-C82F1E21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226" y="2552969"/>
            <a:ext cx="7510274" cy="73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Transformations mathématiques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8C4C694-35A6-6587-9AB4-380215006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18" y="1582305"/>
            <a:ext cx="4126051" cy="4646947"/>
          </a:xfrm>
          <a:prstGeom prst="rect">
            <a:avLst/>
          </a:prstGeom>
        </p:spPr>
      </p:pic>
      <p:pic>
        <p:nvPicPr>
          <p:cNvPr id="10" name="Picture 9" descr="A screenshot of a table&#10;&#10;Description automatically generated">
            <a:extLst>
              <a:ext uri="{FF2B5EF4-FFF2-40B4-BE49-F238E27FC236}">
                <a16:creationId xmlns:a16="http://schemas.microsoft.com/office/drawing/2014/main" id="{3F847676-F7D0-E76A-4655-E32811C0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88" y="1582305"/>
            <a:ext cx="4510029" cy="47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4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846563" y="3176844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 err="1">
                <a:latin typeface="Inter"/>
              </a:rPr>
              <a:t>Prédiction</a:t>
            </a:r>
            <a:r>
              <a:rPr lang="en-GB" sz="3600" dirty="0">
                <a:latin typeface="Inter"/>
              </a:rPr>
              <a:t> des </a:t>
            </a:r>
            <a:r>
              <a:rPr lang="en-GB" sz="3600" dirty="0" err="1">
                <a:latin typeface="Inter"/>
              </a:rPr>
              <a:t>consommations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5310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Pipeline -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DE9B92-3848-8846-5C96-E25A1D82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3363"/>
            <a:ext cx="1219200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0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Recurisive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engineeering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37A01C-C720-7F8D-924B-787D80CD8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068" y="1667783"/>
            <a:ext cx="6007100" cy="497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260DA-21E2-F776-5426-8FBD183D5674}"/>
              </a:ext>
            </a:extLst>
          </p:cNvPr>
          <p:cNvSpPr txBox="1"/>
          <p:nvPr/>
        </p:nvSpPr>
        <p:spPr>
          <a:xfrm>
            <a:off x="726989" y="1667783"/>
            <a:ext cx="5734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Utilisation de la cross validation</a:t>
            </a:r>
          </a:p>
          <a:p>
            <a:r>
              <a:rPr lang="fr-FR" dirty="0"/>
              <a:t>Plusieurs modèles </a:t>
            </a:r>
            <a:r>
              <a:rPr lang="fr-FR" dirty="0" err="1"/>
              <a:t>linénire</a:t>
            </a:r>
            <a:r>
              <a:rPr lang="fr-FR" dirty="0"/>
              <a:t> et non linéaire ont été appliques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25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6253" y="749369"/>
            <a:ext cx="5694355" cy="7075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3600" b="1" dirty="0">
                <a:solidFill>
                  <a:schemeClr val="bg1"/>
                </a:solidFill>
              </a:rPr>
              <a:t>Les étapes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930B9D-609D-615D-9C24-1C0445BFB014}"/>
              </a:ext>
            </a:extLst>
          </p:cNvPr>
          <p:cNvSpPr/>
          <p:nvPr/>
        </p:nvSpPr>
        <p:spPr>
          <a:xfrm>
            <a:off x="5209331" y="396369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88C3310-83CD-30C5-7235-1E401376AB92}"/>
              </a:ext>
            </a:extLst>
          </p:cNvPr>
          <p:cNvSpPr txBox="1">
            <a:spLocks/>
          </p:cNvSpPr>
          <p:nvPr/>
        </p:nvSpPr>
        <p:spPr>
          <a:xfrm>
            <a:off x="5834676" y="749369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9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7C01AB44-ECF2-CA9F-00BF-82EC6E04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86430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A5686F9-63CA-8EF1-B412-9DDF84EB4B35}"/>
              </a:ext>
            </a:extLst>
          </p:cNvPr>
          <p:cNvSpPr/>
          <p:nvPr/>
        </p:nvSpPr>
        <p:spPr>
          <a:xfrm>
            <a:off x="5209331" y="2083898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47A723-529C-2938-7C91-BC8BC7179BC6}"/>
              </a:ext>
            </a:extLst>
          </p:cNvPr>
          <p:cNvSpPr txBox="1">
            <a:spLocks/>
          </p:cNvSpPr>
          <p:nvPr/>
        </p:nvSpPr>
        <p:spPr>
          <a:xfrm>
            <a:off x="5834676" y="2436898"/>
            <a:ext cx="5694355" cy="70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200" b="1" dirty="0">
                <a:solidFill>
                  <a:schemeClr val="bg1"/>
                </a:solidFill>
              </a:rPr>
              <a:t>Gestion des Données</a:t>
            </a:r>
          </a:p>
        </p:txBody>
      </p:sp>
      <p:pic>
        <p:nvPicPr>
          <p:cNvPr id="12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BFCE6A4A-475A-4FE8-3AA1-89546A7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207395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D621D5B-A746-AE0D-6C12-38DAA7C4F28D}"/>
              </a:ext>
            </a:extLst>
          </p:cNvPr>
          <p:cNvSpPr/>
          <p:nvPr/>
        </p:nvSpPr>
        <p:spPr>
          <a:xfrm>
            <a:off x="5315348" y="3721242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69ED42B9-401D-CF7C-CE63-30306BAB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3721242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E1C928-DF0C-5DE5-21C5-FE71D548534B}"/>
              </a:ext>
            </a:extLst>
          </p:cNvPr>
          <p:cNvSpPr txBox="1"/>
          <p:nvPr/>
        </p:nvSpPr>
        <p:spPr>
          <a:xfrm>
            <a:off x="5432468" y="4122555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sz="3200" dirty="0" err="1">
                <a:latin typeface="Inter"/>
              </a:rPr>
              <a:t>Exploratoire</a:t>
            </a:r>
            <a:endParaRPr lang="en-GB" sz="3200" b="1" i="0" dirty="0">
              <a:effectLst/>
              <a:latin typeface="Inter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C48205C-C54C-4CAD-C969-F8F4B09BCE83}"/>
              </a:ext>
            </a:extLst>
          </p:cNvPr>
          <p:cNvSpPr/>
          <p:nvPr/>
        </p:nvSpPr>
        <p:spPr>
          <a:xfrm>
            <a:off x="5315348" y="5217209"/>
            <a:ext cx="6294783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FFB7690B-7B6C-344B-4788-710491F9F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10" y="5217209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96D23B-9888-1207-3CCA-5C48DBE98BF3}"/>
              </a:ext>
            </a:extLst>
          </p:cNvPr>
          <p:cNvSpPr txBox="1"/>
          <p:nvPr/>
        </p:nvSpPr>
        <p:spPr>
          <a:xfrm>
            <a:off x="5432468" y="5614687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200" dirty="0" err="1">
                <a:latin typeface="Inter"/>
              </a:rPr>
              <a:t>Prédiction</a:t>
            </a:r>
            <a:r>
              <a:rPr lang="en-GB" sz="3200" dirty="0">
                <a:latin typeface="Inter"/>
              </a:rPr>
              <a:t> des </a:t>
            </a:r>
            <a:r>
              <a:rPr lang="en-GB" sz="3200" dirty="0" err="1">
                <a:latin typeface="Inter"/>
              </a:rPr>
              <a:t>consommations</a:t>
            </a:r>
            <a:endParaRPr lang="en-GB" sz="3200" b="1" i="0" dirty="0">
              <a:effectLst/>
              <a:latin typeface="Inter"/>
            </a:endParaRPr>
          </a:p>
        </p:txBody>
      </p:sp>
      <p:pic>
        <p:nvPicPr>
          <p:cNvPr id="2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1D5A2893-C785-3E86-8E28-4928BD16CC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33" b="30000"/>
          <a:stretch/>
        </p:blipFill>
        <p:spPr>
          <a:xfrm>
            <a:off x="31682" y="2477522"/>
            <a:ext cx="4578521" cy="186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1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baseline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8E602978-A0B9-6B78-2B54-B9CB4085E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518" y="1641764"/>
            <a:ext cx="5510645" cy="35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A320BA-2530-343E-6306-90393B4F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00" y="2908300"/>
            <a:ext cx="7345556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99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5F7166-BDE7-9BB4-D7C1-AC2985801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37" y="2772581"/>
            <a:ext cx="5163812" cy="29895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A468B-53FE-4AEA-8826-8A360E70B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612" y="2535231"/>
            <a:ext cx="5231352" cy="3028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1E80B-3D74-A651-584B-C59D765FA4E7}"/>
              </a:ext>
            </a:extLst>
          </p:cNvPr>
          <p:cNvSpPr txBox="1"/>
          <p:nvPr/>
        </p:nvSpPr>
        <p:spPr>
          <a:xfrm>
            <a:off x="2064327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B8A6-4548-0C11-F93F-5920DC0BA542}"/>
              </a:ext>
            </a:extLst>
          </p:cNvPr>
          <p:cNvSpPr txBox="1"/>
          <p:nvPr/>
        </p:nvSpPr>
        <p:spPr>
          <a:xfrm>
            <a:off x="8297364" y="1765113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8094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CO</a:t>
            </a:r>
            <a:r>
              <a:rPr lang="fr-FR" sz="2000" b="1" baseline="30000" dirty="0">
                <a:solidFill>
                  <a:srgbClr val="7450EB"/>
                </a:solidFill>
              </a:rPr>
              <a:t>2</a:t>
            </a:r>
            <a:r>
              <a:rPr lang="fr-FR" sz="2000" b="1" dirty="0">
                <a:solidFill>
                  <a:srgbClr val="7450EB"/>
                </a:solidFill>
              </a:rPr>
              <a:t>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Non-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5F054-A684-9E49-E8F8-390588A81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72" y="2646218"/>
            <a:ext cx="5136867" cy="2930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714D4-0AD1-2144-1717-5160AB4D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54" y="2529399"/>
            <a:ext cx="5666509" cy="3232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5107D-28AE-E042-837E-6B1004DA890E}"/>
              </a:ext>
            </a:extLst>
          </p:cNvPr>
          <p:cNvSpPr txBox="1"/>
          <p:nvPr/>
        </p:nvSpPr>
        <p:spPr>
          <a:xfrm>
            <a:off x="6719454" y="1495953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E9007-F01E-63FB-4A2A-5A939D041B7A}"/>
              </a:ext>
            </a:extLst>
          </p:cNvPr>
          <p:cNvSpPr txBox="1"/>
          <p:nvPr/>
        </p:nvSpPr>
        <p:spPr>
          <a:xfrm>
            <a:off x="1556189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</p:spTree>
    <p:extLst>
      <p:ext uri="{BB962C8B-B14F-4D97-AF65-F5344CB8AC3E}">
        <p14:creationId xmlns:p14="http://schemas.microsoft.com/office/powerpoint/2010/main" val="29228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Recurisive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engineeering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FFD5F-63EC-0ECE-3A47-B1336869D4C0}"/>
              </a:ext>
            </a:extLst>
          </p:cNvPr>
          <p:cNvSpPr txBox="1"/>
          <p:nvPr/>
        </p:nvSpPr>
        <p:spPr>
          <a:xfrm>
            <a:off x="726989" y="1667783"/>
            <a:ext cx="5369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Utilisation de la cross validation</a:t>
            </a:r>
          </a:p>
          <a:p>
            <a:r>
              <a:rPr lang="fr-FR" dirty="0"/>
              <a:t>Plusieurs modèles linéaire et non linéaire ont été appliqués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Modèle linéaire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LinearSVR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Ridge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Lasso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ElasticNet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DC1FD73-8F1D-748E-370C-32C81D441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5502"/>
            <a:ext cx="59944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baseline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</p:spTree>
    <p:extLst>
      <p:ext uri="{BB962C8B-B14F-4D97-AF65-F5344CB8AC3E}">
        <p14:creationId xmlns:p14="http://schemas.microsoft.com/office/powerpoint/2010/main" val="1809008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</p:spTree>
    <p:extLst>
      <p:ext uri="{BB962C8B-B14F-4D97-AF65-F5344CB8AC3E}">
        <p14:creationId xmlns:p14="http://schemas.microsoft.com/office/powerpoint/2010/main" val="222960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1E80B-3D74-A651-584B-C59D765FA4E7}"/>
              </a:ext>
            </a:extLst>
          </p:cNvPr>
          <p:cNvSpPr txBox="1"/>
          <p:nvPr/>
        </p:nvSpPr>
        <p:spPr>
          <a:xfrm>
            <a:off x="2064327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BB8A6-4548-0C11-F93F-5920DC0BA542}"/>
              </a:ext>
            </a:extLst>
          </p:cNvPr>
          <p:cNvSpPr txBox="1"/>
          <p:nvPr/>
        </p:nvSpPr>
        <p:spPr>
          <a:xfrm>
            <a:off x="8297366" y="209990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Linear Regression</a:t>
            </a: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80882128-1E1D-C119-6DE3-650648E5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524404"/>
            <a:ext cx="6229350" cy="3549606"/>
          </a:xfrm>
          <a:prstGeom prst="rect">
            <a:avLst/>
          </a:prstGeom>
        </p:spPr>
      </p:pic>
      <p:pic>
        <p:nvPicPr>
          <p:cNvPr id="11" name="Picture 10" descr="A graph with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AB790B7-3CEC-DCE0-0060-ADB2A509C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2524403"/>
            <a:ext cx="5509772" cy="35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00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1095843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Energie – </a:t>
            </a:r>
            <a:r>
              <a:rPr lang="fr-FR" sz="2000" b="1" dirty="0" err="1">
                <a:solidFill>
                  <a:srgbClr val="7450EB"/>
                </a:solidFill>
              </a:rPr>
              <a:t>optimised</a:t>
            </a:r>
            <a:r>
              <a:rPr lang="fr-FR" sz="2000" b="1" dirty="0">
                <a:solidFill>
                  <a:srgbClr val="7450EB"/>
                </a:solidFill>
              </a:rPr>
              <a:t> performance – </a:t>
            </a:r>
            <a:r>
              <a:rPr lang="fr-FR" sz="2000" b="1" dirty="0" err="1">
                <a:solidFill>
                  <a:srgbClr val="7450EB"/>
                </a:solidFill>
              </a:rPr>
              <a:t>Feature</a:t>
            </a:r>
            <a:r>
              <a:rPr lang="fr-FR" sz="2000" b="1" dirty="0">
                <a:solidFill>
                  <a:srgbClr val="7450EB"/>
                </a:solidFill>
              </a:rPr>
              <a:t> Importance – Non-</a:t>
            </a:r>
            <a:r>
              <a:rPr lang="fr-FR" sz="2000" b="1" dirty="0" err="1">
                <a:solidFill>
                  <a:srgbClr val="7450EB"/>
                </a:solidFill>
              </a:rPr>
              <a:t>Linear</a:t>
            </a:r>
            <a:r>
              <a:rPr lang="fr-FR" sz="2000" b="1" dirty="0">
                <a:solidFill>
                  <a:srgbClr val="7450EB"/>
                </a:solidFill>
              </a:rPr>
              <a:t> </a:t>
            </a:r>
            <a:r>
              <a:rPr lang="fr-FR" sz="2000" b="1" dirty="0" err="1">
                <a:solidFill>
                  <a:srgbClr val="7450EB"/>
                </a:solidFill>
              </a:rPr>
              <a:t>models</a:t>
            </a:r>
            <a:endParaRPr lang="fr-FR" sz="2000" b="1" dirty="0">
              <a:solidFill>
                <a:srgbClr val="7450EB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Prédiction des consommations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5107D-28AE-E042-837E-6B1004DA890E}"/>
              </a:ext>
            </a:extLst>
          </p:cNvPr>
          <p:cNvSpPr txBox="1"/>
          <p:nvPr/>
        </p:nvSpPr>
        <p:spPr>
          <a:xfrm>
            <a:off x="7790611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E9007-F01E-63FB-4A2A-5A939D041B7A}"/>
              </a:ext>
            </a:extLst>
          </p:cNvPr>
          <p:cNvSpPr txBox="1"/>
          <p:nvPr/>
        </p:nvSpPr>
        <p:spPr>
          <a:xfrm>
            <a:off x="1556189" y="1769058"/>
            <a:ext cx="284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Gradient Boosting Regressor</a:t>
            </a:r>
          </a:p>
        </p:txBody>
      </p:sp>
      <p:pic>
        <p:nvPicPr>
          <p:cNvPr id="3" name="Picture 2" descr="A graph with a bar and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46446CD5-C118-E177-0865-4883DE87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1230"/>
            <a:ext cx="5908012" cy="3366502"/>
          </a:xfrm>
          <a:prstGeom prst="rect">
            <a:avLst/>
          </a:prstGeom>
        </p:spPr>
      </p:pic>
      <p:pic>
        <p:nvPicPr>
          <p:cNvPr id="14" name="Picture 13" descr="A graph with blue squares&#10;&#10;Description automatically generated">
            <a:extLst>
              <a:ext uri="{FF2B5EF4-FFF2-40B4-BE49-F238E27FC236}">
                <a16:creationId xmlns:a16="http://schemas.microsoft.com/office/drawing/2014/main" id="{F6D03F05-4F2B-29A0-9605-C6DE14D04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694" y="2411496"/>
            <a:ext cx="5746469" cy="34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42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7082252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554822" y="3075246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sz="3600" dirty="0">
                <a:latin typeface="Inter"/>
              </a:rPr>
              <a:t>Conclusion</a:t>
            </a:r>
            <a:endParaRPr lang="en-GB" sz="36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4513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Objectif de la Mission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38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BC058DF-FF64-9D5E-3D11-E625DBDC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2" name="Picture 1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488D74EE-9155-81D8-1A85-8EFF6A0D4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4" r="64875" b="13366"/>
          <a:stretch/>
        </p:blipFill>
        <p:spPr>
          <a:xfrm>
            <a:off x="8468013" y="2091003"/>
            <a:ext cx="2760644" cy="2675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E87AEE-B1CC-1C93-76B5-8675AF0F14D8}"/>
              </a:ext>
            </a:extLst>
          </p:cNvPr>
          <p:cNvSpPr txBox="1"/>
          <p:nvPr/>
        </p:nvSpPr>
        <p:spPr>
          <a:xfrm>
            <a:off x="726989" y="2218849"/>
            <a:ext cx="77410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Les émissions de CO2 et la consommation d'énergie pour ces bâtiments peuvent être prédit de manière précise.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71A38"/>
                </a:solidFill>
                <a:latin typeface="Inter"/>
              </a:rPr>
              <a:t>L</a:t>
            </a:r>
            <a:r>
              <a:rPr lang="fr-FR" sz="2400" i="0" dirty="0">
                <a:effectLst/>
                <a:latin typeface="Inter"/>
              </a:rPr>
              <a:t>’ENERGY Star n’est pas nécessaire dans la prédiction.</a:t>
            </a:r>
            <a:endParaRPr lang="fr-FR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A1F278-AD28-9FF8-F4CC-5A7E72EF38B9}"/>
              </a:ext>
            </a:extLst>
          </p:cNvPr>
          <p:cNvGrpSpPr/>
          <p:nvPr/>
        </p:nvGrpSpPr>
        <p:grpSpPr>
          <a:xfrm>
            <a:off x="726989" y="5475372"/>
            <a:ext cx="9983919" cy="1010094"/>
            <a:chOff x="726989" y="5475372"/>
            <a:chExt cx="9983919" cy="1010094"/>
          </a:xfrm>
        </p:grpSpPr>
        <p:pic>
          <p:nvPicPr>
            <p:cNvPr id="15" name="Picture 14" descr="A yellow and white scale&#10;&#10;Description automatically generated with medium confidence">
              <a:extLst>
                <a:ext uri="{FF2B5EF4-FFF2-40B4-BE49-F238E27FC236}">
                  <a16:creationId xmlns:a16="http://schemas.microsoft.com/office/drawing/2014/main" id="{4C26DEC2-8C37-4BA1-5B2C-0DDF200E8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18780" t="15160" r="-1" b="14815"/>
            <a:stretch/>
          </p:blipFill>
          <p:spPr>
            <a:xfrm rot="16200000">
              <a:off x="5213902" y="988459"/>
              <a:ext cx="1010094" cy="998391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E3845A-00D0-91AC-035A-4EEF4B82CC03}"/>
                </a:ext>
              </a:extLst>
            </p:cNvPr>
            <p:cNvSpPr txBox="1"/>
            <p:nvPr/>
          </p:nvSpPr>
          <p:spPr>
            <a:xfrm>
              <a:off x="1907541" y="5795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910555-376C-7DA8-CB2F-D2A91ED8E19E}"/>
                </a:ext>
              </a:extLst>
            </p:cNvPr>
            <p:cNvSpPr txBox="1"/>
            <p:nvPr/>
          </p:nvSpPr>
          <p:spPr>
            <a:xfrm>
              <a:off x="5497182" y="57957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50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E04F68-3FDC-E625-EF6C-B18128C1C15C}"/>
                </a:ext>
              </a:extLst>
            </p:cNvPr>
            <p:cNvSpPr txBox="1"/>
            <p:nvPr/>
          </p:nvSpPr>
          <p:spPr>
            <a:xfrm>
              <a:off x="9057582" y="579575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100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F091D4-9CDA-92AF-DD29-D92F99A852EB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D’</a:t>
            </a:r>
            <a:r>
              <a:rPr lang="fr-FR" sz="2000" b="1">
                <a:solidFill>
                  <a:srgbClr val="7450EB"/>
                </a:solidFill>
              </a:rPr>
              <a:t>apres</a:t>
            </a:r>
            <a:r>
              <a:rPr lang="fr-FR" sz="2000" b="1" dirty="0">
                <a:solidFill>
                  <a:srgbClr val="7450EB"/>
                </a:solidFill>
              </a:rPr>
              <a:t> les analyses précédentes :</a:t>
            </a:r>
          </a:p>
        </p:txBody>
      </p:sp>
    </p:spTree>
    <p:extLst>
      <p:ext uri="{BB962C8B-B14F-4D97-AF65-F5344CB8AC3E}">
        <p14:creationId xmlns:p14="http://schemas.microsoft.com/office/powerpoint/2010/main" val="115750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Contexte et objectif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Base de données sur la consommation en énergie des bâtiments de Seattle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1D11F-B55C-9909-7453-F06A4B55A442}"/>
              </a:ext>
            </a:extLst>
          </p:cNvPr>
          <p:cNvSpPr txBox="1"/>
          <p:nvPr/>
        </p:nvSpPr>
        <p:spPr>
          <a:xfrm>
            <a:off x="726989" y="1763627"/>
            <a:ext cx="75026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Consultant pour </a:t>
            </a:r>
            <a:r>
              <a:rPr lang="fr-FR" dirty="0" err="1"/>
              <a:t>Olist</a:t>
            </a:r>
            <a:r>
              <a:rPr lang="fr-FR" dirty="0"/>
              <a:t>, une entreprise brésilienne de vente sur les marketplaces.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Objectif : Segmenter les clients pour les campagnes de communication de l'équipe d'e-commerce.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Critères de segmentation : Comportement des utilisateurs et données personnelles.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Livrable : Description </a:t>
            </a:r>
            <a:r>
              <a:rPr lang="fr-FR" dirty="0" err="1"/>
              <a:t>actionable</a:t>
            </a:r>
            <a:r>
              <a:rPr lang="fr-FR" dirty="0"/>
              <a:t> de la segmentation et proposition de contrat de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données : Informations anonymisées sur l'historique de commandes, produits achetés, commentaires de satisfaction, et localisation depuis janvier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Méthodes : Utilisation de méthodes non supervisées pour regrouper des profils similaires.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finale : Les catégories seront utilisées par l'équipe Marketing pour améliorer la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Problématique : Manque de données initiales, nécessitant une enquête supplémentaire auprès de l'entreprise.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0" dirty="0">
              <a:solidFill>
                <a:srgbClr val="271A38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Picture 7" descr="A blue and green logo&#10;&#10;Description automatically generated">
            <a:extLst>
              <a:ext uri="{FF2B5EF4-FFF2-40B4-BE49-F238E27FC236}">
                <a16:creationId xmlns:a16="http://schemas.microsoft.com/office/drawing/2014/main" id="{A9ED6021-969F-3098-F674-987B12F2F9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33" b="30000"/>
          <a:stretch/>
        </p:blipFill>
        <p:spPr>
          <a:xfrm>
            <a:off x="8229600" y="3093720"/>
            <a:ext cx="3785016" cy="1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157064" y="2771674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5FD3D-8AE5-F936-574B-2F710804B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3986" y="3124674"/>
            <a:ext cx="5694355" cy="707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b="1" dirty="0">
                <a:solidFill>
                  <a:schemeClr val="bg1"/>
                </a:solidFill>
              </a:rPr>
              <a:t>Gestion des données</a:t>
            </a:r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8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Architecture des Données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FF846E6-18B0-C722-55BC-DF3648CCA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743" y="1182572"/>
            <a:ext cx="5103221" cy="55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9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Gestion des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8676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Architecture des Données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633C70-831E-EF7F-1398-639DB8271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874" b="46120"/>
          <a:stretch/>
        </p:blipFill>
        <p:spPr>
          <a:xfrm>
            <a:off x="1077509" y="2153327"/>
            <a:ext cx="4317435" cy="3585600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B898CFB-8D48-174B-5793-86DAE9EF3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270"/>
          <a:stretch/>
        </p:blipFill>
        <p:spPr>
          <a:xfrm>
            <a:off x="5394944" y="2457787"/>
            <a:ext cx="6629400" cy="297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2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295D-1C3C-EE69-0B07-53810425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211817"/>
            <a:ext cx="9121346" cy="970755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2"/>
                </a:solidFill>
              </a:rPr>
              <a:t>Démarche de Nettoyage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7681C-7460-00AB-EA52-D71661E59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964" y="211817"/>
            <a:ext cx="970755" cy="97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3427EF-6F14-5A7C-DB60-B8DB7A757220}"/>
              </a:ext>
            </a:extLst>
          </p:cNvPr>
          <p:cNvSpPr txBox="1"/>
          <p:nvPr/>
        </p:nvSpPr>
        <p:spPr>
          <a:xfrm>
            <a:off x="726989" y="982517"/>
            <a:ext cx="1115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450EB"/>
                </a:solidFill>
              </a:rPr>
              <a:t>Gestions des variables manquantes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C7E7A-D6C8-8997-DC71-4EFF1310A3F3}"/>
              </a:ext>
            </a:extLst>
          </p:cNvPr>
          <p:cNvSpPr txBox="1"/>
          <p:nvPr/>
        </p:nvSpPr>
        <p:spPr>
          <a:xfrm>
            <a:off x="726989" y="1543844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Avant le </a:t>
            </a:r>
            <a:r>
              <a:rPr lang="en-AU" dirty="0" err="1"/>
              <a:t>prétraitement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45 </a:t>
            </a:r>
            <a:r>
              <a:rPr lang="en-AU" dirty="0" err="1"/>
              <a:t>Colonnes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3,376 </a:t>
            </a:r>
            <a:r>
              <a:rPr lang="en-AU" dirty="0" err="1"/>
              <a:t>Lignes</a:t>
            </a:r>
            <a:endParaRPr lang="en-AU" dirty="0"/>
          </a:p>
          <a:p>
            <a:endParaRPr lang="en-AU" dirty="0"/>
          </a:p>
          <a:p>
            <a:r>
              <a:rPr lang="en-AU" dirty="0"/>
              <a:t>Après le </a:t>
            </a:r>
            <a:r>
              <a:rPr lang="en-AU" dirty="0" err="1"/>
              <a:t>prétraitement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33 </a:t>
            </a:r>
            <a:r>
              <a:rPr lang="en-AU" dirty="0" err="1"/>
              <a:t>Colonnes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2,525 </a:t>
            </a:r>
            <a:r>
              <a:rPr lang="en-AU" dirty="0" err="1"/>
              <a:t>Lignes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870913-3E1A-A55A-ED02-46365D886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9" y="4308764"/>
            <a:ext cx="11155730" cy="156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0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DF32-EC1D-CF41-B718-01CC229BA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611" y="1417853"/>
            <a:ext cx="2349843" cy="3314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0000" dirty="0">
                <a:solidFill>
                  <a:srgbClr val="B8B1FF"/>
                </a:solidFill>
              </a:rPr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49F5C1-858B-F2A1-19C1-ED4619F786C4}"/>
              </a:ext>
            </a:extLst>
          </p:cNvPr>
          <p:cNvSpPr/>
          <p:nvPr/>
        </p:nvSpPr>
        <p:spPr>
          <a:xfrm>
            <a:off x="4263081" y="2761735"/>
            <a:ext cx="6400800" cy="1334529"/>
          </a:xfrm>
          <a:prstGeom prst="roundRect">
            <a:avLst>
              <a:gd name="adj" fmla="val 37964"/>
            </a:avLst>
          </a:prstGeom>
          <a:solidFill>
            <a:srgbClr val="745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074" name="Picture 2" descr="OpenClassrooms transforme l'expérience client avec la téléphonie">
            <a:extLst>
              <a:ext uri="{FF2B5EF4-FFF2-40B4-BE49-F238E27FC236}">
                <a16:creationId xmlns:a16="http://schemas.microsoft.com/office/drawing/2014/main" id="{170FC019-C885-5695-6957-E6FCFADF0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43" y="2761735"/>
            <a:ext cx="1334529" cy="133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384A4-D6C4-B166-5E9C-1C296EB7D28A}"/>
              </a:ext>
            </a:extLst>
          </p:cNvPr>
          <p:cNvSpPr txBox="1"/>
          <p:nvPr/>
        </p:nvSpPr>
        <p:spPr>
          <a:xfrm>
            <a:off x="4214096" y="3163048"/>
            <a:ext cx="6498770" cy="783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GB" dirty="0">
                <a:latin typeface="Inter"/>
              </a:rPr>
              <a:t>Analyse </a:t>
            </a:r>
            <a:r>
              <a:rPr lang="en-GB" dirty="0" err="1">
                <a:latin typeface="Inter"/>
              </a:rPr>
              <a:t>Univariée</a:t>
            </a:r>
            <a:endParaRPr lang="en-GB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24525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10889</TotalTime>
  <Words>607</Words>
  <Application>Microsoft Macintosh PowerPoint</Application>
  <PresentationFormat>Widescreen</PresentationFormat>
  <Paragraphs>139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Inter</vt:lpstr>
      <vt:lpstr>Menlo</vt:lpstr>
      <vt:lpstr>Söhne</vt:lpstr>
      <vt:lpstr>Office Theme</vt:lpstr>
      <vt:lpstr>Segmentez des clients d'un site e-commerce  </vt:lpstr>
      <vt:lpstr>PowerPoint Presentation</vt:lpstr>
      <vt:lpstr>PowerPoint Presentation</vt:lpstr>
      <vt:lpstr>Contexte et objectif </vt:lpstr>
      <vt:lpstr>PowerPoint Presentation</vt:lpstr>
      <vt:lpstr>Gestion des Données</vt:lpstr>
      <vt:lpstr>Gestion des Données</vt:lpstr>
      <vt:lpstr>Démarche de Nettoyage</vt:lpstr>
      <vt:lpstr>PowerPoint Presentation</vt:lpstr>
      <vt:lpstr>Démarche de Nettoyage</vt:lpstr>
      <vt:lpstr>Démarche de Nettoyage</vt:lpstr>
      <vt:lpstr>Démarche de Nettoyage</vt:lpstr>
      <vt:lpstr>Démarche de Nettoyage</vt:lpstr>
      <vt:lpstr>Démarche de Nettoyage</vt:lpstr>
      <vt:lpstr>Démarche de Nettoyage</vt:lpstr>
      <vt:lpstr>Démarche de Nettoyage</vt:lpstr>
      <vt:lpstr>PowerPoint Presentation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Prédiction des consommations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Prédisez la demande en électricité</dc:title>
  <dc:creator>Typhaine Haurogné</dc:creator>
  <cp:lastModifiedBy>Typhaine Haurogné</cp:lastModifiedBy>
  <cp:revision>41</cp:revision>
  <dcterms:created xsi:type="dcterms:W3CDTF">2023-01-28T10:30:02Z</dcterms:created>
  <dcterms:modified xsi:type="dcterms:W3CDTF">2023-10-31T16:12:38Z</dcterms:modified>
</cp:coreProperties>
</file>