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05" r:id="rId3"/>
    <p:sldId id="258" r:id="rId4"/>
    <p:sldId id="306" r:id="rId5"/>
    <p:sldId id="294" r:id="rId6"/>
    <p:sldId id="347" r:id="rId7"/>
    <p:sldId id="348" r:id="rId8"/>
    <p:sldId id="327" r:id="rId9"/>
    <p:sldId id="261" r:id="rId10"/>
    <p:sldId id="351" r:id="rId11"/>
    <p:sldId id="349" r:id="rId12"/>
    <p:sldId id="350" r:id="rId13"/>
    <p:sldId id="352" r:id="rId14"/>
    <p:sldId id="328" r:id="rId15"/>
    <p:sldId id="325" r:id="rId16"/>
    <p:sldId id="363" r:id="rId17"/>
    <p:sldId id="354" r:id="rId18"/>
    <p:sldId id="355" r:id="rId19"/>
    <p:sldId id="357" r:id="rId20"/>
    <p:sldId id="364" r:id="rId21"/>
    <p:sldId id="358" r:id="rId22"/>
    <p:sldId id="359" r:id="rId23"/>
    <p:sldId id="365" r:id="rId24"/>
    <p:sldId id="360" r:id="rId25"/>
    <p:sldId id="361" r:id="rId26"/>
    <p:sldId id="362" r:id="rId27"/>
    <p:sldId id="332" r:id="rId28"/>
    <p:sldId id="367" r:id="rId29"/>
    <p:sldId id="315" r:id="rId30"/>
    <p:sldId id="366" r:id="rId31"/>
    <p:sldId id="344" r:id="rId32"/>
    <p:sldId id="345" r:id="rId3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0EB"/>
    <a:srgbClr val="B45C60"/>
    <a:srgbClr val="B8B1FF"/>
    <a:srgbClr val="B2ABF2"/>
    <a:srgbClr val="F9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/>
    <p:restoredTop sz="78130"/>
  </p:normalViewPr>
  <p:slideViewPr>
    <p:cSldViewPr snapToGrid="0">
      <p:cViewPr varScale="1">
        <p:scale>
          <a:sx n="84" d="100"/>
          <a:sy n="84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46C8-5234-854C-BA39-BF61CE759CE4}" type="datetimeFigureOut">
              <a:rPr lang="en-AU" smtClean="0"/>
              <a:t>6/11/23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018A-3994-8540-B1A4-4DF8CBB4C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2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3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618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4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885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579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3002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685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12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34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35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835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250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784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75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459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99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93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45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1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4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QuantileTransformer</a:t>
            </a:r>
            <a:r>
              <a:rPr lang="en-AU" dirty="0"/>
              <a:t> is set to map features to follow a Gaussian (or normal) distribution, the following occurs:</a:t>
            </a:r>
          </a:p>
          <a:p>
            <a:endParaRPr lang="en-AU" dirty="0"/>
          </a:p>
          <a:p>
            <a:pPr marL="228600" indent="-228600">
              <a:buFont typeface="+mj-lt"/>
              <a:buAutoNum type="arabicPeriod"/>
            </a:pPr>
            <a:r>
              <a:rPr lang="en-AU" dirty="0"/>
              <a:t>Quantile Calculation: Computes the quantiles of each feature capturing the distribution of the input feature.</a:t>
            </a:r>
          </a:p>
          <a:p>
            <a:pPr marL="228600" indent="-228600">
              <a:buFont typeface="+mj-lt"/>
              <a:buAutoNum type="arabicPeriod"/>
            </a:pPr>
            <a:r>
              <a:rPr lang="en-AU" dirty="0"/>
              <a:t>Data Transformation: These quantiles are then transformed to follow a Gaussian distribution essentially forcing regions of the original feature's distribution to align with a Gaussian 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33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839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988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91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034-8A45-73FD-F124-FCD2DF28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3447-634A-BD56-A081-8BA06882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8B0-22B6-4B71-45DA-92705D8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A670-39FB-B779-0071-82CA1F7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BFD8-D666-931E-2F15-F7C14FA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539-AD48-5B75-548E-FA8B8FA1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4A-06D5-75FC-0707-F4909E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6E9-6742-A93E-4FBA-E86A40C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29E3-C851-12C0-E90D-52971E5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CDC0-AB88-7C9D-A3BD-9AE8AE5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763C2-F4E3-9584-6F26-7D198285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E9C6-DABF-BB1D-B673-FEBFD7E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DC7D-46B5-3967-22B5-73787A3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A827-D609-371F-369B-A002199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926-133E-A567-20CB-74762AA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68B-42C7-1C1A-A0D1-53335AA2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7F1A-4704-4F31-F5D7-9EB65F6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2419-DF01-0786-67A3-3F9E52BE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3A0-CCCC-3E4A-75B6-6C58BB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E33-66F6-4F17-9FFF-21A3D4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0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C56-9DF3-657E-D966-172C15C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183-2AE6-B742-13A6-61E5FE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5AD-A4F4-7F5B-C148-1E07F2B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041F-55C4-C4D7-8236-27B3E89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4914-7867-7DD0-584C-48061B9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F99-A19E-CAEC-A575-831BB48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93C2-77FC-C300-C4DB-1D30BDA0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BA6-BC5F-4581-2D82-1FDF201B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BCFE-AF60-DD9E-5EB7-0397AE2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3A72-1F76-CB59-9D48-616224D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5488-8CF5-0F47-9C23-8E54CED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627-E2A0-DB4E-078F-7DCD6D9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1E71-4F77-0821-6274-549F29F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AF4F-6E71-F456-A17E-57705E41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5DE1-A1A3-C50B-7ACA-539A2B8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AC40-FA4E-1919-B956-DA7B363C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6CC-0B2D-DFBC-F6B8-FE41A89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9032-6A19-5296-41F6-FFC438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59D6-640D-1168-AE73-F38AAB9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8A5-8D4E-16BD-EFAD-A846254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843DD-9DF5-A821-F166-4CA0D8F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C91E-850D-66D2-39DB-7899518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418B-3B3A-29D7-5175-AE363D83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B0C-5E4B-C040-4D68-E5B5EA4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544AD-90C2-4982-2B17-C368DA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A6D5-B366-4FD9-1476-56E7147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D63-B6A4-FEAB-30F9-E3420B1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EA0-9615-0D7C-AD8B-4A62E28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99C-3B52-9AF1-FB83-9C581B7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D215-E87B-BED0-0A32-5A8261A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6A84-7C67-149F-3532-B2AEC85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538C-CF36-0146-9AB9-E804488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654-9957-6481-914F-EC9E1D8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8391-FEE6-199A-5E22-67A7203D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558EE-69BD-6872-F3DC-B4C321C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275-9363-A0C7-8586-AF01D6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780-CEC6-80B5-1C24-31A397D8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8DE7-9454-CBF6-6FD9-86F83D0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0E65-F7AC-75C1-6B33-7684BEF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601F-EE85-1439-1478-301A79B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95F-40ED-F90D-C00A-B44565CD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458-0A39-6640-AFD8-0D6EA165472F}" type="datetimeFigureOut">
              <a:rPr lang="en-AU" smtClean="0"/>
              <a:t>6/11/23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A857-0CF4-BC9A-4383-85CE8315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50FE-D784-0C5C-8E6A-9770E966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5I3Ei69I40s?feature=oembed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Idy6xQ5YQ7I?feature=oembed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ijUMKMC4f9I?start=216&amp;feature=oembed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966-5534-0C68-7095-4FEB7A4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74" y="4957989"/>
            <a:ext cx="8668884" cy="1384196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Segmentez des clients d'un site e-commerce</a:t>
            </a:r>
            <a:br>
              <a:rPr lang="fr-FR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</a:br>
            <a:br>
              <a:rPr lang="fr-FR" sz="1050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fr-FR" sz="3600" b="1" dirty="0">
              <a:solidFill>
                <a:schemeClr val="tx2"/>
              </a:solidFill>
              <a:latin typeface="+mn-lt"/>
              <a:cs typeface="Eras Medium ITC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3F7F-DC0F-8E51-77C4-E2F7C528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374" y="5860425"/>
            <a:ext cx="8668884" cy="670266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450EB"/>
                </a:solidFill>
              </a:rPr>
              <a:t>Andrew Mayes – </a:t>
            </a:r>
            <a:r>
              <a:rPr lang="en-AU" sz="1800" dirty="0" err="1">
                <a:solidFill>
                  <a:srgbClr val="7450EB"/>
                </a:solidFill>
              </a:rPr>
              <a:t>Parcours</a:t>
            </a:r>
            <a:r>
              <a:rPr lang="en-AU" sz="1800" dirty="0">
                <a:solidFill>
                  <a:srgbClr val="7450EB"/>
                </a:solidFill>
              </a:rPr>
              <a:t> Machine Learning Engineer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3BA13-B706-1AEA-4315-686E7BB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88" y="4957989"/>
            <a:ext cx="1237569" cy="12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ata Science Capabilities Your Team Needs - TechnoSphere">
            <a:extLst>
              <a:ext uri="{FF2B5EF4-FFF2-40B4-BE49-F238E27FC236}">
                <a16:creationId xmlns:a16="http://schemas.microsoft.com/office/drawing/2014/main" id="{01262714-C93D-191C-935E-BC64B510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24783"/>
          <a:stretch/>
        </p:blipFill>
        <p:spPr bwMode="auto">
          <a:xfrm>
            <a:off x="0" y="-60779"/>
            <a:ext cx="12192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Flux de Traitement et Nettoyage des Données</a:t>
            </a:r>
          </a:p>
        </p:txBody>
      </p:sp>
      <p:pic>
        <p:nvPicPr>
          <p:cNvPr id="11" name="Picture 10" descr="A screenshot of a chat&#10;&#10;Description automatically generated">
            <a:extLst>
              <a:ext uri="{FF2B5EF4-FFF2-40B4-BE49-F238E27FC236}">
                <a16:creationId xmlns:a16="http://schemas.microsoft.com/office/drawing/2014/main" id="{67B7540E-FF37-AF20-9A55-09391B52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435"/>
          <a:stretch/>
        </p:blipFill>
        <p:spPr>
          <a:xfrm>
            <a:off x="726989" y="2526030"/>
            <a:ext cx="10919796" cy="228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9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Transformateur de quantile normalisé - Matrice de Dispersion et Distributions des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5FD68-225C-CD23-B6F3-599E0F52D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382627"/>
            <a:ext cx="6777319" cy="5001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1A32BB-EDEB-3AF7-29A5-71E9C1740169}"/>
              </a:ext>
            </a:extLst>
          </p:cNvPr>
          <p:cNvSpPr txBox="1"/>
          <p:nvPr/>
        </p:nvSpPr>
        <p:spPr>
          <a:xfrm>
            <a:off x="8963570" y="1382627"/>
            <a:ext cx="29191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1. Recency</a:t>
            </a:r>
          </a:p>
          <a:p>
            <a:r>
              <a:rPr lang="en-AU" dirty="0"/>
              <a:t>2. Frequency</a:t>
            </a:r>
          </a:p>
          <a:p>
            <a:r>
              <a:rPr lang="en-AU" dirty="0"/>
              <a:t>3. </a:t>
            </a:r>
            <a:r>
              <a:rPr lang="en-AU" dirty="0" err="1"/>
              <a:t>payment_type</a:t>
            </a:r>
            <a:endParaRPr lang="en-AU" dirty="0"/>
          </a:p>
          <a:p>
            <a:r>
              <a:rPr lang="en-AU" dirty="0"/>
              <a:t>4. </a:t>
            </a:r>
            <a:r>
              <a:rPr lang="en-AU" dirty="0" err="1"/>
              <a:t>PaymentInstallments</a:t>
            </a:r>
            <a:endParaRPr lang="en-AU" dirty="0"/>
          </a:p>
          <a:p>
            <a:r>
              <a:rPr lang="en-AU" dirty="0"/>
              <a:t>5. </a:t>
            </a:r>
            <a:r>
              <a:rPr lang="en-AU" dirty="0" err="1"/>
              <a:t>TotalPaymentValue</a:t>
            </a:r>
            <a:endParaRPr lang="en-AU" dirty="0"/>
          </a:p>
          <a:p>
            <a:r>
              <a:rPr lang="en-AU" dirty="0"/>
              <a:t>6. </a:t>
            </a:r>
            <a:r>
              <a:rPr lang="en-AU" dirty="0" err="1"/>
              <a:t>MeanProductPrice</a:t>
            </a:r>
            <a:endParaRPr lang="en-AU" dirty="0"/>
          </a:p>
          <a:p>
            <a:r>
              <a:rPr lang="en-AU" dirty="0"/>
              <a:t>7. </a:t>
            </a:r>
            <a:r>
              <a:rPr lang="en-AU" dirty="0" err="1"/>
              <a:t>NumberOfProductInOrder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925D6-175E-F441-B09F-9873B3B83247}"/>
              </a:ext>
            </a:extLst>
          </p:cNvPr>
          <p:cNvSpPr txBox="1"/>
          <p:nvPr/>
        </p:nvSpPr>
        <p:spPr>
          <a:xfrm>
            <a:off x="726989" y="1582682"/>
            <a:ext cx="42260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Distribution: </a:t>
            </a:r>
            <a:r>
              <a:rPr lang="en-AU" dirty="0"/>
              <a:t>La </a:t>
            </a:r>
            <a:r>
              <a:rPr lang="en-AU" dirty="0" err="1"/>
              <a:t>plupart</a:t>
            </a:r>
            <a:r>
              <a:rPr lang="en-AU" dirty="0"/>
              <a:t> des variables, </a:t>
            </a:r>
            <a:r>
              <a:rPr lang="en-AU" dirty="0" err="1"/>
              <a:t>telles</a:t>
            </a:r>
            <a:r>
              <a:rPr lang="en-AU" dirty="0"/>
              <a:t> que Recency, </a:t>
            </a:r>
            <a:r>
              <a:rPr lang="en-AU" dirty="0" err="1"/>
              <a:t>PaymentInstallments</a:t>
            </a:r>
            <a:r>
              <a:rPr lang="en-AU" dirty="0"/>
              <a:t>, et </a:t>
            </a:r>
            <a:r>
              <a:rPr lang="en-AU" dirty="0" err="1"/>
              <a:t>TotalPaymentValue</a:t>
            </a:r>
            <a:r>
              <a:rPr lang="en-AU" dirty="0"/>
              <a:t>, </a:t>
            </a:r>
            <a:r>
              <a:rPr lang="en-AU" dirty="0" err="1"/>
              <a:t>montrent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distribution </a:t>
            </a:r>
            <a:r>
              <a:rPr lang="en-AU" dirty="0" err="1"/>
              <a:t>asymétrique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Recency vs. </a:t>
            </a:r>
            <a:r>
              <a:rPr lang="en-AU" b="1" dirty="0" err="1"/>
              <a:t>Autres</a:t>
            </a:r>
            <a:r>
              <a:rPr lang="en-AU" b="1" dirty="0"/>
              <a:t> Variables: </a:t>
            </a:r>
            <a:r>
              <a:rPr lang="en-AU" dirty="0"/>
              <a:t>Il </a:t>
            </a:r>
            <a:r>
              <a:rPr lang="en-AU" dirty="0" err="1"/>
              <a:t>semble</a:t>
            </a:r>
            <a:r>
              <a:rPr lang="en-AU" dirty="0"/>
              <a:t> </a:t>
            </a:r>
            <a:r>
              <a:rPr lang="en-AU" dirty="0" err="1"/>
              <a:t>n'y</a:t>
            </a:r>
            <a:r>
              <a:rPr lang="en-AU" dirty="0"/>
              <a:t> </a:t>
            </a:r>
            <a:r>
              <a:rPr lang="en-AU" dirty="0" err="1"/>
              <a:t>avoir</a:t>
            </a:r>
            <a:r>
              <a:rPr lang="en-AU" dirty="0"/>
              <a:t> </a:t>
            </a:r>
            <a:r>
              <a:rPr lang="en-AU" dirty="0" err="1"/>
              <a:t>aucune</a:t>
            </a:r>
            <a:r>
              <a:rPr lang="en-AU" dirty="0"/>
              <a:t> tendance </a:t>
            </a:r>
            <a:r>
              <a:rPr lang="en-AU" dirty="0" err="1"/>
              <a:t>ou</a:t>
            </a:r>
            <a:r>
              <a:rPr lang="en-AU" dirty="0"/>
              <a:t> </a:t>
            </a:r>
            <a:r>
              <a:rPr lang="en-AU" dirty="0" err="1"/>
              <a:t>corrélation</a:t>
            </a:r>
            <a:r>
              <a:rPr lang="en-AU" dirty="0"/>
              <a:t> </a:t>
            </a:r>
            <a:r>
              <a:rPr lang="en-AU" dirty="0" err="1"/>
              <a:t>claire</a:t>
            </a:r>
            <a:r>
              <a:rPr lang="en-AU" dirty="0"/>
              <a:t> </a:t>
            </a:r>
            <a:r>
              <a:rPr lang="en-AU" dirty="0" err="1"/>
              <a:t>lorsque</a:t>
            </a:r>
            <a:r>
              <a:rPr lang="en-AU" dirty="0"/>
              <a:t> Recency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tracé</a:t>
            </a:r>
            <a:r>
              <a:rPr lang="en-AU" dirty="0"/>
              <a:t> par rapport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d'autres</a:t>
            </a:r>
            <a:r>
              <a:rPr lang="en-AU" dirty="0"/>
              <a:t> variables.</a:t>
            </a:r>
            <a:br>
              <a:rPr lang="en-AU" dirty="0"/>
            </a:b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Frequency: </a:t>
            </a:r>
            <a:r>
              <a:rPr lang="en-AU" dirty="0" err="1"/>
              <a:t>Cette</a:t>
            </a:r>
            <a:r>
              <a:rPr lang="en-AU" dirty="0"/>
              <a:t> variable </a:t>
            </a:r>
            <a:r>
              <a:rPr lang="en-AU" dirty="0" err="1"/>
              <a:t>semble</a:t>
            </a:r>
            <a:r>
              <a:rPr lang="en-AU" dirty="0"/>
              <a:t> </a:t>
            </a:r>
            <a:r>
              <a:rPr lang="en-AU" dirty="0" err="1"/>
              <a:t>avoir</a:t>
            </a:r>
            <a:r>
              <a:rPr lang="en-AU" dirty="0"/>
              <a:t> </a:t>
            </a:r>
            <a:r>
              <a:rPr lang="en-AU" dirty="0" err="1"/>
              <a:t>quelques</a:t>
            </a:r>
            <a:r>
              <a:rPr lang="en-AU" dirty="0"/>
              <a:t> </a:t>
            </a:r>
            <a:r>
              <a:rPr lang="en-AU" dirty="0" err="1"/>
              <a:t>valeurs</a:t>
            </a:r>
            <a:r>
              <a:rPr lang="en-AU" dirty="0"/>
              <a:t> </a:t>
            </a:r>
            <a:r>
              <a:rPr lang="en-AU" dirty="0" err="1"/>
              <a:t>aberrantes</a:t>
            </a:r>
            <a:r>
              <a:rPr lang="en-AU" dirty="0"/>
              <a:t>, </a:t>
            </a:r>
            <a:r>
              <a:rPr lang="en-AU" dirty="0" err="1"/>
              <a:t>visibles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des points </a:t>
            </a:r>
            <a:r>
              <a:rPr lang="en-AU" dirty="0" err="1"/>
              <a:t>éloignés</a:t>
            </a:r>
            <a:r>
              <a:rPr lang="en-AU" dirty="0"/>
              <a:t> de la concentration </a:t>
            </a:r>
            <a:r>
              <a:rPr lang="en-AU" dirty="0" err="1"/>
              <a:t>principale</a:t>
            </a:r>
            <a:r>
              <a:rPr lang="en-AU" dirty="0"/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6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Transformateur de quantile normalisé - Matrice de Dispersion et Distributions des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1F0FB-5420-BEBE-C9C9-01611A667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559" y="1382627"/>
            <a:ext cx="7021159" cy="5263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D53CFA-86F0-0876-92B5-093F0A956B36}"/>
              </a:ext>
            </a:extLst>
          </p:cNvPr>
          <p:cNvSpPr txBox="1"/>
          <p:nvPr/>
        </p:nvSpPr>
        <p:spPr>
          <a:xfrm>
            <a:off x="8839950" y="1382627"/>
            <a:ext cx="3047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1. Recency</a:t>
            </a:r>
          </a:p>
          <a:p>
            <a:r>
              <a:rPr lang="en-AU" dirty="0"/>
              <a:t>2. Frequency</a:t>
            </a:r>
          </a:p>
          <a:p>
            <a:r>
              <a:rPr lang="en-AU" dirty="0"/>
              <a:t>3. </a:t>
            </a:r>
            <a:r>
              <a:rPr lang="en-AU" dirty="0" err="1"/>
              <a:t>payment_type</a:t>
            </a:r>
            <a:endParaRPr lang="en-AU" dirty="0"/>
          </a:p>
          <a:p>
            <a:r>
              <a:rPr lang="en-AU" dirty="0"/>
              <a:t>4. </a:t>
            </a:r>
            <a:r>
              <a:rPr lang="en-AU" dirty="0" err="1"/>
              <a:t>PaymentInstallments</a:t>
            </a:r>
            <a:endParaRPr lang="en-AU" dirty="0"/>
          </a:p>
          <a:p>
            <a:r>
              <a:rPr lang="en-AU" dirty="0"/>
              <a:t>5. </a:t>
            </a:r>
            <a:r>
              <a:rPr lang="en-AU" dirty="0" err="1"/>
              <a:t>TotalPaymentValue</a:t>
            </a:r>
            <a:endParaRPr lang="en-AU" dirty="0"/>
          </a:p>
          <a:p>
            <a:r>
              <a:rPr lang="en-AU" dirty="0"/>
              <a:t>6. </a:t>
            </a:r>
            <a:r>
              <a:rPr lang="en-AU" dirty="0" err="1"/>
              <a:t>MeanProductPrice</a:t>
            </a:r>
            <a:endParaRPr lang="en-AU" dirty="0"/>
          </a:p>
          <a:p>
            <a:r>
              <a:rPr lang="en-AU" dirty="0"/>
              <a:t>7. </a:t>
            </a:r>
            <a:r>
              <a:rPr lang="en-AU" dirty="0" err="1"/>
              <a:t>NumberOfProductInOrder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985BC-B5DA-F5B6-8CC1-4EA43D4380E3}"/>
              </a:ext>
            </a:extLst>
          </p:cNvPr>
          <p:cNvSpPr txBox="1"/>
          <p:nvPr/>
        </p:nvSpPr>
        <p:spPr>
          <a:xfrm>
            <a:off x="736052" y="1475248"/>
            <a:ext cx="39693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Distribution: </a:t>
            </a:r>
            <a:r>
              <a:rPr lang="en-AU" dirty="0"/>
              <a:t>La transformation </a:t>
            </a:r>
            <a:r>
              <a:rPr lang="en-AU" dirty="0" err="1"/>
              <a:t>convertit</a:t>
            </a:r>
            <a:r>
              <a:rPr lang="en-AU" dirty="0"/>
              <a:t> avec succès la distribution de la </a:t>
            </a:r>
            <a:r>
              <a:rPr lang="en-AU" dirty="0" err="1"/>
              <a:t>plupart</a:t>
            </a:r>
            <a:r>
              <a:rPr lang="en-AU" dirty="0"/>
              <a:t> des variables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distribution </a:t>
            </a:r>
            <a:r>
              <a:rPr lang="en-AU" dirty="0" err="1"/>
              <a:t>normale</a:t>
            </a:r>
            <a:r>
              <a:rPr lang="en-AU" dirty="0"/>
              <a:t>, </a:t>
            </a:r>
            <a:r>
              <a:rPr lang="en-AU" dirty="0" err="1"/>
              <a:t>évidente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partir</a:t>
            </a:r>
            <a:r>
              <a:rPr lang="en-AU" dirty="0"/>
              <a:t> des </a:t>
            </a:r>
            <a:r>
              <a:rPr lang="en-AU" dirty="0" err="1"/>
              <a:t>courbes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forme</a:t>
            </a:r>
            <a:r>
              <a:rPr lang="en-AU" dirty="0"/>
              <a:t> de cloche.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Recency vs. </a:t>
            </a:r>
            <a:r>
              <a:rPr lang="en-AU" b="1" dirty="0" err="1"/>
              <a:t>Autres</a:t>
            </a:r>
            <a:r>
              <a:rPr lang="en-AU" b="1" dirty="0"/>
              <a:t> Variables: </a:t>
            </a:r>
            <a:r>
              <a:rPr lang="en-AU" dirty="0"/>
              <a:t>Après transformation, la dispersion des points de </a:t>
            </a:r>
            <a:r>
              <a:rPr lang="en-AU" dirty="0" err="1"/>
              <a:t>données</a:t>
            </a:r>
            <a:r>
              <a:rPr lang="en-AU" dirty="0"/>
              <a:t> pour Recency par rapport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d'autres</a:t>
            </a:r>
            <a:r>
              <a:rPr lang="en-AU" dirty="0"/>
              <a:t> variables </a:t>
            </a:r>
            <a:r>
              <a:rPr lang="en-AU" dirty="0" err="1"/>
              <a:t>semble</a:t>
            </a:r>
            <a:r>
              <a:rPr lang="en-AU" dirty="0"/>
              <a:t> plus </a:t>
            </a:r>
            <a:r>
              <a:rPr lang="en-AU" dirty="0" err="1"/>
              <a:t>uniformément</a:t>
            </a:r>
            <a:r>
              <a:rPr lang="en-AU" dirty="0"/>
              <a:t> </a:t>
            </a:r>
            <a:r>
              <a:rPr lang="en-AU" dirty="0" err="1"/>
              <a:t>répartie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Frequency: </a:t>
            </a:r>
            <a:r>
              <a:rPr lang="en-AU" dirty="0"/>
              <a:t>Les </a:t>
            </a:r>
            <a:r>
              <a:rPr lang="en-AU" dirty="0" err="1"/>
              <a:t>valeurs</a:t>
            </a:r>
            <a:r>
              <a:rPr lang="en-AU" dirty="0"/>
              <a:t> </a:t>
            </a:r>
            <a:r>
              <a:rPr lang="en-AU" dirty="0" err="1"/>
              <a:t>aberrantes</a:t>
            </a:r>
            <a:r>
              <a:rPr lang="en-AU" dirty="0"/>
              <a:t> </a:t>
            </a:r>
            <a:r>
              <a:rPr lang="en-AU" dirty="0" err="1"/>
              <a:t>précédemment</a:t>
            </a:r>
            <a:r>
              <a:rPr lang="en-AU" dirty="0"/>
              <a:t> </a:t>
            </a:r>
            <a:r>
              <a:rPr lang="en-AU" dirty="0" err="1"/>
              <a:t>observées</a:t>
            </a:r>
            <a:r>
              <a:rPr lang="en-AU" dirty="0"/>
              <a:t> dans la variable Frequency </a:t>
            </a:r>
            <a:r>
              <a:rPr lang="en-AU" dirty="0" err="1"/>
              <a:t>ont</a:t>
            </a:r>
            <a:r>
              <a:rPr lang="en-AU" dirty="0"/>
              <a:t> </a:t>
            </a:r>
            <a:r>
              <a:rPr lang="en-AU" dirty="0" err="1"/>
              <a:t>été</a:t>
            </a:r>
            <a:r>
              <a:rPr lang="en-AU" dirty="0"/>
              <a:t> </a:t>
            </a:r>
            <a:r>
              <a:rPr lang="en-AU" dirty="0" err="1"/>
              <a:t>atténuées</a:t>
            </a:r>
            <a:r>
              <a:rPr lang="en-AU" dirty="0"/>
              <a:t>, </a:t>
            </a:r>
            <a:r>
              <a:rPr lang="en-AU" dirty="0" err="1"/>
              <a:t>résultant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dispersion plus </a:t>
            </a:r>
            <a:r>
              <a:rPr lang="en-AU" dirty="0" err="1"/>
              <a:t>standardisée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274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Flux de Travail de Clustering et Processus d'Évaluation du Modèle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BDA20C6-E068-3BC3-BA66-7E5FFC2150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64"/>
          <a:stretch/>
        </p:blipFill>
        <p:spPr>
          <a:xfrm>
            <a:off x="1180782" y="1382627"/>
            <a:ext cx="9731182" cy="51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ACP - Diagramme de Coudée: Variance Expliquée par les Composantes Principales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E4422A-6AD4-BB12-2309-F8AEC4088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228" y="2153327"/>
            <a:ext cx="6466492" cy="3180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B33BB-2DC1-47F4-9F1C-EC4C45DAC997}"/>
              </a:ext>
            </a:extLst>
          </p:cNvPr>
          <p:cNvSpPr txBox="1"/>
          <p:nvPr/>
        </p:nvSpPr>
        <p:spPr>
          <a:xfrm>
            <a:off x="726989" y="1382627"/>
            <a:ext cx="46484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b="1" dirty="0"/>
          </a:p>
          <a:p>
            <a:pPr marL="342900" indent="-342900">
              <a:buFont typeface="+mj-lt"/>
              <a:buAutoNum type="arabicPeriod"/>
            </a:pPr>
            <a:r>
              <a:rPr lang="en-AU" b="1" dirty="0"/>
              <a:t>Premier </a:t>
            </a:r>
            <a:r>
              <a:rPr lang="en-AU" b="1" dirty="0" err="1"/>
              <a:t>Composant</a:t>
            </a:r>
            <a:r>
              <a:rPr lang="en-AU" b="1" dirty="0"/>
              <a:t> Principal : </a:t>
            </a:r>
            <a:r>
              <a:rPr lang="en-AU" dirty="0" err="1"/>
              <a:t>Représente</a:t>
            </a:r>
            <a:r>
              <a:rPr lang="en-AU" dirty="0"/>
              <a:t> environ 50% de la variance, </a:t>
            </a:r>
            <a:r>
              <a:rPr lang="en-AU" dirty="0" err="1"/>
              <a:t>ce</a:t>
            </a:r>
            <a:r>
              <a:rPr lang="en-AU" dirty="0"/>
              <a:t> qui </a:t>
            </a:r>
            <a:r>
              <a:rPr lang="en-AU" dirty="0" err="1"/>
              <a:t>en</a:t>
            </a:r>
            <a:r>
              <a:rPr lang="en-AU" dirty="0"/>
              <a:t> fait le </a:t>
            </a:r>
            <a:r>
              <a:rPr lang="en-AU" dirty="0" err="1"/>
              <a:t>composant</a:t>
            </a:r>
            <a:r>
              <a:rPr lang="en-AU" dirty="0"/>
              <a:t> le plus </a:t>
            </a:r>
            <a:r>
              <a:rPr lang="en-AU" dirty="0" err="1"/>
              <a:t>significatif</a:t>
            </a:r>
            <a:r>
              <a:rPr lang="en-AU" dirty="0"/>
              <a:t> pour capturer les </a:t>
            </a:r>
            <a:r>
              <a:rPr lang="en-AU" dirty="0" err="1"/>
              <a:t>caractéristiques</a:t>
            </a:r>
            <a:r>
              <a:rPr lang="en-AU" dirty="0"/>
              <a:t> </a:t>
            </a:r>
            <a:r>
              <a:rPr lang="en-AU" dirty="0" err="1"/>
              <a:t>principales</a:t>
            </a:r>
            <a:r>
              <a:rPr lang="en-AU" dirty="0"/>
              <a:t> de </a:t>
            </a:r>
            <a:r>
              <a:rPr lang="en-AU" dirty="0" err="1"/>
              <a:t>l'ensemble</a:t>
            </a:r>
            <a:r>
              <a:rPr lang="en-AU" dirty="0"/>
              <a:t> de </a:t>
            </a:r>
            <a:r>
              <a:rPr lang="en-AU" dirty="0" err="1"/>
              <a:t>données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 err="1"/>
              <a:t>Deuxième</a:t>
            </a:r>
            <a:r>
              <a:rPr lang="en-AU" b="1" dirty="0"/>
              <a:t> </a:t>
            </a:r>
            <a:r>
              <a:rPr lang="en-AU" b="1" dirty="0" err="1"/>
              <a:t>Composant</a:t>
            </a:r>
            <a:r>
              <a:rPr lang="en-AU" b="1" dirty="0"/>
              <a:t> Principal : </a:t>
            </a:r>
            <a:r>
              <a:rPr lang="en-AU" dirty="0" err="1"/>
              <a:t>Contribue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hauteur de 20% </a:t>
            </a:r>
            <a:r>
              <a:rPr lang="en-AU" dirty="0" err="1"/>
              <a:t>supplémentaires</a:t>
            </a:r>
            <a:r>
              <a:rPr lang="en-AU" dirty="0"/>
              <a:t>, </a:t>
            </a:r>
            <a:r>
              <a:rPr lang="en-AU" dirty="0" err="1"/>
              <a:t>portant</a:t>
            </a:r>
            <a:r>
              <a:rPr lang="en-AU" dirty="0"/>
              <a:t> la variance cumulative </a:t>
            </a:r>
            <a:r>
              <a:rPr lang="en-AU" dirty="0" err="1"/>
              <a:t>à</a:t>
            </a:r>
            <a:r>
              <a:rPr lang="en-AU" dirty="0"/>
              <a:t> environ 70%, </a:t>
            </a:r>
            <a:r>
              <a:rPr lang="en-AU" dirty="0" err="1"/>
              <a:t>indiquant</a:t>
            </a:r>
            <a:r>
              <a:rPr lang="en-AU" dirty="0"/>
              <a:t> des motifs </a:t>
            </a:r>
            <a:r>
              <a:rPr lang="en-AU" dirty="0" err="1"/>
              <a:t>secondaires</a:t>
            </a:r>
            <a:r>
              <a:rPr lang="en-AU" dirty="0"/>
              <a:t> au sein des </a:t>
            </a:r>
            <a:r>
              <a:rPr lang="en-AU" dirty="0" err="1"/>
              <a:t>données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 err="1"/>
              <a:t>Troisième</a:t>
            </a:r>
            <a:r>
              <a:rPr lang="en-AU" b="1" dirty="0"/>
              <a:t> </a:t>
            </a:r>
            <a:r>
              <a:rPr lang="en-AU" b="1" dirty="0" err="1"/>
              <a:t>Composant</a:t>
            </a:r>
            <a:r>
              <a:rPr lang="en-AU" b="1" dirty="0"/>
              <a:t> Principal : </a:t>
            </a:r>
            <a:r>
              <a:rPr lang="en-AU" dirty="0" err="1"/>
              <a:t>Ajoute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peu</a:t>
            </a:r>
            <a:r>
              <a:rPr lang="en-AU" dirty="0"/>
              <a:t> </a:t>
            </a:r>
            <a:r>
              <a:rPr lang="en-AU" dirty="0" err="1"/>
              <a:t>près</a:t>
            </a:r>
            <a:r>
              <a:rPr lang="en-AU" dirty="0"/>
              <a:t> 10%, </a:t>
            </a:r>
            <a:r>
              <a:rPr lang="en-AU" dirty="0" err="1"/>
              <a:t>portant</a:t>
            </a:r>
            <a:r>
              <a:rPr lang="en-AU" dirty="0"/>
              <a:t> la variance </a:t>
            </a:r>
            <a:r>
              <a:rPr lang="en-AU" dirty="0" err="1"/>
              <a:t>expliquée</a:t>
            </a:r>
            <a:r>
              <a:rPr lang="en-AU" dirty="0"/>
              <a:t> </a:t>
            </a:r>
            <a:r>
              <a:rPr lang="en-AU" dirty="0" err="1"/>
              <a:t>totale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environ 80%, </a:t>
            </a:r>
            <a:r>
              <a:rPr lang="en-AU" dirty="0" err="1"/>
              <a:t>suggérant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importance </a:t>
            </a:r>
            <a:r>
              <a:rPr lang="en-AU" dirty="0" err="1"/>
              <a:t>moindre</a:t>
            </a:r>
            <a:r>
              <a:rPr lang="en-AU" dirty="0"/>
              <a:t> dans la </a:t>
            </a:r>
            <a:r>
              <a:rPr lang="en-AU" dirty="0" err="1"/>
              <a:t>caractérisation</a:t>
            </a:r>
            <a:r>
              <a:rPr lang="en-AU" dirty="0"/>
              <a:t> de la structure </a:t>
            </a:r>
            <a:r>
              <a:rPr lang="en-AU" dirty="0" err="1"/>
              <a:t>principale</a:t>
            </a:r>
            <a:r>
              <a:rPr lang="en-AU" dirty="0"/>
              <a:t> des </a:t>
            </a:r>
            <a:r>
              <a:rPr lang="en-AU" dirty="0" err="1"/>
              <a:t>données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44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ACP - </a:t>
            </a:r>
            <a:r>
              <a:rPr lang="fr-FR" sz="2000" b="1" dirty="0" err="1">
                <a:solidFill>
                  <a:srgbClr val="7450EB"/>
                </a:solidFill>
              </a:rPr>
              <a:t>Heatmap</a:t>
            </a:r>
            <a:r>
              <a:rPr lang="fr-FR" sz="2000" b="1" dirty="0">
                <a:solidFill>
                  <a:srgbClr val="7450EB"/>
                </a:solidFill>
              </a:rPr>
              <a:t> des Composantes Principales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27708-75A0-FA11-5966-5197F2C33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090044"/>
            <a:ext cx="6879493" cy="2921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446B0-BDF4-CD5F-B190-92A3F9C2E7BD}"/>
              </a:ext>
            </a:extLst>
          </p:cNvPr>
          <p:cNvSpPr txBox="1"/>
          <p:nvPr/>
        </p:nvSpPr>
        <p:spPr>
          <a:xfrm>
            <a:off x="726989" y="1771662"/>
            <a:ext cx="4591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b="1" dirty="0"/>
              <a:t>Premier </a:t>
            </a:r>
            <a:r>
              <a:rPr lang="en-AU" b="1" dirty="0" err="1"/>
              <a:t>Composant</a:t>
            </a:r>
            <a:r>
              <a:rPr lang="en-AU" b="1" dirty="0"/>
              <a:t> Principal (PC1) : </a:t>
            </a:r>
            <a:br>
              <a:rPr lang="en-AU" b="1" dirty="0"/>
            </a:br>
            <a:r>
              <a:rPr lang="en-AU" dirty="0"/>
              <a:t>Forte </a:t>
            </a:r>
            <a:r>
              <a:rPr lang="en-AU" dirty="0" err="1"/>
              <a:t>corrélation</a:t>
            </a:r>
            <a:r>
              <a:rPr lang="en-AU" dirty="0"/>
              <a:t> </a:t>
            </a:r>
            <a:r>
              <a:rPr lang="en-AU" dirty="0" err="1"/>
              <a:t>négative</a:t>
            </a:r>
            <a:r>
              <a:rPr lang="en-AU" dirty="0"/>
              <a:t> avec </a:t>
            </a:r>
            <a:r>
              <a:rPr lang="en-AU" dirty="0" err="1"/>
              <a:t>MeanProductPrice</a:t>
            </a:r>
            <a:r>
              <a:rPr lang="en-AU" dirty="0"/>
              <a:t>, </a:t>
            </a:r>
            <a:r>
              <a:rPr lang="en-AU" dirty="0" err="1"/>
              <a:t>comme</a:t>
            </a:r>
            <a:r>
              <a:rPr lang="en-AU" dirty="0"/>
              <a:t> </a:t>
            </a:r>
            <a:r>
              <a:rPr lang="en-AU" dirty="0" err="1"/>
              <a:t>indiqué</a:t>
            </a:r>
            <a:r>
              <a:rPr lang="en-AU" dirty="0"/>
              <a:t> par la couleur violet </a:t>
            </a:r>
            <a:r>
              <a:rPr lang="en-AU" dirty="0" err="1"/>
              <a:t>foncé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 err="1"/>
              <a:t>Deuxième</a:t>
            </a:r>
            <a:r>
              <a:rPr lang="en-AU" b="1" dirty="0"/>
              <a:t> </a:t>
            </a:r>
            <a:r>
              <a:rPr lang="en-AU" b="1" dirty="0" err="1"/>
              <a:t>Composant</a:t>
            </a:r>
            <a:r>
              <a:rPr lang="en-AU" b="1" dirty="0"/>
              <a:t> Principal (PC2) : </a:t>
            </a:r>
            <a:br>
              <a:rPr lang="en-AU" b="1" dirty="0"/>
            </a:br>
            <a:r>
              <a:rPr lang="en-AU" dirty="0" err="1"/>
              <a:t>payment_type</a:t>
            </a:r>
            <a:r>
              <a:rPr lang="en-AU" dirty="0"/>
              <a:t> et </a:t>
            </a:r>
            <a:r>
              <a:rPr lang="en-AU" dirty="0" err="1"/>
              <a:t>PaymentInstallments</a:t>
            </a:r>
            <a:r>
              <a:rPr lang="en-AU" dirty="0"/>
              <a:t> </a:t>
            </a:r>
            <a:r>
              <a:rPr lang="en-AU" dirty="0" err="1"/>
              <a:t>montrent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forte </a:t>
            </a:r>
            <a:r>
              <a:rPr lang="en-AU" dirty="0" err="1"/>
              <a:t>corrélation</a:t>
            </a:r>
            <a:r>
              <a:rPr lang="en-AU" dirty="0"/>
              <a:t> positive avec PC2, </a:t>
            </a:r>
            <a:r>
              <a:rPr lang="en-AU" dirty="0" err="1"/>
              <a:t>représentée</a:t>
            </a:r>
            <a:r>
              <a:rPr lang="en-AU" dirty="0"/>
              <a:t> par la couleur jaune </a:t>
            </a:r>
            <a:r>
              <a:rPr lang="en-AU" dirty="0" err="1"/>
              <a:t>vif</a:t>
            </a:r>
            <a:r>
              <a:rPr lang="en-AU" dirty="0"/>
              <a:t>.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b="1" dirty="0" err="1"/>
              <a:t>Troisième</a:t>
            </a:r>
            <a:r>
              <a:rPr lang="en-AU" b="1" dirty="0"/>
              <a:t> </a:t>
            </a:r>
            <a:r>
              <a:rPr lang="en-AU" b="1" dirty="0" err="1"/>
              <a:t>Composant</a:t>
            </a:r>
            <a:r>
              <a:rPr lang="en-AU" b="1" dirty="0"/>
              <a:t> Principal (PC3) : </a:t>
            </a:r>
            <a:br>
              <a:rPr lang="en-AU" b="1" dirty="0"/>
            </a:br>
            <a:r>
              <a:rPr lang="en-AU" dirty="0"/>
              <a:t>Une </a:t>
            </a:r>
            <a:r>
              <a:rPr lang="en-AU" dirty="0" err="1"/>
              <a:t>corrélation</a:t>
            </a:r>
            <a:r>
              <a:rPr lang="en-AU" dirty="0"/>
              <a:t> positive </a:t>
            </a:r>
            <a:r>
              <a:rPr lang="en-AU" dirty="0" err="1"/>
              <a:t>remarquable</a:t>
            </a:r>
            <a:r>
              <a:rPr lang="en-AU" dirty="0"/>
              <a:t> avec </a:t>
            </a:r>
            <a:r>
              <a:rPr lang="en-AU" dirty="0" err="1"/>
              <a:t>payment_type</a:t>
            </a:r>
            <a:r>
              <a:rPr lang="en-AU" dirty="0"/>
              <a:t> et Recency.</a:t>
            </a:r>
          </a:p>
        </p:txBody>
      </p:sp>
    </p:spTree>
    <p:extLst>
      <p:ext uri="{BB962C8B-B14F-4D97-AF65-F5344CB8AC3E}">
        <p14:creationId xmlns:p14="http://schemas.microsoft.com/office/powerpoint/2010/main" val="5579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K-</a:t>
            </a:r>
            <a:r>
              <a:rPr lang="fr-FR" sz="2000" b="1" dirty="0" err="1">
                <a:solidFill>
                  <a:srgbClr val="7450EB"/>
                </a:solidFill>
              </a:rPr>
              <a:t>Means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6FE223A6-2E4E-9B4A-7F84-75C37E4D72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897880" y="1571506"/>
            <a:ext cx="5984839" cy="4084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E787CF-7BF7-B9CC-2BC2-AD34ABF51392}"/>
              </a:ext>
            </a:extLst>
          </p:cNvPr>
          <p:cNvSpPr txBox="1"/>
          <p:nvPr/>
        </p:nvSpPr>
        <p:spPr>
          <a:xfrm>
            <a:off x="10302240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1B31D-3E4D-6AD6-D30F-4E8A947D67C5}"/>
              </a:ext>
            </a:extLst>
          </p:cNvPr>
          <p:cNvSpPr txBox="1"/>
          <p:nvPr/>
        </p:nvSpPr>
        <p:spPr>
          <a:xfrm>
            <a:off x="726989" y="1571506"/>
            <a:ext cx="50642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Initialisation des </a:t>
            </a:r>
            <a:r>
              <a:rPr lang="en-AU" b="1" dirty="0" err="1"/>
              <a:t>centroïdes</a:t>
            </a:r>
            <a:r>
              <a:rPr lang="en-AU" b="1" dirty="0"/>
              <a:t> : </a:t>
            </a:r>
            <a:r>
              <a:rPr lang="en-AU" dirty="0"/>
              <a:t>Le clustering </a:t>
            </a:r>
            <a:r>
              <a:rPr lang="en-AU" dirty="0" err="1"/>
              <a:t>KMeans</a:t>
            </a:r>
            <a:r>
              <a:rPr lang="en-AU" dirty="0"/>
              <a:t> commence par placer k </a:t>
            </a:r>
            <a:r>
              <a:rPr lang="en-AU" dirty="0" err="1"/>
              <a:t>centroïdes</a:t>
            </a:r>
            <a:r>
              <a:rPr lang="en-AU" dirty="0"/>
              <a:t> de manière </a:t>
            </a:r>
            <a:r>
              <a:rPr lang="en-AU" dirty="0" err="1"/>
              <a:t>aléatoire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Attribution aux clusters : </a:t>
            </a:r>
            <a:r>
              <a:rPr lang="en-AU" dirty="0" err="1"/>
              <a:t>Chaque</a:t>
            </a:r>
            <a:r>
              <a:rPr lang="en-AU" dirty="0"/>
              <a:t> point de </a:t>
            </a:r>
            <a:r>
              <a:rPr lang="en-AU" dirty="0" err="1"/>
              <a:t>données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attribué</a:t>
            </a:r>
            <a:r>
              <a:rPr lang="en-AU" dirty="0"/>
              <a:t> au </a:t>
            </a:r>
            <a:r>
              <a:rPr lang="en-AU" dirty="0" err="1"/>
              <a:t>centroïde</a:t>
            </a:r>
            <a:r>
              <a:rPr lang="en-AU" dirty="0"/>
              <a:t> le plus </a:t>
            </a:r>
            <a:r>
              <a:rPr lang="en-AU" dirty="0" err="1"/>
              <a:t>proche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fonction</a:t>
            </a:r>
            <a:r>
              <a:rPr lang="en-AU" dirty="0"/>
              <a:t> de </a:t>
            </a:r>
            <a:r>
              <a:rPr lang="en-AU" dirty="0" err="1"/>
              <a:t>mesures</a:t>
            </a:r>
            <a:r>
              <a:rPr lang="en-AU" dirty="0"/>
              <a:t> de distance et </a:t>
            </a:r>
            <a:r>
              <a:rPr lang="en-AU" dirty="0" err="1"/>
              <a:t>cette</a:t>
            </a:r>
            <a:r>
              <a:rPr lang="en-AU" dirty="0"/>
              <a:t> attribution </a:t>
            </a:r>
            <a:r>
              <a:rPr lang="en-AU" dirty="0" err="1"/>
              <a:t>crée</a:t>
            </a:r>
            <a:r>
              <a:rPr lang="en-AU" dirty="0"/>
              <a:t> des clusters de points de </a:t>
            </a:r>
            <a:r>
              <a:rPr lang="en-AU" dirty="0" err="1"/>
              <a:t>données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Mise </a:t>
            </a:r>
            <a:r>
              <a:rPr lang="en-AU" b="1" dirty="0" err="1"/>
              <a:t>à</a:t>
            </a:r>
            <a:r>
              <a:rPr lang="en-AU" b="1" dirty="0"/>
              <a:t> jour des </a:t>
            </a:r>
            <a:r>
              <a:rPr lang="en-AU" b="1" dirty="0" err="1"/>
              <a:t>centroïdes</a:t>
            </a:r>
            <a:r>
              <a:rPr lang="en-AU" b="1" dirty="0"/>
              <a:t> : </a:t>
            </a:r>
            <a:r>
              <a:rPr lang="en-AU" dirty="0"/>
              <a:t>Après </a:t>
            </a:r>
            <a:r>
              <a:rPr lang="en-AU" dirty="0" err="1"/>
              <a:t>l'attribution</a:t>
            </a:r>
            <a:r>
              <a:rPr lang="en-AU" dirty="0"/>
              <a:t>, les </a:t>
            </a:r>
            <a:r>
              <a:rPr lang="en-AU" dirty="0" err="1"/>
              <a:t>centroïdes</a:t>
            </a:r>
            <a:r>
              <a:rPr lang="en-AU" dirty="0"/>
              <a:t>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recalculés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la </a:t>
            </a:r>
            <a:r>
              <a:rPr lang="en-AU" dirty="0" err="1"/>
              <a:t>moyenne</a:t>
            </a:r>
            <a:r>
              <a:rPr lang="en-AU" dirty="0"/>
              <a:t> de </a:t>
            </a:r>
            <a:r>
              <a:rPr lang="en-AU" dirty="0" err="1"/>
              <a:t>tous</a:t>
            </a:r>
            <a:r>
              <a:rPr lang="en-AU" dirty="0"/>
              <a:t> les points dans le cluster, et les étapes se </a:t>
            </a:r>
            <a:r>
              <a:rPr lang="en-AU" dirty="0" err="1"/>
              <a:t>répètent</a:t>
            </a:r>
            <a:r>
              <a:rPr lang="en-AU" dirty="0"/>
              <a:t> </a:t>
            </a:r>
            <a:r>
              <a:rPr lang="en-AU" dirty="0" err="1"/>
              <a:t>jusqu'à</a:t>
            </a:r>
            <a:r>
              <a:rPr lang="en-AU" dirty="0"/>
              <a:t> </a:t>
            </a:r>
            <a:r>
              <a:rPr lang="en-AU" dirty="0" err="1"/>
              <a:t>ce</a:t>
            </a:r>
            <a:r>
              <a:rPr lang="en-AU" dirty="0"/>
              <a:t> que les </a:t>
            </a:r>
            <a:r>
              <a:rPr lang="en-AU" dirty="0" err="1"/>
              <a:t>centroïdes</a:t>
            </a:r>
            <a:r>
              <a:rPr lang="en-AU" dirty="0"/>
              <a:t> ne </a:t>
            </a:r>
            <a:r>
              <a:rPr lang="en-AU" dirty="0" err="1"/>
              <a:t>changent</a:t>
            </a:r>
            <a:r>
              <a:rPr lang="en-AU" dirty="0"/>
              <a:t> plus de manière significative, </a:t>
            </a:r>
            <a:r>
              <a:rPr lang="en-AU" dirty="0" err="1"/>
              <a:t>indiquant</a:t>
            </a:r>
            <a:r>
              <a:rPr lang="en-AU" dirty="0"/>
              <a:t> que les clusters </a:t>
            </a:r>
            <a:r>
              <a:rPr lang="en-AU" dirty="0" err="1"/>
              <a:t>sont</a:t>
            </a:r>
            <a:r>
              <a:rPr lang="en-AU" dirty="0"/>
              <a:t> stables.</a:t>
            </a:r>
          </a:p>
        </p:txBody>
      </p:sp>
    </p:spTree>
    <p:extLst>
      <p:ext uri="{BB962C8B-B14F-4D97-AF65-F5344CB8AC3E}">
        <p14:creationId xmlns:p14="http://schemas.microsoft.com/office/powerpoint/2010/main" val="313367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K-</a:t>
            </a:r>
            <a:r>
              <a:rPr lang="fr-FR" sz="2000" b="1" dirty="0" err="1">
                <a:solidFill>
                  <a:srgbClr val="7450EB"/>
                </a:solidFill>
              </a:rPr>
              <a:t>Means</a:t>
            </a:r>
            <a:r>
              <a:rPr lang="fr-FR" sz="2000" b="1" dirty="0">
                <a:solidFill>
                  <a:srgbClr val="7450EB"/>
                </a:solidFill>
              </a:rPr>
              <a:t> -  Analyse de la Performance de Clustering à Divers Valeurs de 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6166C-54B7-266A-8B96-ED84B58FB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0" t="8265" b="7265"/>
          <a:stretch/>
        </p:blipFill>
        <p:spPr>
          <a:xfrm>
            <a:off x="726989" y="1783079"/>
            <a:ext cx="9997564" cy="40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K-</a:t>
            </a:r>
            <a:r>
              <a:rPr lang="fr-FR" sz="2000" b="1" dirty="0" err="1">
                <a:solidFill>
                  <a:srgbClr val="7450EB"/>
                </a:solidFill>
              </a:rPr>
              <a:t>Means</a:t>
            </a:r>
            <a:r>
              <a:rPr lang="fr-FR" sz="2000" b="1" dirty="0">
                <a:solidFill>
                  <a:srgbClr val="7450EB"/>
                </a:solidFill>
              </a:rPr>
              <a:t> - Visualisation de Clusters en Deux Dimensions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053AB-4978-FC45-6D68-2CF8237840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2" t="9274" b="6817"/>
          <a:stretch/>
        </p:blipFill>
        <p:spPr>
          <a:xfrm>
            <a:off x="899160" y="1953272"/>
            <a:ext cx="9654310" cy="39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3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K-</a:t>
            </a:r>
            <a:r>
              <a:rPr lang="fr-FR" sz="2000" b="1" dirty="0" err="1">
                <a:solidFill>
                  <a:srgbClr val="7450EB"/>
                </a:solidFill>
              </a:rPr>
              <a:t>Means</a:t>
            </a:r>
            <a:r>
              <a:rPr lang="fr-FR" sz="2000" b="1" dirty="0">
                <a:solidFill>
                  <a:srgbClr val="7450EB"/>
                </a:solidFill>
              </a:rPr>
              <a:t> - Analyse des Caractéristiques des Clusters de Clients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BCA9-68A8-BB43-2F24-902B0CE805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28" b="6299"/>
          <a:stretch/>
        </p:blipFill>
        <p:spPr>
          <a:xfrm>
            <a:off x="726989" y="1508759"/>
            <a:ext cx="11034736" cy="43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3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253" y="749369"/>
            <a:ext cx="5694355" cy="707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bg1"/>
                </a:solidFill>
              </a:rPr>
              <a:t>Les étapes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930B9D-609D-615D-9C24-1C0445BFB014}"/>
              </a:ext>
            </a:extLst>
          </p:cNvPr>
          <p:cNvSpPr/>
          <p:nvPr/>
        </p:nvSpPr>
        <p:spPr>
          <a:xfrm>
            <a:off x="5209331" y="396369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8C3310-83CD-30C5-7235-1E401376AB92}"/>
              </a:ext>
            </a:extLst>
          </p:cNvPr>
          <p:cNvSpPr txBox="1">
            <a:spLocks/>
          </p:cNvSpPr>
          <p:nvPr/>
        </p:nvSpPr>
        <p:spPr>
          <a:xfrm>
            <a:off x="5834676" y="749369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9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7C01AB44-ECF2-CA9F-00BF-82EC6E04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86430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5686F9-63CA-8EF1-B412-9DDF84EB4B35}"/>
              </a:ext>
            </a:extLst>
          </p:cNvPr>
          <p:cNvSpPr/>
          <p:nvPr/>
        </p:nvSpPr>
        <p:spPr>
          <a:xfrm>
            <a:off x="5209331" y="2083898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47A723-529C-2938-7C91-BC8BC7179BC6}"/>
              </a:ext>
            </a:extLst>
          </p:cNvPr>
          <p:cNvSpPr txBox="1">
            <a:spLocks/>
          </p:cNvSpPr>
          <p:nvPr/>
        </p:nvSpPr>
        <p:spPr>
          <a:xfrm>
            <a:off x="5834676" y="2436898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Gestion des données</a:t>
            </a:r>
          </a:p>
        </p:txBody>
      </p:sp>
      <p:pic>
        <p:nvPicPr>
          <p:cNvPr id="12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BFCE6A4A-475A-4FE8-3AA1-89546A7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207395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621D5B-A746-AE0D-6C12-38DAA7C4F28D}"/>
              </a:ext>
            </a:extLst>
          </p:cNvPr>
          <p:cNvSpPr/>
          <p:nvPr/>
        </p:nvSpPr>
        <p:spPr>
          <a:xfrm>
            <a:off x="5315348" y="3721242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69ED42B9-401D-CF7C-CE63-30306BAB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721242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E1C928-DF0C-5DE5-21C5-FE71D548534B}"/>
              </a:ext>
            </a:extLst>
          </p:cNvPr>
          <p:cNvSpPr txBox="1"/>
          <p:nvPr/>
        </p:nvSpPr>
        <p:spPr>
          <a:xfrm>
            <a:off x="5432468" y="4122555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200" dirty="0" err="1">
                <a:latin typeface="Inter"/>
              </a:rPr>
              <a:t>Pistes</a:t>
            </a:r>
            <a:r>
              <a:rPr lang="en-GB" sz="3200" dirty="0">
                <a:latin typeface="Inter"/>
              </a:rPr>
              <a:t> de </a:t>
            </a:r>
            <a:r>
              <a:rPr lang="en-GB" sz="3200" dirty="0" err="1">
                <a:latin typeface="Inter"/>
              </a:rPr>
              <a:t>modélisation</a:t>
            </a:r>
            <a:endParaRPr lang="en-GB" sz="3200" b="1" i="0" dirty="0">
              <a:effectLst/>
              <a:latin typeface="Inter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48205C-C54C-4CAD-C969-F8F4B09BCE83}"/>
              </a:ext>
            </a:extLst>
          </p:cNvPr>
          <p:cNvSpPr/>
          <p:nvPr/>
        </p:nvSpPr>
        <p:spPr>
          <a:xfrm>
            <a:off x="5315348" y="5217209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FFB7690B-7B6C-344B-4788-710491F9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521720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96D23B-9888-1207-3CCA-5C48DBE98BF3}"/>
              </a:ext>
            </a:extLst>
          </p:cNvPr>
          <p:cNvSpPr txBox="1"/>
          <p:nvPr/>
        </p:nvSpPr>
        <p:spPr>
          <a:xfrm>
            <a:off x="5432468" y="5614687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200" dirty="0">
                <a:latin typeface="Inter"/>
              </a:rPr>
              <a:t>Maintenance du </a:t>
            </a:r>
            <a:r>
              <a:rPr lang="en-GB" sz="3200" dirty="0" err="1">
                <a:latin typeface="Inter"/>
              </a:rPr>
              <a:t>modèle</a:t>
            </a:r>
            <a:endParaRPr lang="en-GB" sz="3200" b="1" i="0" dirty="0">
              <a:effectLst/>
              <a:latin typeface="Inter"/>
            </a:endParaRPr>
          </a:p>
        </p:txBody>
      </p:sp>
      <p:pic>
        <p:nvPicPr>
          <p:cNvPr id="2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1D5A2893-C785-3E86-8E28-4928BD16C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33" b="30000"/>
          <a:stretch/>
        </p:blipFill>
        <p:spPr>
          <a:xfrm>
            <a:off x="31682" y="2477522"/>
            <a:ext cx="4578521" cy="1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DBSCAN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1CE6E6E3-EFB3-DFB3-D92F-6906087BAF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649844" y="1367815"/>
            <a:ext cx="6232875" cy="4674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94674-47F6-AA56-41CF-77D90F7B9F9D}"/>
              </a:ext>
            </a:extLst>
          </p:cNvPr>
          <p:cNvSpPr txBox="1"/>
          <p:nvPr/>
        </p:nvSpPr>
        <p:spPr>
          <a:xfrm>
            <a:off x="726989" y="1382627"/>
            <a:ext cx="5201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Basé</a:t>
            </a:r>
            <a:r>
              <a:rPr lang="en-AU" b="1" dirty="0"/>
              <a:t> sur la </a:t>
            </a:r>
            <a:r>
              <a:rPr lang="en-AU" b="1" dirty="0" err="1"/>
              <a:t>Densité</a:t>
            </a:r>
            <a:r>
              <a:rPr lang="en-AU" b="1" dirty="0"/>
              <a:t> : </a:t>
            </a:r>
            <a:r>
              <a:rPr lang="en-AU" dirty="0"/>
              <a:t>DBSCAN </a:t>
            </a:r>
            <a:r>
              <a:rPr lang="en-AU" dirty="0" err="1"/>
              <a:t>regroupe</a:t>
            </a:r>
            <a:r>
              <a:rPr lang="en-AU" dirty="0"/>
              <a:t> les points qui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étroitement</a:t>
            </a:r>
            <a:r>
              <a:rPr lang="en-AU" dirty="0"/>
              <a:t> </a:t>
            </a:r>
            <a:r>
              <a:rPr lang="en-AU" dirty="0" err="1"/>
              <a:t>packés</a:t>
            </a:r>
            <a:r>
              <a:rPr lang="en-AU" dirty="0"/>
              <a:t> ensemble, </a:t>
            </a:r>
            <a:r>
              <a:rPr lang="en-AU" dirty="0" err="1"/>
              <a:t>marquant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des anomalies les points qui se </a:t>
            </a:r>
            <a:r>
              <a:rPr lang="en-AU" dirty="0" err="1"/>
              <a:t>trouvent</a:t>
            </a:r>
            <a:r>
              <a:rPr lang="en-AU" dirty="0"/>
              <a:t> </a:t>
            </a:r>
            <a:r>
              <a:rPr lang="en-AU" dirty="0" err="1"/>
              <a:t>seuls</a:t>
            </a:r>
            <a:r>
              <a:rPr lang="en-AU" dirty="0"/>
              <a:t> dans des </a:t>
            </a:r>
            <a:r>
              <a:rPr lang="en-AU" dirty="0" err="1"/>
              <a:t>régions</a:t>
            </a:r>
            <a:r>
              <a:rPr lang="en-AU" dirty="0"/>
              <a:t> de </a:t>
            </a:r>
            <a:r>
              <a:rPr lang="en-AU" dirty="0" err="1"/>
              <a:t>faible</a:t>
            </a:r>
            <a:r>
              <a:rPr lang="en-AU" dirty="0"/>
              <a:t> </a:t>
            </a:r>
            <a:r>
              <a:rPr lang="en-AU" dirty="0" err="1"/>
              <a:t>densité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Points de Coeur et de </a:t>
            </a:r>
            <a:r>
              <a:rPr lang="en-AU" b="1" dirty="0" err="1"/>
              <a:t>Frontière</a:t>
            </a:r>
            <a:r>
              <a:rPr lang="en-AU" b="1" dirty="0"/>
              <a:t> : </a:t>
            </a:r>
            <a:r>
              <a:rPr lang="en-AU" dirty="0"/>
              <a:t>Il </a:t>
            </a:r>
            <a:r>
              <a:rPr lang="en-AU" dirty="0" err="1"/>
              <a:t>définit</a:t>
            </a:r>
            <a:r>
              <a:rPr lang="en-AU" dirty="0"/>
              <a:t> les points de </a:t>
            </a:r>
            <a:r>
              <a:rPr lang="en-AU" dirty="0" err="1"/>
              <a:t>coeur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</a:t>
            </a:r>
            <a:r>
              <a:rPr lang="en-AU" dirty="0" err="1"/>
              <a:t>ceux</a:t>
            </a:r>
            <a:r>
              <a:rPr lang="en-AU" dirty="0"/>
              <a:t> </a:t>
            </a:r>
            <a:r>
              <a:rPr lang="en-AU" dirty="0" err="1"/>
              <a:t>ayant</a:t>
            </a:r>
            <a:r>
              <a:rPr lang="en-AU" dirty="0"/>
              <a:t> un </a:t>
            </a:r>
            <a:r>
              <a:rPr lang="en-AU" dirty="0" err="1"/>
              <a:t>nombre</a:t>
            </a:r>
            <a:r>
              <a:rPr lang="en-AU" dirty="0"/>
              <a:t> minimum de </a:t>
            </a:r>
            <a:r>
              <a:rPr lang="en-AU" dirty="0" err="1"/>
              <a:t>voisins</a:t>
            </a:r>
            <a:r>
              <a:rPr lang="en-AU" dirty="0"/>
              <a:t> dans un rayon </a:t>
            </a:r>
            <a:r>
              <a:rPr lang="en-AU" dirty="0" err="1"/>
              <a:t>donné</a:t>
            </a:r>
            <a:r>
              <a:rPr lang="en-AU" dirty="0"/>
              <a:t> et les points de </a:t>
            </a:r>
            <a:r>
              <a:rPr lang="en-AU" dirty="0" err="1"/>
              <a:t>frontière</a:t>
            </a:r>
            <a:r>
              <a:rPr lang="en-AU" dirty="0"/>
              <a:t> </a:t>
            </a:r>
            <a:r>
              <a:rPr lang="en-AU" dirty="0" err="1"/>
              <a:t>comme</a:t>
            </a:r>
            <a:r>
              <a:rPr lang="en-AU" dirty="0"/>
              <a:t> </a:t>
            </a:r>
            <a:r>
              <a:rPr lang="en-AU" dirty="0" err="1"/>
              <a:t>ceux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l'intérieur</a:t>
            </a:r>
            <a:r>
              <a:rPr lang="en-AU" dirty="0"/>
              <a:t> du rayon </a:t>
            </a:r>
            <a:r>
              <a:rPr lang="en-AU" dirty="0" err="1"/>
              <a:t>mais</a:t>
            </a:r>
            <a:r>
              <a:rPr lang="en-AU" dirty="0"/>
              <a:t> avec </a:t>
            </a:r>
            <a:r>
              <a:rPr lang="en-AU" dirty="0" err="1"/>
              <a:t>moins</a:t>
            </a:r>
            <a:r>
              <a:rPr lang="en-AU" dirty="0"/>
              <a:t> de </a:t>
            </a:r>
            <a:r>
              <a:rPr lang="en-AU" dirty="0" err="1"/>
              <a:t>voisins</a:t>
            </a:r>
            <a:r>
              <a:rPr lang="en-AU" dirty="0"/>
              <a:t> que le minimum </a:t>
            </a:r>
            <a:r>
              <a:rPr lang="en-AU" dirty="0" err="1"/>
              <a:t>requis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Formation des Clusters : </a:t>
            </a:r>
            <a:r>
              <a:rPr lang="en-AU" dirty="0"/>
              <a:t>Un cluster se </a:t>
            </a:r>
            <a:r>
              <a:rPr lang="en-AU" dirty="0" err="1"/>
              <a:t>forme</a:t>
            </a:r>
            <a:r>
              <a:rPr lang="en-AU" dirty="0"/>
              <a:t> </a:t>
            </a:r>
            <a:r>
              <a:rPr lang="en-AU" dirty="0" err="1"/>
              <a:t>autour</a:t>
            </a:r>
            <a:r>
              <a:rPr lang="en-AU" dirty="0"/>
              <a:t> d'un point de </a:t>
            </a:r>
            <a:r>
              <a:rPr lang="en-AU" dirty="0" err="1"/>
              <a:t>coeur</a:t>
            </a:r>
            <a:r>
              <a:rPr lang="en-AU" dirty="0"/>
              <a:t> et </a:t>
            </a:r>
            <a:r>
              <a:rPr lang="en-AU" dirty="0" err="1"/>
              <a:t>inclut</a:t>
            </a:r>
            <a:r>
              <a:rPr lang="en-AU" dirty="0"/>
              <a:t> </a:t>
            </a:r>
            <a:r>
              <a:rPr lang="en-AU" dirty="0" err="1"/>
              <a:t>tous</a:t>
            </a:r>
            <a:r>
              <a:rPr lang="en-AU" dirty="0"/>
              <a:t> les points </a:t>
            </a:r>
            <a:r>
              <a:rPr lang="en-AU" dirty="0" err="1"/>
              <a:t>accessibles</a:t>
            </a:r>
            <a:r>
              <a:rPr lang="en-AU" dirty="0"/>
              <a:t> par </a:t>
            </a:r>
            <a:r>
              <a:rPr lang="en-AU" dirty="0" err="1"/>
              <a:t>densité</a:t>
            </a:r>
            <a:r>
              <a:rPr lang="en-AU" dirty="0"/>
              <a:t>, </a:t>
            </a:r>
            <a:r>
              <a:rPr lang="en-AU" dirty="0" err="1"/>
              <a:t>s'élargissant</a:t>
            </a:r>
            <a:r>
              <a:rPr lang="en-AU" dirty="0"/>
              <a:t> tant que des points </a:t>
            </a:r>
            <a:r>
              <a:rPr lang="en-AU" dirty="0" err="1"/>
              <a:t>connectés</a:t>
            </a:r>
            <a:r>
              <a:rPr lang="en-AU" dirty="0"/>
              <a:t> par </a:t>
            </a:r>
            <a:r>
              <a:rPr lang="en-AU" dirty="0" err="1"/>
              <a:t>densité</a:t>
            </a:r>
            <a:r>
              <a:rPr lang="en-AU" dirty="0"/>
              <a:t>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trouvés</a:t>
            </a:r>
            <a:r>
              <a:rPr lang="en-AU" dirty="0"/>
              <a:t>, </a:t>
            </a:r>
            <a:r>
              <a:rPr lang="en-AU" dirty="0" err="1"/>
              <a:t>ce</a:t>
            </a:r>
            <a:r>
              <a:rPr lang="en-AU" dirty="0"/>
              <a:t> qui </a:t>
            </a:r>
            <a:r>
              <a:rPr lang="en-AU" dirty="0" err="1"/>
              <a:t>permet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l'algorithme</a:t>
            </a:r>
            <a:r>
              <a:rPr lang="en-AU" dirty="0"/>
              <a:t> de </a:t>
            </a:r>
            <a:r>
              <a:rPr lang="en-AU" dirty="0" err="1"/>
              <a:t>découvrir</a:t>
            </a:r>
            <a:r>
              <a:rPr lang="en-AU" dirty="0"/>
              <a:t> des clusters de </a:t>
            </a:r>
            <a:r>
              <a:rPr lang="en-AU" dirty="0" err="1"/>
              <a:t>forme</a:t>
            </a:r>
            <a:r>
              <a:rPr lang="en-AU" dirty="0"/>
              <a:t> et taille </a:t>
            </a:r>
            <a:r>
              <a:rPr lang="en-AU" dirty="0" err="1"/>
              <a:t>arbitraires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6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DBSCAN - Optimisation des Paramètres pour l'Algorithme DBSCAN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9078E-79B4-0829-3D61-2CDB5CDDC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3" b="3920"/>
          <a:stretch/>
        </p:blipFill>
        <p:spPr>
          <a:xfrm>
            <a:off x="726988" y="1569720"/>
            <a:ext cx="8828491" cy="51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2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DBSCAN - Visualisation des Clusters Formés par DBSCAN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6DF50-20E6-F1E5-AC1B-773444537D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5" t="11619" b="5896"/>
          <a:stretch/>
        </p:blipFill>
        <p:spPr>
          <a:xfrm>
            <a:off x="914400" y="1953272"/>
            <a:ext cx="10137639" cy="40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Agglomérative Clustering</a:t>
            </a:r>
          </a:p>
        </p:txBody>
      </p:sp>
      <p:pic>
        <p:nvPicPr>
          <p:cNvPr id="7" name="Online Media 6">
            <a:hlinkClick r:id="" action="ppaction://media"/>
            <a:extLst>
              <a:ext uri="{FF2B5EF4-FFF2-40B4-BE49-F238E27FC236}">
                <a16:creationId xmlns:a16="http://schemas.microsoft.com/office/drawing/2014/main" id="{4BE4257E-ED4A-3F35-395D-A288374A92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577840" y="1878390"/>
            <a:ext cx="6304879" cy="3562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2DE45-9C6F-D8CF-35B1-265182E66E78}"/>
              </a:ext>
            </a:extLst>
          </p:cNvPr>
          <p:cNvSpPr txBox="1"/>
          <p:nvPr/>
        </p:nvSpPr>
        <p:spPr>
          <a:xfrm>
            <a:off x="726989" y="1382627"/>
            <a:ext cx="45612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Clustering </a:t>
            </a:r>
            <a:r>
              <a:rPr lang="en-AU" b="1" dirty="0" err="1"/>
              <a:t>Hiérarchique</a:t>
            </a:r>
            <a:r>
              <a:rPr lang="en-AU" b="1" dirty="0"/>
              <a:t> : </a:t>
            </a:r>
            <a:r>
              <a:rPr lang="en-AU" dirty="0"/>
              <a:t>Le clustering </a:t>
            </a:r>
            <a:r>
              <a:rPr lang="en-AU" dirty="0" err="1"/>
              <a:t>agglomératif</a:t>
            </a:r>
            <a:r>
              <a:rPr lang="en-AU" dirty="0"/>
              <a:t> </a:t>
            </a:r>
            <a:r>
              <a:rPr lang="en-AU" dirty="0" err="1"/>
              <a:t>est</a:t>
            </a:r>
            <a:r>
              <a:rPr lang="en-AU" dirty="0"/>
              <a:t> </a:t>
            </a:r>
            <a:r>
              <a:rPr lang="en-AU" dirty="0" err="1"/>
              <a:t>une</a:t>
            </a:r>
            <a:r>
              <a:rPr lang="en-AU" dirty="0"/>
              <a:t> </a:t>
            </a:r>
            <a:r>
              <a:rPr lang="en-AU" dirty="0" err="1"/>
              <a:t>méthode</a:t>
            </a:r>
            <a:r>
              <a:rPr lang="en-AU" dirty="0"/>
              <a:t> de clustering </a:t>
            </a:r>
            <a:r>
              <a:rPr lang="en-AU" dirty="0" err="1"/>
              <a:t>hiérarchique</a:t>
            </a:r>
            <a:r>
              <a:rPr lang="en-AU" dirty="0"/>
              <a:t> </a:t>
            </a:r>
            <a:r>
              <a:rPr lang="en-AU" dirty="0" err="1"/>
              <a:t>ascendante</a:t>
            </a:r>
            <a:r>
              <a:rPr lang="en-AU" dirty="0"/>
              <a:t> </a:t>
            </a:r>
            <a:r>
              <a:rPr lang="en-AU" dirty="0" err="1"/>
              <a:t>où</a:t>
            </a:r>
            <a:r>
              <a:rPr lang="en-AU" dirty="0"/>
              <a:t> </a:t>
            </a:r>
            <a:r>
              <a:rPr lang="en-AU" dirty="0" err="1"/>
              <a:t>chaque</a:t>
            </a:r>
            <a:r>
              <a:rPr lang="en-AU" dirty="0"/>
              <a:t> point de </a:t>
            </a:r>
            <a:r>
              <a:rPr lang="en-AU" dirty="0" err="1"/>
              <a:t>données</a:t>
            </a:r>
            <a:r>
              <a:rPr lang="en-AU" dirty="0"/>
              <a:t> commence </a:t>
            </a:r>
            <a:r>
              <a:rPr lang="en-AU" dirty="0" err="1"/>
              <a:t>comme</a:t>
            </a:r>
            <a:r>
              <a:rPr lang="en-AU" dirty="0"/>
              <a:t> un </a:t>
            </a:r>
            <a:r>
              <a:rPr lang="en-AU" dirty="0" err="1"/>
              <a:t>seul</a:t>
            </a:r>
            <a:r>
              <a:rPr lang="en-AU" dirty="0"/>
              <a:t> cluster, et des </a:t>
            </a:r>
            <a:r>
              <a:rPr lang="en-AU" dirty="0" err="1"/>
              <a:t>paires</a:t>
            </a:r>
            <a:r>
              <a:rPr lang="en-AU" dirty="0"/>
              <a:t> de clusters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fusionnées</a:t>
            </a:r>
            <a:r>
              <a:rPr lang="en-AU" dirty="0"/>
              <a:t> </a:t>
            </a:r>
            <a:r>
              <a:rPr lang="en-AU" dirty="0" err="1"/>
              <a:t>à</a:t>
            </a:r>
            <a:r>
              <a:rPr lang="en-AU" dirty="0"/>
              <a:t> </a:t>
            </a:r>
            <a:r>
              <a:rPr lang="en-AU" dirty="0" err="1"/>
              <a:t>mesure</a:t>
            </a:r>
            <a:r>
              <a:rPr lang="en-AU" dirty="0"/>
              <a:t> </a:t>
            </a:r>
            <a:r>
              <a:rPr lang="en-AU" dirty="0" err="1"/>
              <a:t>qu'on</a:t>
            </a:r>
            <a:r>
              <a:rPr lang="en-AU" dirty="0"/>
              <a:t> </a:t>
            </a:r>
            <a:r>
              <a:rPr lang="en-AU" dirty="0" err="1"/>
              <a:t>remonte</a:t>
            </a:r>
            <a:r>
              <a:rPr lang="en-AU" dirty="0"/>
              <a:t> dans la </a:t>
            </a:r>
            <a:r>
              <a:rPr lang="en-AU" dirty="0" err="1"/>
              <a:t>hiérarchie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Critères</a:t>
            </a:r>
            <a:r>
              <a:rPr lang="en-AU" b="1" dirty="0"/>
              <a:t> de Liaison : </a:t>
            </a:r>
            <a:r>
              <a:rPr lang="en-AU" dirty="0"/>
              <a:t>Les clusters </a:t>
            </a:r>
            <a:r>
              <a:rPr lang="en-AU" dirty="0" err="1"/>
              <a:t>sont</a:t>
            </a:r>
            <a:r>
              <a:rPr lang="en-AU" dirty="0"/>
              <a:t> </a:t>
            </a:r>
            <a:r>
              <a:rPr lang="en-AU" dirty="0" err="1"/>
              <a:t>fusionnés</a:t>
            </a:r>
            <a:r>
              <a:rPr lang="en-AU" dirty="0"/>
              <a:t> ensemble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fonction</a:t>
            </a:r>
            <a:r>
              <a:rPr lang="en-AU" dirty="0"/>
              <a:t> de la similitude entre les points de </a:t>
            </a:r>
            <a:r>
              <a:rPr lang="en-AU" dirty="0" err="1"/>
              <a:t>données</a:t>
            </a:r>
            <a:r>
              <a:rPr lang="en-AU" dirty="0"/>
              <a:t>, qui </a:t>
            </a:r>
            <a:r>
              <a:rPr lang="en-AU" dirty="0" err="1"/>
              <a:t>peut</a:t>
            </a:r>
            <a:r>
              <a:rPr lang="en-AU" dirty="0"/>
              <a:t> </a:t>
            </a:r>
            <a:r>
              <a:rPr lang="en-AU" dirty="0" err="1"/>
              <a:t>être</a:t>
            </a:r>
            <a:r>
              <a:rPr lang="en-AU" dirty="0"/>
              <a:t> </a:t>
            </a:r>
            <a:r>
              <a:rPr lang="en-AU" dirty="0" err="1"/>
              <a:t>déterminée</a:t>
            </a:r>
            <a:r>
              <a:rPr lang="en-AU" dirty="0"/>
              <a:t> par divers </a:t>
            </a:r>
            <a:r>
              <a:rPr lang="en-AU" dirty="0" err="1"/>
              <a:t>critères</a:t>
            </a:r>
            <a:r>
              <a:rPr lang="en-AU" dirty="0"/>
              <a:t> de liaison, </a:t>
            </a:r>
            <a:r>
              <a:rPr lang="en-AU" dirty="0" err="1"/>
              <a:t>tels</a:t>
            </a:r>
            <a:r>
              <a:rPr lang="en-AU" dirty="0"/>
              <a:t> que la distance </a:t>
            </a:r>
            <a:r>
              <a:rPr lang="en-AU" dirty="0" err="1"/>
              <a:t>minimale</a:t>
            </a:r>
            <a:r>
              <a:rPr lang="en-AU" dirty="0"/>
              <a:t> (liaison simple), la distance </a:t>
            </a:r>
            <a:r>
              <a:rPr lang="en-AU" dirty="0" err="1"/>
              <a:t>maximale</a:t>
            </a:r>
            <a:r>
              <a:rPr lang="en-AU" dirty="0"/>
              <a:t> (liaison </a:t>
            </a:r>
            <a:r>
              <a:rPr lang="en-AU" dirty="0" err="1"/>
              <a:t>complète</a:t>
            </a:r>
            <a:r>
              <a:rPr lang="en-AU" dirty="0"/>
              <a:t>), </a:t>
            </a:r>
            <a:r>
              <a:rPr lang="en-AU" dirty="0" err="1"/>
              <a:t>ou</a:t>
            </a:r>
            <a:r>
              <a:rPr lang="en-AU" dirty="0"/>
              <a:t> la distance </a:t>
            </a:r>
            <a:r>
              <a:rPr lang="en-AU" dirty="0" err="1"/>
              <a:t>moyenne</a:t>
            </a:r>
            <a:r>
              <a:rPr lang="en-AU" dirty="0"/>
              <a:t> (liaison </a:t>
            </a:r>
            <a:r>
              <a:rPr lang="en-AU" dirty="0" err="1"/>
              <a:t>moyenne</a:t>
            </a:r>
            <a:r>
              <a:rPr lang="en-AU" dirty="0"/>
              <a:t>) entre les clusters.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58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Agglomérative Clustering - Comparaison des Métrique pour Différents Types de Liaison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398B5-E66A-39F3-E25C-E62EB6A49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" t="5645" b="3841"/>
          <a:stretch/>
        </p:blipFill>
        <p:spPr>
          <a:xfrm>
            <a:off x="726988" y="1382627"/>
            <a:ext cx="9605731" cy="526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4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Agglomérative Clustering - Dendrogramme Illustrant la Distance Euclidienne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BFD3E-6E56-96B4-BB77-D2011A1C8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46"/>
          <a:stretch/>
        </p:blipFill>
        <p:spPr>
          <a:xfrm>
            <a:off x="4604227" y="1489199"/>
            <a:ext cx="7278492" cy="5368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DF71B5-F7E4-0AD6-E8FA-ED1E54306277}"/>
              </a:ext>
            </a:extLst>
          </p:cNvPr>
          <p:cNvSpPr txBox="1"/>
          <p:nvPr/>
        </p:nvSpPr>
        <p:spPr>
          <a:xfrm>
            <a:off x="855107" y="1953272"/>
            <a:ext cx="3579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Représentation</a:t>
            </a:r>
            <a:r>
              <a:rPr lang="en-AU" b="1" dirty="0"/>
              <a:t> </a:t>
            </a:r>
            <a:r>
              <a:rPr lang="en-AU" b="1" dirty="0" err="1"/>
              <a:t>Dendrogramme</a:t>
            </a:r>
            <a:r>
              <a:rPr lang="en-AU" b="1" dirty="0"/>
              <a:t> : </a:t>
            </a:r>
            <a:r>
              <a:rPr lang="en-AU" dirty="0"/>
              <a:t>Le </a:t>
            </a:r>
            <a:r>
              <a:rPr lang="en-AU" dirty="0" err="1"/>
              <a:t>processus</a:t>
            </a:r>
            <a:r>
              <a:rPr lang="en-AU" dirty="0"/>
              <a:t> de fusion des clusters </a:t>
            </a:r>
            <a:r>
              <a:rPr lang="en-AU" dirty="0" err="1"/>
              <a:t>peut</a:t>
            </a:r>
            <a:r>
              <a:rPr lang="en-AU" dirty="0"/>
              <a:t> </a:t>
            </a:r>
            <a:r>
              <a:rPr lang="en-AU" dirty="0" err="1"/>
              <a:t>être</a:t>
            </a:r>
            <a:r>
              <a:rPr lang="en-AU" dirty="0"/>
              <a:t> </a:t>
            </a:r>
            <a:r>
              <a:rPr lang="en-AU" dirty="0" err="1"/>
              <a:t>représenté</a:t>
            </a:r>
            <a:r>
              <a:rPr lang="en-AU" dirty="0"/>
              <a:t> par un </a:t>
            </a:r>
            <a:r>
              <a:rPr lang="en-AU" dirty="0" err="1"/>
              <a:t>dendrogramme</a:t>
            </a:r>
            <a:r>
              <a:rPr lang="en-AU" dirty="0"/>
              <a:t>, un </a:t>
            </a:r>
            <a:r>
              <a:rPr lang="en-AU" dirty="0" err="1"/>
              <a:t>diagramme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</a:t>
            </a:r>
            <a:r>
              <a:rPr lang="en-AU" dirty="0" err="1"/>
              <a:t>forme</a:t>
            </a:r>
            <a:r>
              <a:rPr lang="en-AU" dirty="0"/>
              <a:t> </a:t>
            </a:r>
            <a:r>
              <a:rPr lang="en-AU" dirty="0" err="1"/>
              <a:t>d'arbre</a:t>
            </a:r>
            <a:r>
              <a:rPr lang="en-AU" dirty="0"/>
              <a:t> qui </a:t>
            </a:r>
            <a:r>
              <a:rPr lang="en-AU" dirty="0" err="1"/>
              <a:t>enregistre</a:t>
            </a:r>
            <a:r>
              <a:rPr lang="en-AU" dirty="0"/>
              <a:t> les </a:t>
            </a:r>
            <a:r>
              <a:rPr lang="en-AU" dirty="0" err="1"/>
              <a:t>séquences</a:t>
            </a:r>
            <a:r>
              <a:rPr lang="en-AU" dirty="0"/>
              <a:t> de fusions et </a:t>
            </a:r>
            <a:r>
              <a:rPr lang="en-AU" dirty="0" err="1"/>
              <a:t>montre</a:t>
            </a:r>
            <a:r>
              <a:rPr lang="en-AU" dirty="0"/>
              <a:t> la </a:t>
            </a:r>
            <a:r>
              <a:rPr lang="en-AU" dirty="0" err="1"/>
              <a:t>hiérarchie</a:t>
            </a:r>
            <a:r>
              <a:rPr lang="en-AU" dirty="0"/>
              <a:t> multi-</a:t>
            </a:r>
            <a:r>
              <a:rPr lang="en-AU" dirty="0" err="1"/>
              <a:t>niveaux</a:t>
            </a:r>
            <a:r>
              <a:rPr lang="en-AU" dirty="0"/>
              <a:t> des clusters.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05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Pistes de modélisation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Agglomérative Clustering - Nuage de Points des Composantes Principales par Labels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647D2-008D-CFBF-F445-941758EB5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7" t="11938" b="6223"/>
          <a:stretch/>
        </p:blipFill>
        <p:spPr>
          <a:xfrm>
            <a:off x="726989" y="1708155"/>
            <a:ext cx="10960495" cy="43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9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46563" y="3176844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>
                <a:latin typeface="Inter"/>
              </a:rPr>
              <a:t>Maintenance du </a:t>
            </a:r>
            <a:r>
              <a:rPr lang="en-GB" sz="3600" dirty="0" err="1">
                <a:latin typeface="Inter"/>
              </a:rPr>
              <a:t>modèle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53107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Performance du modèle dans le temps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Maintenance du modèle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CE8649-1EA1-E462-D1F6-681E1F807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4" t="12462" r="1270" b="2269"/>
          <a:stretch/>
        </p:blipFill>
        <p:spPr>
          <a:xfrm>
            <a:off x="861060" y="1604687"/>
            <a:ext cx="10761008" cy="45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8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Data Drift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Maintenance du modèle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44027-6B15-5D73-CB90-5453DD84B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1" t="8477" b="7268"/>
          <a:stretch/>
        </p:blipFill>
        <p:spPr>
          <a:xfrm>
            <a:off x="726989" y="1778867"/>
            <a:ext cx="11066372" cy="44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Model Drift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Maintenance du modèle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BBBA9-15BB-11CD-6640-9C700E417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37" r="6048"/>
          <a:stretch/>
        </p:blipFill>
        <p:spPr>
          <a:xfrm>
            <a:off x="726988" y="1382627"/>
            <a:ext cx="11155729" cy="5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59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554822" y="307524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>
                <a:latin typeface="Inter"/>
              </a:rPr>
              <a:t>Conclusion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45133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F091D4-9CDA-92AF-DD29-D92F99A852EB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D’</a:t>
            </a:r>
            <a:r>
              <a:rPr lang="fr-FR" sz="2000" b="1">
                <a:solidFill>
                  <a:srgbClr val="7450EB"/>
                </a:solidFill>
              </a:rPr>
              <a:t>apres</a:t>
            </a:r>
            <a:r>
              <a:rPr lang="fr-FR" sz="2000" b="1" dirty="0">
                <a:solidFill>
                  <a:srgbClr val="7450EB"/>
                </a:solidFill>
              </a:rPr>
              <a:t> les analyses précédentes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E761E-59C1-0248-72A6-093AE0CD32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28" b="6299"/>
          <a:stretch/>
        </p:blipFill>
        <p:spPr>
          <a:xfrm>
            <a:off x="6031572" y="1541482"/>
            <a:ext cx="5584181" cy="2209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72B6D8-6FC0-5D48-6C66-6EDD7B596C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37" r="6048"/>
          <a:stretch/>
        </p:blipFill>
        <p:spPr>
          <a:xfrm>
            <a:off x="726989" y="3910139"/>
            <a:ext cx="5584180" cy="2577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89699-6675-ABEC-57FA-5092394B9F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74" t="12462" r="1270" b="2269"/>
          <a:stretch/>
        </p:blipFill>
        <p:spPr>
          <a:xfrm>
            <a:off x="6304854" y="3910139"/>
            <a:ext cx="5310899" cy="222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6A364-B893-539A-69BA-5D333035DB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52" t="9274" b="6817"/>
          <a:stretch/>
        </p:blipFill>
        <p:spPr>
          <a:xfrm>
            <a:off x="726989" y="1541482"/>
            <a:ext cx="5337895" cy="216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Contexte et objectif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Segmentez des clients d'un site e-commerce chez </a:t>
            </a:r>
            <a:r>
              <a:rPr lang="fr-FR" sz="2000" b="1" dirty="0" err="1">
                <a:solidFill>
                  <a:srgbClr val="7450EB"/>
                </a:solidFill>
              </a:rPr>
              <a:t>Olist</a:t>
            </a:r>
            <a:r>
              <a:rPr lang="fr-FR" sz="2000" b="1" dirty="0">
                <a:solidFill>
                  <a:srgbClr val="7450EB"/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1D11F-B55C-9909-7453-F06A4B55A442}"/>
              </a:ext>
            </a:extLst>
          </p:cNvPr>
          <p:cNvSpPr txBox="1"/>
          <p:nvPr/>
        </p:nvSpPr>
        <p:spPr>
          <a:xfrm>
            <a:off x="726989" y="1763627"/>
            <a:ext cx="6009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Consultant pour </a:t>
            </a:r>
            <a:r>
              <a:rPr lang="fr-FR" dirty="0" err="1"/>
              <a:t>Olist</a:t>
            </a:r>
            <a:r>
              <a:rPr lang="fr-FR" dirty="0"/>
              <a:t>, une entreprise brésilienne de vente sur les marketplaces.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 : Segmenter les clients pour les campagnes de communication de l'équipe d'e-commerce.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Livrable : Description </a:t>
            </a:r>
            <a:r>
              <a:rPr lang="fr-FR" dirty="0" err="1"/>
              <a:t>actionable</a:t>
            </a:r>
            <a:r>
              <a:rPr lang="fr-FR" dirty="0"/>
              <a:t> de la segmentation et proposition de contrat de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données : Informations anonymisées sur l'historique de commandes, produits achetés, commentaires de satisfaction, et localisation depuis janvier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Méthodes : Utilisation de méthodes non supervisées pour regrouper des profils similaires.</a:t>
            </a:r>
            <a:endParaRPr lang="fr-FR" i="0" dirty="0">
              <a:solidFill>
                <a:srgbClr val="271A38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Picture 7" descr="A blue and green logo&#10;&#10;Description automatically generated">
            <a:extLst>
              <a:ext uri="{FF2B5EF4-FFF2-40B4-BE49-F238E27FC236}">
                <a16:creationId xmlns:a16="http://schemas.microsoft.com/office/drawing/2014/main" id="{A9ED6021-969F-3098-F674-987B12F2F9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33" b="30000"/>
          <a:stretch/>
        </p:blipFill>
        <p:spPr>
          <a:xfrm>
            <a:off x="7693499" y="2733986"/>
            <a:ext cx="430967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Gestion des données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Gestion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867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Flux de Traitement et Fusion des Jeux de Données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633C70-831E-EF7F-1398-639DB8271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74" b="48602"/>
          <a:stretch/>
        </p:blipFill>
        <p:spPr>
          <a:xfrm>
            <a:off x="6096000" y="1650502"/>
            <a:ext cx="5786719" cy="4796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DFC50B-EA55-8ED2-98B3-23FCA3B86E34}"/>
              </a:ext>
            </a:extLst>
          </p:cNvPr>
          <p:cNvSpPr txBox="1"/>
          <p:nvPr/>
        </p:nvSpPr>
        <p:spPr>
          <a:xfrm>
            <a:off x="944880" y="199644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7DFBF61-E9AF-9B5D-54E2-7E991C452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89" y="1361716"/>
            <a:ext cx="4838789" cy="52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2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Gestion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867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Flux de Traitement et Fusion des Jeux de Données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898CFB-8D48-174B-5793-86DAE9EF3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70"/>
          <a:stretch/>
        </p:blipFill>
        <p:spPr>
          <a:xfrm>
            <a:off x="992467" y="1619587"/>
            <a:ext cx="10207065" cy="45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Statistiques du Jeu de Données et Types de Variables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C5C3A4C-FA3E-5CEF-98D0-5B36576B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8" y="1776510"/>
            <a:ext cx="9666691" cy="41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 err="1">
                <a:latin typeface="Inter"/>
              </a:rPr>
              <a:t>Pistes</a:t>
            </a:r>
            <a:r>
              <a:rPr lang="en-GB" sz="3600" dirty="0">
                <a:latin typeface="Inter"/>
              </a:rPr>
              <a:t> de </a:t>
            </a:r>
            <a:r>
              <a:rPr lang="en-GB" sz="3600" dirty="0" err="1">
                <a:latin typeface="Inter"/>
              </a:rPr>
              <a:t>modélisation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525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14679</TotalTime>
  <Words>1192</Words>
  <Application>Microsoft Macintosh PowerPoint</Application>
  <PresentationFormat>Widescreen</PresentationFormat>
  <Paragraphs>146</Paragraphs>
  <Slides>32</Slides>
  <Notes>26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Inter</vt:lpstr>
      <vt:lpstr>Menlo</vt:lpstr>
      <vt:lpstr>Office Theme</vt:lpstr>
      <vt:lpstr>Segmentez des clients d'un site e-commerce  </vt:lpstr>
      <vt:lpstr>PowerPoint Presentation</vt:lpstr>
      <vt:lpstr>PowerPoint Presentation</vt:lpstr>
      <vt:lpstr>Contexte et objectif </vt:lpstr>
      <vt:lpstr>PowerPoint Presentation</vt:lpstr>
      <vt:lpstr>Gestion des Données</vt:lpstr>
      <vt:lpstr>Gestion des Données</vt:lpstr>
      <vt:lpstr>Démarche de Nettoyage</vt:lpstr>
      <vt:lpstr>PowerPoint Presentation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Pistes de modélisation</vt:lpstr>
      <vt:lpstr>PowerPoint Presentation</vt:lpstr>
      <vt:lpstr>Maintenance du modèle</vt:lpstr>
      <vt:lpstr>Maintenance du modèle</vt:lpstr>
      <vt:lpstr>Maintenance du modèle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Typhaine Haurogné</dc:creator>
  <cp:lastModifiedBy>Typhaine Haurogné</cp:lastModifiedBy>
  <cp:revision>55</cp:revision>
  <dcterms:created xsi:type="dcterms:W3CDTF">2023-01-28T10:30:02Z</dcterms:created>
  <dcterms:modified xsi:type="dcterms:W3CDTF">2023-11-06T05:27:22Z</dcterms:modified>
</cp:coreProperties>
</file>