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305" r:id="rId3"/>
    <p:sldId id="258" r:id="rId4"/>
    <p:sldId id="306" r:id="rId5"/>
    <p:sldId id="294" r:id="rId6"/>
    <p:sldId id="307" r:id="rId7"/>
    <p:sldId id="290" r:id="rId8"/>
    <p:sldId id="312" r:id="rId9"/>
    <p:sldId id="314" r:id="rId10"/>
    <p:sldId id="292" r:id="rId11"/>
    <p:sldId id="316" r:id="rId12"/>
    <p:sldId id="261" r:id="rId13"/>
    <p:sldId id="315" r:id="rId14"/>
    <p:sldId id="289" r:id="rId15"/>
    <p:sldId id="308" r:id="rId16"/>
    <p:sldId id="295" r:id="rId17"/>
    <p:sldId id="264" r:id="rId18"/>
    <p:sldId id="317" r:id="rId19"/>
    <p:sldId id="318" r:id="rId20"/>
    <p:sldId id="272" r:id="rId21"/>
    <p:sldId id="321" r:id="rId22"/>
    <p:sldId id="304" r:id="rId23"/>
    <p:sldId id="319" r:id="rId24"/>
    <p:sldId id="322" r:id="rId25"/>
    <p:sldId id="323" r:id="rId26"/>
    <p:sldId id="324" r:id="rId27"/>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50EB"/>
    <a:srgbClr val="B45C60"/>
    <a:srgbClr val="B8B1FF"/>
    <a:srgbClr val="B2ABF2"/>
    <a:srgbClr val="F9CE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50"/>
    <p:restoredTop sz="68313"/>
  </p:normalViewPr>
  <p:slideViewPr>
    <p:cSldViewPr snapToGrid="0">
      <p:cViewPr varScale="1">
        <p:scale>
          <a:sx n="80" d="100"/>
          <a:sy n="80" d="100"/>
        </p:scale>
        <p:origin x="1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38D42-E5B8-4246-B798-BF66A1746ED2}"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GB"/>
        </a:p>
      </dgm:t>
    </dgm:pt>
    <dgm:pt modelId="{973C3020-421D-0F45-8782-2DB515F83301}">
      <dgm:prSet phldrT="[Text]"/>
      <dgm:spPr/>
      <dgm:t>
        <a:bodyPr/>
        <a:lstStyle/>
        <a:p>
          <a:r>
            <a:rPr lang="fr-FR" noProof="0" dirty="0"/>
            <a:t>Extraction et chargement des données</a:t>
          </a:r>
        </a:p>
      </dgm:t>
    </dgm:pt>
    <dgm:pt modelId="{DA4586F5-7F00-9942-A27D-9A6D09C21217}" type="parTrans" cxnId="{B8A1FE5C-080A-4C46-9727-4C21C149BE8E}">
      <dgm:prSet/>
      <dgm:spPr/>
      <dgm:t>
        <a:bodyPr/>
        <a:lstStyle/>
        <a:p>
          <a:endParaRPr lang="fr-FR" noProof="0" dirty="0"/>
        </a:p>
      </dgm:t>
    </dgm:pt>
    <dgm:pt modelId="{B8C10137-7247-0C49-A651-353CF8C96A0A}" type="sibTrans" cxnId="{B8A1FE5C-080A-4C46-9727-4C21C149BE8E}">
      <dgm:prSet/>
      <dgm:spPr/>
      <dgm:t>
        <a:bodyPr/>
        <a:lstStyle/>
        <a:p>
          <a:endParaRPr lang="fr-FR" noProof="0" dirty="0"/>
        </a:p>
      </dgm:t>
    </dgm:pt>
    <dgm:pt modelId="{8ABDC858-D871-6D48-AB9B-10DA8FAC7C98}">
      <dgm:prSet phldrT="[Text]"/>
      <dgm:spPr/>
      <dgm:t>
        <a:bodyPr/>
        <a:lstStyle/>
        <a:p>
          <a:r>
            <a:rPr lang="fr-FR" noProof="0" dirty="0"/>
            <a:t>Chargée les données</a:t>
          </a:r>
        </a:p>
      </dgm:t>
    </dgm:pt>
    <dgm:pt modelId="{31C8A2AC-1F9B-BE40-9ED8-926B7053889A}" type="parTrans" cxnId="{4AF43D7E-D830-6B43-B095-8E4FD0158C7C}">
      <dgm:prSet/>
      <dgm:spPr/>
      <dgm:t>
        <a:bodyPr/>
        <a:lstStyle/>
        <a:p>
          <a:endParaRPr lang="fr-FR" noProof="0" dirty="0"/>
        </a:p>
      </dgm:t>
    </dgm:pt>
    <dgm:pt modelId="{260DB846-F99D-F34F-B136-CAFC31079C4B}" type="sibTrans" cxnId="{4AF43D7E-D830-6B43-B095-8E4FD0158C7C}">
      <dgm:prSet/>
      <dgm:spPr/>
      <dgm:t>
        <a:bodyPr/>
        <a:lstStyle/>
        <a:p>
          <a:endParaRPr lang="fr-FR" noProof="0" dirty="0"/>
        </a:p>
      </dgm:t>
    </dgm:pt>
    <dgm:pt modelId="{2158A8A2-5C66-7E4D-B1E2-736C0A1EB2F6}">
      <dgm:prSet phldrT="[Text]"/>
      <dgm:spPr/>
      <dgm:t>
        <a:bodyPr/>
        <a:lstStyle/>
        <a:p>
          <a:r>
            <a:rPr lang="fr-FR" noProof="0" dirty="0"/>
            <a:t>Vérifier le format</a:t>
          </a:r>
        </a:p>
      </dgm:t>
    </dgm:pt>
    <dgm:pt modelId="{DE7387CE-8D8B-BF44-9E56-6D8A035EB8F1}" type="parTrans" cxnId="{A8297ED1-A202-5242-AB10-8156355BCAF4}">
      <dgm:prSet/>
      <dgm:spPr/>
      <dgm:t>
        <a:bodyPr/>
        <a:lstStyle/>
        <a:p>
          <a:endParaRPr lang="fr-FR" noProof="0" dirty="0"/>
        </a:p>
      </dgm:t>
    </dgm:pt>
    <dgm:pt modelId="{4F0B87EC-5F1F-FF46-A9A6-892CF2F2FB86}" type="sibTrans" cxnId="{A8297ED1-A202-5242-AB10-8156355BCAF4}">
      <dgm:prSet/>
      <dgm:spPr/>
      <dgm:t>
        <a:bodyPr/>
        <a:lstStyle/>
        <a:p>
          <a:endParaRPr lang="fr-FR" noProof="0" dirty="0"/>
        </a:p>
      </dgm:t>
    </dgm:pt>
    <dgm:pt modelId="{8A2BF233-0CD7-AA41-8917-5AC34CBCD64D}">
      <dgm:prSet phldrT="[Text]"/>
      <dgm:spPr/>
      <dgm:t>
        <a:bodyPr/>
        <a:lstStyle/>
        <a:p>
          <a:r>
            <a:rPr lang="fr-FR" noProof="0" dirty="0"/>
            <a:t>Supprimer les doublons</a:t>
          </a:r>
        </a:p>
      </dgm:t>
    </dgm:pt>
    <dgm:pt modelId="{6B3A4BF0-F041-A146-9C04-1081005D485A}" type="parTrans" cxnId="{BBE20457-2962-E74D-BCF9-CADE409EF139}">
      <dgm:prSet/>
      <dgm:spPr/>
      <dgm:t>
        <a:bodyPr/>
        <a:lstStyle/>
        <a:p>
          <a:endParaRPr lang="fr-FR" noProof="0" dirty="0"/>
        </a:p>
      </dgm:t>
    </dgm:pt>
    <dgm:pt modelId="{C526787B-A954-6741-ABFC-62CAB9595FF2}" type="sibTrans" cxnId="{BBE20457-2962-E74D-BCF9-CADE409EF139}">
      <dgm:prSet/>
      <dgm:spPr/>
      <dgm:t>
        <a:bodyPr/>
        <a:lstStyle/>
        <a:p>
          <a:endParaRPr lang="fr-FR" noProof="0" dirty="0"/>
        </a:p>
      </dgm:t>
    </dgm:pt>
    <dgm:pt modelId="{DD309A2E-8B1B-B74A-BD30-96D7FD9CC655}">
      <dgm:prSet phldrT="[Text]"/>
      <dgm:spPr/>
      <dgm:t>
        <a:bodyPr/>
        <a:lstStyle/>
        <a:p>
          <a:r>
            <a:rPr lang="fr-FR" noProof="0" dirty="0"/>
            <a:t>Renommer les colonnes</a:t>
          </a:r>
        </a:p>
      </dgm:t>
    </dgm:pt>
    <dgm:pt modelId="{07D6935F-2942-1348-9B67-A9AE4674746A}" type="parTrans" cxnId="{2A0C26E2-FC07-A343-ACFF-735E08367E86}">
      <dgm:prSet/>
      <dgm:spPr/>
      <dgm:t>
        <a:bodyPr/>
        <a:lstStyle/>
        <a:p>
          <a:endParaRPr lang="fr-FR" noProof="0" dirty="0"/>
        </a:p>
      </dgm:t>
    </dgm:pt>
    <dgm:pt modelId="{DAB3E68C-D4D6-6245-B695-6547AF3C6BFD}" type="sibTrans" cxnId="{2A0C26E2-FC07-A343-ACFF-735E08367E86}">
      <dgm:prSet/>
      <dgm:spPr/>
      <dgm:t>
        <a:bodyPr/>
        <a:lstStyle/>
        <a:p>
          <a:endParaRPr lang="fr-FR" noProof="0" dirty="0"/>
        </a:p>
      </dgm:t>
    </dgm:pt>
    <dgm:pt modelId="{B373BC34-78D1-FC44-B669-BB3B28A8CD2F}">
      <dgm:prSet phldrT="[Text]"/>
      <dgm:spPr/>
      <dgm:t>
        <a:bodyPr/>
        <a:lstStyle/>
        <a:p>
          <a:r>
            <a:rPr lang="fr-FR" noProof="0" dirty="0"/>
            <a:t>Pour une meilleur compréhension</a:t>
          </a:r>
        </a:p>
      </dgm:t>
    </dgm:pt>
    <dgm:pt modelId="{ACD28A20-0F88-9E4F-ACAF-963E09EDFEA8}" type="parTrans" cxnId="{3054644F-E601-974C-AC3F-2654A26C4EC0}">
      <dgm:prSet/>
      <dgm:spPr/>
      <dgm:t>
        <a:bodyPr/>
        <a:lstStyle/>
        <a:p>
          <a:endParaRPr lang="fr-FR" noProof="0" dirty="0"/>
        </a:p>
      </dgm:t>
    </dgm:pt>
    <dgm:pt modelId="{0E04A353-1590-7944-B5D8-13D4B7305BAD}" type="sibTrans" cxnId="{3054644F-E601-974C-AC3F-2654A26C4EC0}">
      <dgm:prSet/>
      <dgm:spPr/>
      <dgm:t>
        <a:bodyPr/>
        <a:lstStyle/>
        <a:p>
          <a:endParaRPr lang="fr-FR" noProof="0" dirty="0"/>
        </a:p>
      </dgm:t>
    </dgm:pt>
    <dgm:pt modelId="{39DB688A-85A2-9E48-8E6A-CC4E28ADD829}">
      <dgm:prSet phldrT="[Text]"/>
      <dgm:spPr/>
      <dgm:t>
        <a:bodyPr/>
        <a:lstStyle/>
        <a:p>
          <a:r>
            <a:rPr lang="fr-FR" noProof="0" dirty="0"/>
            <a:t>Plus facile de les gérer</a:t>
          </a:r>
        </a:p>
      </dgm:t>
    </dgm:pt>
    <dgm:pt modelId="{0E8C7686-D486-6D43-8799-855EE992E1E1}" type="parTrans" cxnId="{BA664C8B-F4AD-FA4E-ACB7-4E556F07DFDD}">
      <dgm:prSet/>
      <dgm:spPr/>
      <dgm:t>
        <a:bodyPr/>
        <a:lstStyle/>
        <a:p>
          <a:endParaRPr lang="fr-FR" noProof="0" dirty="0"/>
        </a:p>
      </dgm:t>
    </dgm:pt>
    <dgm:pt modelId="{859EA2EA-FED2-EA4D-B403-B375C2408D03}" type="sibTrans" cxnId="{BA664C8B-F4AD-FA4E-ACB7-4E556F07DFDD}">
      <dgm:prSet/>
      <dgm:spPr/>
      <dgm:t>
        <a:bodyPr/>
        <a:lstStyle/>
        <a:p>
          <a:endParaRPr lang="fr-FR" noProof="0" dirty="0"/>
        </a:p>
      </dgm:t>
    </dgm:pt>
    <dgm:pt modelId="{5EA7644A-359F-984E-85BC-2BF95EC53250}">
      <dgm:prSet phldrT="[Text]"/>
      <dgm:spPr/>
      <dgm:t>
        <a:bodyPr/>
        <a:lstStyle/>
        <a:p>
          <a:r>
            <a:rPr lang="fr-FR" noProof="0" dirty="0"/>
            <a:t>Supprimer les variables ayant plus de 50% de valeurs nuls</a:t>
          </a:r>
        </a:p>
      </dgm:t>
    </dgm:pt>
    <dgm:pt modelId="{36F05160-3545-1D41-A560-D62E9F49E896}" type="parTrans" cxnId="{14B0484A-610E-214F-86AD-C6092C1664A0}">
      <dgm:prSet/>
      <dgm:spPr/>
      <dgm:t>
        <a:bodyPr/>
        <a:lstStyle/>
        <a:p>
          <a:endParaRPr lang="fr-FR" noProof="0" dirty="0"/>
        </a:p>
      </dgm:t>
    </dgm:pt>
    <dgm:pt modelId="{85043089-E0D4-2A40-A0FB-7DF3E99C8578}" type="sibTrans" cxnId="{14B0484A-610E-214F-86AD-C6092C1664A0}">
      <dgm:prSet/>
      <dgm:spPr/>
      <dgm:t>
        <a:bodyPr/>
        <a:lstStyle/>
        <a:p>
          <a:endParaRPr lang="fr-FR" noProof="0" dirty="0"/>
        </a:p>
      </dgm:t>
    </dgm:pt>
    <dgm:pt modelId="{C38333C6-38C9-0F40-9CE1-AB3A0C8EEDA1}">
      <dgm:prSet phldrT="[Text]"/>
      <dgm:spPr/>
      <dgm:t>
        <a:bodyPr/>
        <a:lstStyle/>
        <a:p>
          <a:r>
            <a:rPr lang="fr-FR" noProof="0" dirty="0"/>
            <a:t>Supprimer les colonnes et lignes</a:t>
          </a:r>
        </a:p>
      </dgm:t>
    </dgm:pt>
    <dgm:pt modelId="{520A6382-E2C6-7A4B-8011-0A2CC2AA4943}" type="sibTrans" cxnId="{F5C38ECB-65B0-B34F-A127-2B6749141FB1}">
      <dgm:prSet/>
      <dgm:spPr/>
      <dgm:t>
        <a:bodyPr/>
        <a:lstStyle/>
        <a:p>
          <a:endParaRPr lang="fr-FR" noProof="0" dirty="0"/>
        </a:p>
      </dgm:t>
    </dgm:pt>
    <dgm:pt modelId="{DA40BE1B-7F50-2B4D-A3F9-004941AF354B}" type="parTrans" cxnId="{F5C38ECB-65B0-B34F-A127-2B6749141FB1}">
      <dgm:prSet/>
      <dgm:spPr/>
      <dgm:t>
        <a:bodyPr/>
        <a:lstStyle/>
        <a:p>
          <a:endParaRPr lang="fr-FR" noProof="0" dirty="0"/>
        </a:p>
      </dgm:t>
    </dgm:pt>
    <dgm:pt modelId="{6FF9F0E5-7B54-AD45-83D1-B4683DDD5766}">
      <dgm:prSet phldrT="[Text]"/>
      <dgm:spPr/>
      <dgm:t>
        <a:bodyPr/>
        <a:lstStyle/>
        <a:p>
          <a:r>
            <a:rPr lang="fr-FR" noProof="0" dirty="0"/>
            <a:t>Imputer les valeurs manquantes</a:t>
          </a:r>
        </a:p>
      </dgm:t>
    </dgm:pt>
    <dgm:pt modelId="{68838D02-78A2-C449-87F7-0E45C2EC8D40}" type="parTrans" cxnId="{A82BD8E5-7699-D944-8E12-139AF673B5DF}">
      <dgm:prSet/>
      <dgm:spPr/>
      <dgm:t>
        <a:bodyPr/>
        <a:lstStyle/>
        <a:p>
          <a:endParaRPr lang="fr-FR" noProof="0" dirty="0"/>
        </a:p>
      </dgm:t>
    </dgm:pt>
    <dgm:pt modelId="{902C1D62-346A-1548-9876-0292B3EA9AFF}" type="sibTrans" cxnId="{A82BD8E5-7699-D944-8E12-139AF673B5DF}">
      <dgm:prSet/>
      <dgm:spPr/>
      <dgm:t>
        <a:bodyPr/>
        <a:lstStyle/>
        <a:p>
          <a:endParaRPr lang="fr-FR" noProof="0" dirty="0"/>
        </a:p>
      </dgm:t>
    </dgm:pt>
    <dgm:pt modelId="{5B3DD416-422B-EA4A-ACD9-E8D084F28EC0}">
      <dgm:prSet phldrT="[Text]"/>
      <dgm:spPr/>
      <dgm:t>
        <a:bodyPr/>
        <a:lstStyle/>
        <a:p>
          <a:r>
            <a:rPr lang="fr-FR" noProof="0" dirty="0"/>
            <a:t>Etude de la fréquence pour les variables non numériques</a:t>
          </a:r>
        </a:p>
      </dgm:t>
    </dgm:pt>
    <dgm:pt modelId="{5AFD2486-F371-6649-AF9B-29D852FA7B84}" type="parTrans" cxnId="{1F932567-C17A-C84E-919C-F7DBD3296AD6}">
      <dgm:prSet/>
      <dgm:spPr/>
      <dgm:t>
        <a:bodyPr/>
        <a:lstStyle/>
        <a:p>
          <a:endParaRPr lang="fr-FR" noProof="0" dirty="0"/>
        </a:p>
      </dgm:t>
    </dgm:pt>
    <dgm:pt modelId="{DDEB969F-F5C7-0449-9E7F-58535358A7A8}" type="sibTrans" cxnId="{1F932567-C17A-C84E-919C-F7DBD3296AD6}">
      <dgm:prSet/>
      <dgm:spPr/>
      <dgm:t>
        <a:bodyPr/>
        <a:lstStyle/>
        <a:p>
          <a:endParaRPr lang="fr-FR" noProof="0" dirty="0"/>
        </a:p>
      </dgm:t>
    </dgm:pt>
    <dgm:pt modelId="{A2EA9568-6D83-DB4D-88AD-8A45F97A88F0}">
      <dgm:prSet phldrT="[Text]"/>
      <dgm:spPr/>
      <dgm:t>
        <a:bodyPr/>
        <a:lstStyle/>
        <a:p>
          <a:r>
            <a:rPr lang="fr-FR" noProof="0" dirty="0"/>
            <a:t>Médiane pour les variables continues</a:t>
          </a:r>
        </a:p>
      </dgm:t>
    </dgm:pt>
    <dgm:pt modelId="{57A45D66-50F1-664F-A6BF-25B0BDC63791}" type="parTrans" cxnId="{38D7BBA7-2E9F-6D4C-AB72-5F3FCACF0DF9}">
      <dgm:prSet/>
      <dgm:spPr/>
      <dgm:t>
        <a:bodyPr/>
        <a:lstStyle/>
        <a:p>
          <a:endParaRPr lang="fr-FR" noProof="0" dirty="0"/>
        </a:p>
      </dgm:t>
    </dgm:pt>
    <dgm:pt modelId="{95F6849B-968B-6546-8A5A-2D0C1B2E541D}" type="sibTrans" cxnId="{38D7BBA7-2E9F-6D4C-AB72-5F3FCACF0DF9}">
      <dgm:prSet/>
      <dgm:spPr/>
      <dgm:t>
        <a:bodyPr/>
        <a:lstStyle/>
        <a:p>
          <a:endParaRPr lang="fr-FR" noProof="0" dirty="0"/>
        </a:p>
      </dgm:t>
    </dgm:pt>
    <dgm:pt modelId="{B6085FBB-EED0-3C4D-A30A-1FB1983C1CBD}">
      <dgm:prSet phldrT="[Text]"/>
      <dgm:spPr/>
      <dgm:t>
        <a:bodyPr/>
        <a:lstStyle/>
        <a:p>
          <a:r>
            <a:rPr lang="fr-FR" noProof="0" dirty="0"/>
            <a:t>Remplacer les valeurs extrêmes</a:t>
          </a:r>
        </a:p>
      </dgm:t>
    </dgm:pt>
    <dgm:pt modelId="{7080A395-583A-054C-A81F-CF0987AF8743}" type="parTrans" cxnId="{F3EEC69D-CC0E-9540-B173-2E245A9FD4EA}">
      <dgm:prSet/>
      <dgm:spPr/>
      <dgm:t>
        <a:bodyPr/>
        <a:lstStyle/>
        <a:p>
          <a:endParaRPr lang="fr-FR" noProof="0" dirty="0"/>
        </a:p>
      </dgm:t>
    </dgm:pt>
    <dgm:pt modelId="{1E411D96-40BC-3744-95D7-C72796F825CA}" type="sibTrans" cxnId="{F3EEC69D-CC0E-9540-B173-2E245A9FD4EA}">
      <dgm:prSet/>
      <dgm:spPr/>
      <dgm:t>
        <a:bodyPr/>
        <a:lstStyle/>
        <a:p>
          <a:endParaRPr lang="fr-FR" noProof="0" dirty="0"/>
        </a:p>
      </dgm:t>
    </dgm:pt>
    <dgm:pt modelId="{7AE862ED-2CF8-224D-B75A-2B284AC3FB39}">
      <dgm:prSet phldrT="[Text]"/>
      <dgm:spPr/>
      <dgm:t>
        <a:bodyPr/>
        <a:lstStyle/>
        <a:p>
          <a:r>
            <a:rPr lang="fr-FR" noProof="0" dirty="0"/>
            <a:t>Valeurs continues</a:t>
          </a:r>
        </a:p>
      </dgm:t>
    </dgm:pt>
    <dgm:pt modelId="{B507BF6B-C484-3649-B543-B832775E5421}" type="parTrans" cxnId="{5696A557-A3E7-E34E-9FCE-C498A1EDB274}">
      <dgm:prSet/>
      <dgm:spPr/>
      <dgm:t>
        <a:bodyPr/>
        <a:lstStyle/>
        <a:p>
          <a:endParaRPr lang="fr-FR" noProof="0" dirty="0"/>
        </a:p>
      </dgm:t>
    </dgm:pt>
    <dgm:pt modelId="{97285C94-095C-0E48-83B8-5BCCF686F5C1}" type="sibTrans" cxnId="{5696A557-A3E7-E34E-9FCE-C498A1EDB274}">
      <dgm:prSet/>
      <dgm:spPr/>
      <dgm:t>
        <a:bodyPr/>
        <a:lstStyle/>
        <a:p>
          <a:endParaRPr lang="fr-FR" noProof="0" dirty="0"/>
        </a:p>
      </dgm:t>
    </dgm:pt>
    <dgm:pt modelId="{996242C2-BBB9-A647-89FF-2A19AB6EE4B8}">
      <dgm:prSet phldrT="[Text]"/>
      <dgm:spPr/>
      <dgm:t>
        <a:bodyPr/>
        <a:lstStyle/>
        <a:p>
          <a:r>
            <a:rPr lang="fr-FR" noProof="0" dirty="0"/>
            <a:t>Enlever les colonnes non nécessaires</a:t>
          </a:r>
        </a:p>
      </dgm:t>
    </dgm:pt>
    <dgm:pt modelId="{E087F7F6-4936-1D46-A33D-18E87374DEB5}" type="parTrans" cxnId="{8FFECB4A-3AFF-FD41-82A2-C71662251D5E}">
      <dgm:prSet/>
      <dgm:spPr/>
      <dgm:t>
        <a:bodyPr/>
        <a:lstStyle/>
        <a:p>
          <a:endParaRPr lang="en-GB"/>
        </a:p>
      </dgm:t>
    </dgm:pt>
    <dgm:pt modelId="{8A4691FC-2089-7843-9529-812EC1FDBCB7}" type="sibTrans" cxnId="{8FFECB4A-3AFF-FD41-82A2-C71662251D5E}">
      <dgm:prSet/>
      <dgm:spPr/>
      <dgm:t>
        <a:bodyPr/>
        <a:lstStyle/>
        <a:p>
          <a:endParaRPr lang="en-GB"/>
        </a:p>
      </dgm:t>
    </dgm:pt>
    <dgm:pt modelId="{5567F787-F347-9845-A796-BAF2561E65A5}">
      <dgm:prSet phldrT="[Text]"/>
      <dgm:spPr/>
      <dgm:t>
        <a:bodyPr/>
        <a:lstStyle/>
        <a:p>
          <a:r>
            <a:rPr lang="fr-FR" noProof="0" dirty="0"/>
            <a:t>Calculer les bornes supérieure et inférieure</a:t>
          </a:r>
        </a:p>
      </dgm:t>
    </dgm:pt>
    <dgm:pt modelId="{3A5C2ACB-6AF1-764F-9063-103CB0AC7CBA}" type="parTrans" cxnId="{515A586E-DBEE-9B40-AA83-C61C6B4DB530}">
      <dgm:prSet/>
      <dgm:spPr/>
      <dgm:t>
        <a:bodyPr/>
        <a:lstStyle/>
        <a:p>
          <a:endParaRPr lang="en-GB"/>
        </a:p>
      </dgm:t>
    </dgm:pt>
    <dgm:pt modelId="{CDD8AFE2-E4D1-C24A-A206-62C64BCE1D74}" type="sibTrans" cxnId="{515A586E-DBEE-9B40-AA83-C61C6B4DB530}">
      <dgm:prSet/>
      <dgm:spPr/>
      <dgm:t>
        <a:bodyPr/>
        <a:lstStyle/>
        <a:p>
          <a:endParaRPr lang="en-GB"/>
        </a:p>
      </dgm:t>
    </dgm:pt>
    <dgm:pt modelId="{BA71F765-FE5A-0345-85AA-2F0B6D35B94E}">
      <dgm:prSet phldrT="[Text]"/>
      <dgm:spPr/>
      <dgm:t>
        <a:bodyPr/>
        <a:lstStyle/>
        <a:p>
          <a:r>
            <a:rPr lang="fr-FR" noProof="0" dirty="0"/>
            <a:t>Remplacer les valeurs extrêmes</a:t>
          </a:r>
        </a:p>
      </dgm:t>
    </dgm:pt>
    <dgm:pt modelId="{0A6FE71B-AC89-F846-BE86-FA85E4D36DAB}" type="parTrans" cxnId="{F2C15BB9-F537-3A4A-A819-C83ECF0A9A75}">
      <dgm:prSet/>
      <dgm:spPr/>
      <dgm:t>
        <a:bodyPr/>
        <a:lstStyle/>
        <a:p>
          <a:endParaRPr lang="en-GB"/>
        </a:p>
      </dgm:t>
    </dgm:pt>
    <dgm:pt modelId="{9A4C1B41-F82F-C24E-AA57-C19F25DAF5DB}" type="sibTrans" cxnId="{F2C15BB9-F537-3A4A-A819-C83ECF0A9A75}">
      <dgm:prSet/>
      <dgm:spPr/>
      <dgm:t>
        <a:bodyPr/>
        <a:lstStyle/>
        <a:p>
          <a:endParaRPr lang="en-GB"/>
        </a:p>
      </dgm:t>
    </dgm:pt>
    <dgm:pt modelId="{85E791BF-1B4E-E948-846D-87AA4B9D5255}" type="pres">
      <dgm:prSet presAssocID="{13A38D42-E5B8-4246-B798-BF66A1746ED2}" presName="Name0" presStyleCnt="0">
        <dgm:presLayoutVars>
          <dgm:dir/>
          <dgm:animLvl val="lvl"/>
          <dgm:resizeHandles val="exact"/>
        </dgm:presLayoutVars>
      </dgm:prSet>
      <dgm:spPr/>
    </dgm:pt>
    <dgm:pt modelId="{0445248C-FA37-E941-9487-CD9B3ACE0694}" type="pres">
      <dgm:prSet presAssocID="{13A38D42-E5B8-4246-B798-BF66A1746ED2}" presName="tSp" presStyleCnt="0"/>
      <dgm:spPr/>
    </dgm:pt>
    <dgm:pt modelId="{E63C5C76-360A-3040-898A-F7B7C9666472}" type="pres">
      <dgm:prSet presAssocID="{13A38D42-E5B8-4246-B798-BF66A1746ED2}" presName="bSp" presStyleCnt="0"/>
      <dgm:spPr/>
    </dgm:pt>
    <dgm:pt modelId="{A80055FD-0EFE-DA40-BB10-9E40316121AE}" type="pres">
      <dgm:prSet presAssocID="{13A38D42-E5B8-4246-B798-BF66A1746ED2}" presName="process" presStyleCnt="0"/>
      <dgm:spPr/>
    </dgm:pt>
    <dgm:pt modelId="{E3A680FD-B756-824F-89C2-287E115F4CF7}" type="pres">
      <dgm:prSet presAssocID="{973C3020-421D-0F45-8782-2DB515F83301}" presName="composite1" presStyleCnt="0"/>
      <dgm:spPr/>
    </dgm:pt>
    <dgm:pt modelId="{977B87EA-E583-F44B-A66E-B2CBC494DE82}" type="pres">
      <dgm:prSet presAssocID="{973C3020-421D-0F45-8782-2DB515F83301}" presName="dummyNode1" presStyleLbl="node1" presStyleIdx="0" presStyleCnt="5"/>
      <dgm:spPr/>
    </dgm:pt>
    <dgm:pt modelId="{992EA6D2-88C2-A940-831E-20595CC83EE8}" type="pres">
      <dgm:prSet presAssocID="{973C3020-421D-0F45-8782-2DB515F83301}" presName="childNode1" presStyleLbl="bgAcc1" presStyleIdx="0" presStyleCnt="5">
        <dgm:presLayoutVars>
          <dgm:bulletEnabled val="1"/>
        </dgm:presLayoutVars>
      </dgm:prSet>
      <dgm:spPr/>
    </dgm:pt>
    <dgm:pt modelId="{2E9F8B0A-C22B-9D4C-8121-2B389CEB055F}" type="pres">
      <dgm:prSet presAssocID="{973C3020-421D-0F45-8782-2DB515F83301}" presName="childNode1tx" presStyleLbl="bgAcc1" presStyleIdx="0" presStyleCnt="5">
        <dgm:presLayoutVars>
          <dgm:bulletEnabled val="1"/>
        </dgm:presLayoutVars>
      </dgm:prSet>
      <dgm:spPr/>
    </dgm:pt>
    <dgm:pt modelId="{2B25706E-4BFE-454A-A192-5EF861A799CF}" type="pres">
      <dgm:prSet presAssocID="{973C3020-421D-0F45-8782-2DB515F83301}" presName="parentNode1" presStyleLbl="node1" presStyleIdx="0" presStyleCnt="5">
        <dgm:presLayoutVars>
          <dgm:chMax val="1"/>
          <dgm:bulletEnabled val="1"/>
        </dgm:presLayoutVars>
      </dgm:prSet>
      <dgm:spPr/>
    </dgm:pt>
    <dgm:pt modelId="{27D3EB7B-ACAF-C346-B56E-928398FF00CB}" type="pres">
      <dgm:prSet presAssocID="{973C3020-421D-0F45-8782-2DB515F83301}" presName="connSite1" presStyleCnt="0"/>
      <dgm:spPr/>
    </dgm:pt>
    <dgm:pt modelId="{EC6170D4-3ECB-D143-9AD6-FC19C4393634}" type="pres">
      <dgm:prSet presAssocID="{B8C10137-7247-0C49-A651-353CF8C96A0A}" presName="Name9" presStyleLbl="sibTrans2D1" presStyleIdx="0" presStyleCnt="4"/>
      <dgm:spPr/>
    </dgm:pt>
    <dgm:pt modelId="{B26C7B17-58C9-DA4A-B7C9-73CB9CD6B62A}" type="pres">
      <dgm:prSet presAssocID="{C38333C6-38C9-0F40-9CE1-AB3A0C8EEDA1}" presName="composite2" presStyleCnt="0"/>
      <dgm:spPr/>
    </dgm:pt>
    <dgm:pt modelId="{240E74A3-BD4C-D948-89C0-0AE3E402AE45}" type="pres">
      <dgm:prSet presAssocID="{C38333C6-38C9-0F40-9CE1-AB3A0C8EEDA1}" presName="dummyNode2" presStyleLbl="node1" presStyleIdx="0" presStyleCnt="5"/>
      <dgm:spPr/>
    </dgm:pt>
    <dgm:pt modelId="{ADF74406-97AC-AE42-8A26-23573D2EB075}" type="pres">
      <dgm:prSet presAssocID="{C38333C6-38C9-0F40-9CE1-AB3A0C8EEDA1}" presName="childNode2" presStyleLbl="bgAcc1" presStyleIdx="1" presStyleCnt="5">
        <dgm:presLayoutVars>
          <dgm:bulletEnabled val="1"/>
        </dgm:presLayoutVars>
      </dgm:prSet>
      <dgm:spPr/>
    </dgm:pt>
    <dgm:pt modelId="{0682E434-1C49-914C-90D6-C8146F602E85}" type="pres">
      <dgm:prSet presAssocID="{C38333C6-38C9-0F40-9CE1-AB3A0C8EEDA1}" presName="childNode2tx" presStyleLbl="bgAcc1" presStyleIdx="1" presStyleCnt="5">
        <dgm:presLayoutVars>
          <dgm:bulletEnabled val="1"/>
        </dgm:presLayoutVars>
      </dgm:prSet>
      <dgm:spPr/>
    </dgm:pt>
    <dgm:pt modelId="{B83EAA53-EA92-914F-8241-A3FE4D6624A9}" type="pres">
      <dgm:prSet presAssocID="{C38333C6-38C9-0F40-9CE1-AB3A0C8EEDA1}" presName="parentNode2" presStyleLbl="node1" presStyleIdx="1" presStyleCnt="5">
        <dgm:presLayoutVars>
          <dgm:chMax val="0"/>
          <dgm:bulletEnabled val="1"/>
        </dgm:presLayoutVars>
      </dgm:prSet>
      <dgm:spPr/>
    </dgm:pt>
    <dgm:pt modelId="{7ADA01F8-FB73-C542-9DE0-A6031A654FC8}" type="pres">
      <dgm:prSet presAssocID="{C38333C6-38C9-0F40-9CE1-AB3A0C8EEDA1}" presName="connSite2" presStyleCnt="0"/>
      <dgm:spPr/>
    </dgm:pt>
    <dgm:pt modelId="{2C1EF857-D912-8248-8E39-0661C7B0B5FE}" type="pres">
      <dgm:prSet presAssocID="{520A6382-E2C6-7A4B-8011-0A2CC2AA4943}" presName="Name18" presStyleLbl="sibTrans2D1" presStyleIdx="1" presStyleCnt="4"/>
      <dgm:spPr/>
    </dgm:pt>
    <dgm:pt modelId="{14035109-7227-CE48-B44E-F9BF618EA4BA}" type="pres">
      <dgm:prSet presAssocID="{DD309A2E-8B1B-B74A-BD30-96D7FD9CC655}" presName="composite1" presStyleCnt="0"/>
      <dgm:spPr/>
    </dgm:pt>
    <dgm:pt modelId="{B0198846-556E-5147-A4DC-24C323B298AB}" type="pres">
      <dgm:prSet presAssocID="{DD309A2E-8B1B-B74A-BD30-96D7FD9CC655}" presName="dummyNode1" presStyleLbl="node1" presStyleIdx="1" presStyleCnt="5"/>
      <dgm:spPr/>
    </dgm:pt>
    <dgm:pt modelId="{C216BB08-CB93-5140-B4D2-184740461239}" type="pres">
      <dgm:prSet presAssocID="{DD309A2E-8B1B-B74A-BD30-96D7FD9CC655}" presName="childNode1" presStyleLbl="bgAcc1" presStyleIdx="2" presStyleCnt="5">
        <dgm:presLayoutVars>
          <dgm:bulletEnabled val="1"/>
        </dgm:presLayoutVars>
      </dgm:prSet>
      <dgm:spPr/>
    </dgm:pt>
    <dgm:pt modelId="{1EB300BD-AB56-CC41-B8C3-95F6E545FAA4}" type="pres">
      <dgm:prSet presAssocID="{DD309A2E-8B1B-B74A-BD30-96D7FD9CC655}" presName="childNode1tx" presStyleLbl="bgAcc1" presStyleIdx="2" presStyleCnt="5">
        <dgm:presLayoutVars>
          <dgm:bulletEnabled val="1"/>
        </dgm:presLayoutVars>
      </dgm:prSet>
      <dgm:spPr/>
    </dgm:pt>
    <dgm:pt modelId="{1E62BFB7-0D88-4248-AA4B-A4100AAF7871}" type="pres">
      <dgm:prSet presAssocID="{DD309A2E-8B1B-B74A-BD30-96D7FD9CC655}" presName="parentNode1" presStyleLbl="node1" presStyleIdx="2" presStyleCnt="5">
        <dgm:presLayoutVars>
          <dgm:chMax val="1"/>
          <dgm:bulletEnabled val="1"/>
        </dgm:presLayoutVars>
      </dgm:prSet>
      <dgm:spPr/>
    </dgm:pt>
    <dgm:pt modelId="{B2726035-8485-C74D-ADA6-C3BAA541D665}" type="pres">
      <dgm:prSet presAssocID="{DD309A2E-8B1B-B74A-BD30-96D7FD9CC655}" presName="connSite1" presStyleCnt="0"/>
      <dgm:spPr/>
    </dgm:pt>
    <dgm:pt modelId="{59134D9F-722E-B14F-91F7-AE8755D4AE88}" type="pres">
      <dgm:prSet presAssocID="{DAB3E68C-D4D6-6245-B695-6547AF3C6BFD}" presName="Name9" presStyleLbl="sibTrans2D1" presStyleIdx="2" presStyleCnt="4"/>
      <dgm:spPr/>
    </dgm:pt>
    <dgm:pt modelId="{186C4FD9-936A-B24A-A132-F55E8FF712E1}" type="pres">
      <dgm:prSet presAssocID="{6FF9F0E5-7B54-AD45-83D1-B4683DDD5766}" presName="composite2" presStyleCnt="0"/>
      <dgm:spPr/>
    </dgm:pt>
    <dgm:pt modelId="{793D7B84-9C84-894C-BF94-E9F080F91107}" type="pres">
      <dgm:prSet presAssocID="{6FF9F0E5-7B54-AD45-83D1-B4683DDD5766}" presName="dummyNode2" presStyleLbl="node1" presStyleIdx="2" presStyleCnt="5"/>
      <dgm:spPr/>
    </dgm:pt>
    <dgm:pt modelId="{48E70B55-BAE4-8242-9DB6-6FC9427CDA65}" type="pres">
      <dgm:prSet presAssocID="{6FF9F0E5-7B54-AD45-83D1-B4683DDD5766}" presName="childNode2" presStyleLbl="bgAcc1" presStyleIdx="3" presStyleCnt="5">
        <dgm:presLayoutVars>
          <dgm:bulletEnabled val="1"/>
        </dgm:presLayoutVars>
      </dgm:prSet>
      <dgm:spPr/>
    </dgm:pt>
    <dgm:pt modelId="{0BFCC248-1E65-7147-8861-C1F8285B604E}" type="pres">
      <dgm:prSet presAssocID="{6FF9F0E5-7B54-AD45-83D1-B4683DDD5766}" presName="childNode2tx" presStyleLbl="bgAcc1" presStyleIdx="3" presStyleCnt="5">
        <dgm:presLayoutVars>
          <dgm:bulletEnabled val="1"/>
        </dgm:presLayoutVars>
      </dgm:prSet>
      <dgm:spPr/>
    </dgm:pt>
    <dgm:pt modelId="{445BE99B-877D-8540-BA81-816880432BBF}" type="pres">
      <dgm:prSet presAssocID="{6FF9F0E5-7B54-AD45-83D1-B4683DDD5766}" presName="parentNode2" presStyleLbl="node1" presStyleIdx="3" presStyleCnt="5">
        <dgm:presLayoutVars>
          <dgm:chMax val="0"/>
          <dgm:bulletEnabled val="1"/>
        </dgm:presLayoutVars>
      </dgm:prSet>
      <dgm:spPr/>
    </dgm:pt>
    <dgm:pt modelId="{C3233E20-16F6-A544-A4FB-8A4D6375E79D}" type="pres">
      <dgm:prSet presAssocID="{6FF9F0E5-7B54-AD45-83D1-B4683DDD5766}" presName="connSite2" presStyleCnt="0"/>
      <dgm:spPr/>
    </dgm:pt>
    <dgm:pt modelId="{3EC94A84-909D-A94A-9F4E-C8A2600A0EB8}" type="pres">
      <dgm:prSet presAssocID="{902C1D62-346A-1548-9876-0292B3EA9AFF}" presName="Name18" presStyleLbl="sibTrans2D1" presStyleIdx="3" presStyleCnt="4"/>
      <dgm:spPr/>
    </dgm:pt>
    <dgm:pt modelId="{9AB8FB2B-8CEF-B54E-B681-35F672D7282E}" type="pres">
      <dgm:prSet presAssocID="{B6085FBB-EED0-3C4D-A30A-1FB1983C1CBD}" presName="composite1" presStyleCnt="0"/>
      <dgm:spPr/>
    </dgm:pt>
    <dgm:pt modelId="{31BE8C1D-D18C-8F44-A235-9930A0904385}" type="pres">
      <dgm:prSet presAssocID="{B6085FBB-EED0-3C4D-A30A-1FB1983C1CBD}" presName="dummyNode1" presStyleLbl="node1" presStyleIdx="3" presStyleCnt="5"/>
      <dgm:spPr/>
    </dgm:pt>
    <dgm:pt modelId="{1C8C391E-38DA-5344-AC8D-0E18E93E6D88}" type="pres">
      <dgm:prSet presAssocID="{B6085FBB-EED0-3C4D-A30A-1FB1983C1CBD}" presName="childNode1" presStyleLbl="bgAcc1" presStyleIdx="4" presStyleCnt="5">
        <dgm:presLayoutVars>
          <dgm:bulletEnabled val="1"/>
        </dgm:presLayoutVars>
      </dgm:prSet>
      <dgm:spPr/>
    </dgm:pt>
    <dgm:pt modelId="{775BE1AF-C8C7-CD44-B0AD-C2631D857352}" type="pres">
      <dgm:prSet presAssocID="{B6085FBB-EED0-3C4D-A30A-1FB1983C1CBD}" presName="childNode1tx" presStyleLbl="bgAcc1" presStyleIdx="4" presStyleCnt="5">
        <dgm:presLayoutVars>
          <dgm:bulletEnabled val="1"/>
        </dgm:presLayoutVars>
      </dgm:prSet>
      <dgm:spPr/>
    </dgm:pt>
    <dgm:pt modelId="{938753FA-3084-174C-810C-A09634B7E03F}" type="pres">
      <dgm:prSet presAssocID="{B6085FBB-EED0-3C4D-A30A-1FB1983C1CBD}" presName="parentNode1" presStyleLbl="node1" presStyleIdx="4" presStyleCnt="5">
        <dgm:presLayoutVars>
          <dgm:chMax val="1"/>
          <dgm:bulletEnabled val="1"/>
        </dgm:presLayoutVars>
      </dgm:prSet>
      <dgm:spPr/>
    </dgm:pt>
    <dgm:pt modelId="{8625C352-991D-5747-9431-248D82776243}" type="pres">
      <dgm:prSet presAssocID="{B6085FBB-EED0-3C4D-A30A-1FB1983C1CBD}" presName="connSite1" presStyleCnt="0"/>
      <dgm:spPr/>
    </dgm:pt>
  </dgm:ptLst>
  <dgm:cxnLst>
    <dgm:cxn modelId="{E72E3100-28E8-2F4D-95E2-57AA65DFC08F}" type="presOf" srcId="{902C1D62-346A-1548-9876-0292B3EA9AFF}" destId="{3EC94A84-909D-A94A-9F4E-C8A2600A0EB8}" srcOrd="0" destOrd="0" presId="urn:microsoft.com/office/officeart/2005/8/layout/hProcess4"/>
    <dgm:cxn modelId="{78C38C00-FF9B-1341-BC62-432F738BF7DF}" type="presOf" srcId="{B8C10137-7247-0C49-A651-353CF8C96A0A}" destId="{EC6170D4-3ECB-D143-9AD6-FC19C4393634}" srcOrd="0" destOrd="0" presId="urn:microsoft.com/office/officeart/2005/8/layout/hProcess4"/>
    <dgm:cxn modelId="{E4D3A901-932B-0348-ADD2-A3641FC9F857}" type="presOf" srcId="{5B3DD416-422B-EA4A-ACD9-E8D084F28EC0}" destId="{48E70B55-BAE4-8242-9DB6-6FC9427CDA65}" srcOrd="0" destOrd="0" presId="urn:microsoft.com/office/officeart/2005/8/layout/hProcess4"/>
    <dgm:cxn modelId="{7117B105-7113-5648-AA4B-EEDDD1137F56}" type="presOf" srcId="{8A2BF233-0CD7-AA41-8917-5AC34CBCD64D}" destId="{ADF74406-97AC-AE42-8A26-23573D2EB075}" srcOrd="0" destOrd="1" presId="urn:microsoft.com/office/officeart/2005/8/layout/hProcess4"/>
    <dgm:cxn modelId="{826F3606-DB8E-0C43-A98D-102E553DB726}" type="presOf" srcId="{7AE862ED-2CF8-224D-B75A-2B284AC3FB39}" destId="{775BE1AF-C8C7-CD44-B0AD-C2631D857352}" srcOrd="1" destOrd="0" presId="urn:microsoft.com/office/officeart/2005/8/layout/hProcess4"/>
    <dgm:cxn modelId="{143A0907-E3A7-E745-90A6-3A3C9C556CDA}" type="presOf" srcId="{7AE862ED-2CF8-224D-B75A-2B284AC3FB39}" destId="{1C8C391E-38DA-5344-AC8D-0E18E93E6D88}" srcOrd="0" destOrd="0" presId="urn:microsoft.com/office/officeart/2005/8/layout/hProcess4"/>
    <dgm:cxn modelId="{0851860A-FFA6-FE4B-8CC2-65B2E259D50A}" type="presOf" srcId="{39DB688A-85A2-9E48-8E6A-CC4E28ADD829}" destId="{1EB300BD-AB56-CC41-B8C3-95F6E545FAA4}" srcOrd="1" destOrd="1" presId="urn:microsoft.com/office/officeart/2005/8/layout/hProcess4"/>
    <dgm:cxn modelId="{6BEF300C-C327-1D4E-BE2F-BC346C24EC05}" type="presOf" srcId="{8ABDC858-D871-6D48-AB9B-10DA8FAC7C98}" destId="{2E9F8B0A-C22B-9D4C-8121-2B389CEB055F}" srcOrd="1" destOrd="0" presId="urn:microsoft.com/office/officeart/2005/8/layout/hProcess4"/>
    <dgm:cxn modelId="{AFF5CA15-9304-5C42-8C89-B6C18AC2CE0F}" type="presOf" srcId="{BA71F765-FE5A-0345-85AA-2F0B6D35B94E}" destId="{1C8C391E-38DA-5344-AC8D-0E18E93E6D88}" srcOrd="0" destOrd="2" presId="urn:microsoft.com/office/officeart/2005/8/layout/hProcess4"/>
    <dgm:cxn modelId="{91D86A17-1878-DA43-9D3F-43A751CA171D}" type="presOf" srcId="{6FF9F0E5-7B54-AD45-83D1-B4683DDD5766}" destId="{445BE99B-877D-8540-BA81-816880432BBF}" srcOrd="0" destOrd="0" presId="urn:microsoft.com/office/officeart/2005/8/layout/hProcess4"/>
    <dgm:cxn modelId="{FCBE211C-9989-5D4C-99D6-56D06AD37DEA}" type="presOf" srcId="{13A38D42-E5B8-4246-B798-BF66A1746ED2}" destId="{85E791BF-1B4E-E948-846D-87AA4B9D5255}" srcOrd="0" destOrd="0" presId="urn:microsoft.com/office/officeart/2005/8/layout/hProcess4"/>
    <dgm:cxn modelId="{310FB522-3FA1-1841-94B9-F1B431B3B310}" type="presOf" srcId="{A2EA9568-6D83-DB4D-88AD-8A45F97A88F0}" destId="{0BFCC248-1E65-7147-8861-C1F8285B604E}" srcOrd="1" destOrd="1" presId="urn:microsoft.com/office/officeart/2005/8/layout/hProcess4"/>
    <dgm:cxn modelId="{0E4E7224-2A95-5040-AA71-A3F1E6BEA2D6}" type="presOf" srcId="{5567F787-F347-9845-A796-BAF2561E65A5}" destId="{775BE1AF-C8C7-CD44-B0AD-C2631D857352}" srcOrd="1" destOrd="1" presId="urn:microsoft.com/office/officeart/2005/8/layout/hProcess4"/>
    <dgm:cxn modelId="{CD5CCC30-B91F-2949-9AB8-0E8A6CA37B0C}" type="presOf" srcId="{B373BC34-78D1-FC44-B669-BB3B28A8CD2F}" destId="{1EB300BD-AB56-CC41-B8C3-95F6E545FAA4}" srcOrd="1" destOrd="0" presId="urn:microsoft.com/office/officeart/2005/8/layout/hProcess4"/>
    <dgm:cxn modelId="{748C2332-8398-6146-A2AF-A59C0EA2EC6E}" type="presOf" srcId="{B6085FBB-EED0-3C4D-A30A-1FB1983C1CBD}" destId="{938753FA-3084-174C-810C-A09634B7E03F}" srcOrd="0" destOrd="0" presId="urn:microsoft.com/office/officeart/2005/8/layout/hProcess4"/>
    <dgm:cxn modelId="{95EB1E3A-DDDB-5D42-9063-DFA6985DC8AF}" type="presOf" srcId="{973C3020-421D-0F45-8782-2DB515F83301}" destId="{2B25706E-4BFE-454A-A192-5EF861A799CF}" srcOrd="0" destOrd="0" presId="urn:microsoft.com/office/officeart/2005/8/layout/hProcess4"/>
    <dgm:cxn modelId="{251A5649-517C-9346-92EB-ED380E79DCBE}" type="presOf" srcId="{5B3DD416-422B-EA4A-ACD9-E8D084F28EC0}" destId="{0BFCC248-1E65-7147-8861-C1F8285B604E}" srcOrd="1" destOrd="0" presId="urn:microsoft.com/office/officeart/2005/8/layout/hProcess4"/>
    <dgm:cxn modelId="{14B0484A-610E-214F-86AD-C6092C1664A0}" srcId="{C38333C6-38C9-0F40-9CE1-AB3A0C8EEDA1}" destId="{5EA7644A-359F-984E-85BC-2BF95EC53250}" srcOrd="0" destOrd="0" parTransId="{36F05160-3545-1D41-A560-D62E9F49E896}" sibTransId="{85043089-E0D4-2A40-A0FB-7DF3E99C8578}"/>
    <dgm:cxn modelId="{8FFECB4A-3AFF-FD41-82A2-C71662251D5E}" srcId="{C38333C6-38C9-0F40-9CE1-AB3A0C8EEDA1}" destId="{996242C2-BBB9-A647-89FF-2A19AB6EE4B8}" srcOrd="2" destOrd="0" parTransId="{E087F7F6-4936-1D46-A33D-18E87374DEB5}" sibTransId="{8A4691FC-2089-7843-9529-812EC1FDBCB7}"/>
    <dgm:cxn modelId="{3054644F-E601-974C-AC3F-2654A26C4EC0}" srcId="{DD309A2E-8B1B-B74A-BD30-96D7FD9CC655}" destId="{B373BC34-78D1-FC44-B669-BB3B28A8CD2F}" srcOrd="0" destOrd="0" parTransId="{ACD28A20-0F88-9E4F-ACAF-963E09EDFEA8}" sibTransId="{0E04A353-1590-7944-B5D8-13D4B7305BAD}"/>
    <dgm:cxn modelId="{D665BA4F-FE50-2045-9C5E-D535B371B201}" type="presOf" srcId="{520A6382-E2C6-7A4B-8011-0A2CC2AA4943}" destId="{2C1EF857-D912-8248-8E39-0661C7B0B5FE}" srcOrd="0" destOrd="0" presId="urn:microsoft.com/office/officeart/2005/8/layout/hProcess4"/>
    <dgm:cxn modelId="{BBE20457-2962-E74D-BCF9-CADE409EF139}" srcId="{C38333C6-38C9-0F40-9CE1-AB3A0C8EEDA1}" destId="{8A2BF233-0CD7-AA41-8917-5AC34CBCD64D}" srcOrd="1" destOrd="0" parTransId="{6B3A4BF0-F041-A146-9C04-1081005D485A}" sibTransId="{C526787B-A954-6741-ABFC-62CAB9595FF2}"/>
    <dgm:cxn modelId="{5696A557-A3E7-E34E-9FCE-C498A1EDB274}" srcId="{B6085FBB-EED0-3C4D-A30A-1FB1983C1CBD}" destId="{7AE862ED-2CF8-224D-B75A-2B284AC3FB39}" srcOrd="0" destOrd="0" parTransId="{B507BF6B-C484-3649-B543-B832775E5421}" sibTransId="{97285C94-095C-0E48-83B8-5BCCF686F5C1}"/>
    <dgm:cxn modelId="{B8A1FE5C-080A-4C46-9727-4C21C149BE8E}" srcId="{13A38D42-E5B8-4246-B798-BF66A1746ED2}" destId="{973C3020-421D-0F45-8782-2DB515F83301}" srcOrd="0" destOrd="0" parTransId="{DA4586F5-7F00-9942-A27D-9A6D09C21217}" sibTransId="{B8C10137-7247-0C49-A651-353CF8C96A0A}"/>
    <dgm:cxn modelId="{1F932567-C17A-C84E-919C-F7DBD3296AD6}" srcId="{6FF9F0E5-7B54-AD45-83D1-B4683DDD5766}" destId="{5B3DD416-422B-EA4A-ACD9-E8D084F28EC0}" srcOrd="0" destOrd="0" parTransId="{5AFD2486-F371-6649-AF9B-29D852FA7B84}" sibTransId="{DDEB969F-F5C7-0449-9E7F-58535358A7A8}"/>
    <dgm:cxn modelId="{EC930568-FD38-D945-B5CB-A32BFB786882}" type="presOf" srcId="{996242C2-BBB9-A647-89FF-2A19AB6EE4B8}" destId="{ADF74406-97AC-AE42-8A26-23573D2EB075}" srcOrd="0" destOrd="2" presId="urn:microsoft.com/office/officeart/2005/8/layout/hProcess4"/>
    <dgm:cxn modelId="{515A586E-DBEE-9B40-AA83-C61C6B4DB530}" srcId="{B6085FBB-EED0-3C4D-A30A-1FB1983C1CBD}" destId="{5567F787-F347-9845-A796-BAF2561E65A5}" srcOrd="1" destOrd="0" parTransId="{3A5C2ACB-6AF1-764F-9063-103CB0AC7CBA}" sibTransId="{CDD8AFE2-E4D1-C24A-A206-62C64BCE1D74}"/>
    <dgm:cxn modelId="{ACA99F76-550E-EB44-BECA-38310FD0ED0D}" type="presOf" srcId="{8ABDC858-D871-6D48-AB9B-10DA8FAC7C98}" destId="{992EA6D2-88C2-A940-831E-20595CC83EE8}" srcOrd="0" destOrd="0" presId="urn:microsoft.com/office/officeart/2005/8/layout/hProcess4"/>
    <dgm:cxn modelId="{4AF43D7E-D830-6B43-B095-8E4FD0158C7C}" srcId="{973C3020-421D-0F45-8782-2DB515F83301}" destId="{8ABDC858-D871-6D48-AB9B-10DA8FAC7C98}" srcOrd="0" destOrd="0" parTransId="{31C8A2AC-1F9B-BE40-9ED8-926B7053889A}" sibTransId="{260DB846-F99D-F34F-B136-CAFC31079C4B}"/>
    <dgm:cxn modelId="{BA664C8B-F4AD-FA4E-ACB7-4E556F07DFDD}" srcId="{DD309A2E-8B1B-B74A-BD30-96D7FD9CC655}" destId="{39DB688A-85A2-9E48-8E6A-CC4E28ADD829}" srcOrd="1" destOrd="0" parTransId="{0E8C7686-D486-6D43-8799-855EE992E1E1}" sibTransId="{859EA2EA-FED2-EA4D-B403-B375C2408D03}"/>
    <dgm:cxn modelId="{17197293-AC84-694C-836B-C77DFD7D32BD}" type="presOf" srcId="{C38333C6-38C9-0F40-9CE1-AB3A0C8EEDA1}" destId="{B83EAA53-EA92-914F-8241-A3FE4D6624A9}" srcOrd="0" destOrd="0" presId="urn:microsoft.com/office/officeart/2005/8/layout/hProcess4"/>
    <dgm:cxn modelId="{F3EEC69D-CC0E-9540-B173-2E245A9FD4EA}" srcId="{13A38D42-E5B8-4246-B798-BF66A1746ED2}" destId="{B6085FBB-EED0-3C4D-A30A-1FB1983C1CBD}" srcOrd="4" destOrd="0" parTransId="{7080A395-583A-054C-A81F-CF0987AF8743}" sibTransId="{1E411D96-40BC-3744-95D7-C72796F825CA}"/>
    <dgm:cxn modelId="{4A5531A1-F792-FA4E-A29E-11C2979B7CCB}" type="presOf" srcId="{5EA7644A-359F-984E-85BC-2BF95EC53250}" destId="{ADF74406-97AC-AE42-8A26-23573D2EB075}" srcOrd="0" destOrd="0" presId="urn:microsoft.com/office/officeart/2005/8/layout/hProcess4"/>
    <dgm:cxn modelId="{0FC687A3-5B05-3D4E-8F9D-5F6E6ADFCBBA}" type="presOf" srcId="{5EA7644A-359F-984E-85BC-2BF95EC53250}" destId="{0682E434-1C49-914C-90D6-C8146F602E85}" srcOrd="1" destOrd="0" presId="urn:microsoft.com/office/officeart/2005/8/layout/hProcess4"/>
    <dgm:cxn modelId="{E523D6A5-8213-7B4C-B2C4-120AF9E1D05B}" type="presOf" srcId="{996242C2-BBB9-A647-89FF-2A19AB6EE4B8}" destId="{0682E434-1C49-914C-90D6-C8146F602E85}" srcOrd="1" destOrd="2" presId="urn:microsoft.com/office/officeart/2005/8/layout/hProcess4"/>
    <dgm:cxn modelId="{38D7BBA7-2E9F-6D4C-AB72-5F3FCACF0DF9}" srcId="{6FF9F0E5-7B54-AD45-83D1-B4683DDD5766}" destId="{A2EA9568-6D83-DB4D-88AD-8A45F97A88F0}" srcOrd="1" destOrd="0" parTransId="{57A45D66-50F1-664F-A6BF-25B0BDC63791}" sibTransId="{95F6849B-968B-6546-8A5A-2D0C1B2E541D}"/>
    <dgm:cxn modelId="{E62A4FAD-4D45-EF48-9C79-A0B0F2C43849}" type="presOf" srcId="{A2EA9568-6D83-DB4D-88AD-8A45F97A88F0}" destId="{48E70B55-BAE4-8242-9DB6-6FC9427CDA65}" srcOrd="0" destOrd="1" presId="urn:microsoft.com/office/officeart/2005/8/layout/hProcess4"/>
    <dgm:cxn modelId="{F2C15BB9-F537-3A4A-A819-C83ECF0A9A75}" srcId="{B6085FBB-EED0-3C4D-A30A-1FB1983C1CBD}" destId="{BA71F765-FE5A-0345-85AA-2F0B6D35B94E}" srcOrd="2" destOrd="0" parTransId="{0A6FE71B-AC89-F846-BE86-FA85E4D36DAB}" sibTransId="{9A4C1B41-F82F-C24E-AA57-C19F25DAF5DB}"/>
    <dgm:cxn modelId="{ABC510C4-0D15-364B-9425-C647B3EF23BF}" type="presOf" srcId="{5567F787-F347-9845-A796-BAF2561E65A5}" destId="{1C8C391E-38DA-5344-AC8D-0E18E93E6D88}" srcOrd="0" destOrd="1" presId="urn:microsoft.com/office/officeart/2005/8/layout/hProcess4"/>
    <dgm:cxn modelId="{51FECEC4-88B4-E944-9100-FEE94444084F}" type="presOf" srcId="{8A2BF233-0CD7-AA41-8917-5AC34CBCD64D}" destId="{0682E434-1C49-914C-90D6-C8146F602E85}" srcOrd="1" destOrd="1" presId="urn:microsoft.com/office/officeart/2005/8/layout/hProcess4"/>
    <dgm:cxn modelId="{F5C38ECB-65B0-B34F-A127-2B6749141FB1}" srcId="{13A38D42-E5B8-4246-B798-BF66A1746ED2}" destId="{C38333C6-38C9-0F40-9CE1-AB3A0C8EEDA1}" srcOrd="1" destOrd="0" parTransId="{DA40BE1B-7F50-2B4D-A3F9-004941AF354B}" sibTransId="{520A6382-E2C6-7A4B-8011-0A2CC2AA4943}"/>
    <dgm:cxn modelId="{A8297ED1-A202-5242-AB10-8156355BCAF4}" srcId="{973C3020-421D-0F45-8782-2DB515F83301}" destId="{2158A8A2-5C66-7E4D-B1E2-736C0A1EB2F6}" srcOrd="1" destOrd="0" parTransId="{DE7387CE-8D8B-BF44-9E56-6D8A035EB8F1}" sibTransId="{4F0B87EC-5F1F-FF46-A9A6-892CF2F2FB86}"/>
    <dgm:cxn modelId="{1987C6D8-47F9-1047-949B-ED1F65154CD6}" type="presOf" srcId="{DD309A2E-8B1B-B74A-BD30-96D7FD9CC655}" destId="{1E62BFB7-0D88-4248-AA4B-A4100AAF7871}" srcOrd="0" destOrd="0" presId="urn:microsoft.com/office/officeart/2005/8/layout/hProcess4"/>
    <dgm:cxn modelId="{D35355DB-6676-A843-B9DD-260DBE9D8D39}" type="presOf" srcId="{B373BC34-78D1-FC44-B669-BB3B28A8CD2F}" destId="{C216BB08-CB93-5140-B4D2-184740461239}" srcOrd="0" destOrd="0" presId="urn:microsoft.com/office/officeart/2005/8/layout/hProcess4"/>
    <dgm:cxn modelId="{2A0C26E2-FC07-A343-ACFF-735E08367E86}" srcId="{13A38D42-E5B8-4246-B798-BF66A1746ED2}" destId="{DD309A2E-8B1B-B74A-BD30-96D7FD9CC655}" srcOrd="2" destOrd="0" parTransId="{07D6935F-2942-1348-9B67-A9AE4674746A}" sibTransId="{DAB3E68C-D4D6-6245-B695-6547AF3C6BFD}"/>
    <dgm:cxn modelId="{995D81E4-57EB-1C49-9552-2744C7F37821}" type="presOf" srcId="{BA71F765-FE5A-0345-85AA-2F0B6D35B94E}" destId="{775BE1AF-C8C7-CD44-B0AD-C2631D857352}" srcOrd="1" destOrd="2" presId="urn:microsoft.com/office/officeart/2005/8/layout/hProcess4"/>
    <dgm:cxn modelId="{A82BD8E5-7699-D944-8E12-139AF673B5DF}" srcId="{13A38D42-E5B8-4246-B798-BF66A1746ED2}" destId="{6FF9F0E5-7B54-AD45-83D1-B4683DDD5766}" srcOrd="3" destOrd="0" parTransId="{68838D02-78A2-C449-87F7-0E45C2EC8D40}" sibTransId="{902C1D62-346A-1548-9876-0292B3EA9AFF}"/>
    <dgm:cxn modelId="{CEC46FE6-56FD-F343-8730-0426969F658A}" type="presOf" srcId="{2158A8A2-5C66-7E4D-B1E2-736C0A1EB2F6}" destId="{2E9F8B0A-C22B-9D4C-8121-2B389CEB055F}" srcOrd="1" destOrd="1" presId="urn:microsoft.com/office/officeart/2005/8/layout/hProcess4"/>
    <dgm:cxn modelId="{418884F1-3D6F-564E-BD23-6F2E9E280F67}" type="presOf" srcId="{39DB688A-85A2-9E48-8E6A-CC4E28ADD829}" destId="{C216BB08-CB93-5140-B4D2-184740461239}" srcOrd="0" destOrd="1" presId="urn:microsoft.com/office/officeart/2005/8/layout/hProcess4"/>
    <dgm:cxn modelId="{6ADC19F5-D3AB-1F4E-A290-10C09847B074}" type="presOf" srcId="{2158A8A2-5C66-7E4D-B1E2-736C0A1EB2F6}" destId="{992EA6D2-88C2-A940-831E-20595CC83EE8}" srcOrd="0" destOrd="1" presId="urn:microsoft.com/office/officeart/2005/8/layout/hProcess4"/>
    <dgm:cxn modelId="{F3FB74F7-0354-1144-8BE7-526E2D169068}" type="presOf" srcId="{DAB3E68C-D4D6-6245-B695-6547AF3C6BFD}" destId="{59134D9F-722E-B14F-91F7-AE8755D4AE88}" srcOrd="0" destOrd="0" presId="urn:microsoft.com/office/officeart/2005/8/layout/hProcess4"/>
    <dgm:cxn modelId="{4337ED5F-8FC6-464A-8E1B-34DD1DC7C3FA}" type="presParOf" srcId="{85E791BF-1B4E-E948-846D-87AA4B9D5255}" destId="{0445248C-FA37-E941-9487-CD9B3ACE0694}" srcOrd="0" destOrd="0" presId="urn:microsoft.com/office/officeart/2005/8/layout/hProcess4"/>
    <dgm:cxn modelId="{552C0C77-4257-5A4B-8C29-7205577F73D2}" type="presParOf" srcId="{85E791BF-1B4E-E948-846D-87AA4B9D5255}" destId="{E63C5C76-360A-3040-898A-F7B7C9666472}" srcOrd="1" destOrd="0" presId="urn:microsoft.com/office/officeart/2005/8/layout/hProcess4"/>
    <dgm:cxn modelId="{CDB6720D-7AD7-2F44-9FC6-F9EDC13742C9}" type="presParOf" srcId="{85E791BF-1B4E-E948-846D-87AA4B9D5255}" destId="{A80055FD-0EFE-DA40-BB10-9E40316121AE}" srcOrd="2" destOrd="0" presId="urn:microsoft.com/office/officeart/2005/8/layout/hProcess4"/>
    <dgm:cxn modelId="{CFD51D59-1FDD-B24F-8FB2-3E0072E36D81}" type="presParOf" srcId="{A80055FD-0EFE-DA40-BB10-9E40316121AE}" destId="{E3A680FD-B756-824F-89C2-287E115F4CF7}" srcOrd="0" destOrd="0" presId="urn:microsoft.com/office/officeart/2005/8/layout/hProcess4"/>
    <dgm:cxn modelId="{83BCF518-7113-4242-BDA1-B0A64762360F}" type="presParOf" srcId="{E3A680FD-B756-824F-89C2-287E115F4CF7}" destId="{977B87EA-E583-F44B-A66E-B2CBC494DE82}" srcOrd="0" destOrd="0" presId="urn:microsoft.com/office/officeart/2005/8/layout/hProcess4"/>
    <dgm:cxn modelId="{E6A1F9AA-03F6-C842-B36F-2FC4E8FBCAC7}" type="presParOf" srcId="{E3A680FD-B756-824F-89C2-287E115F4CF7}" destId="{992EA6D2-88C2-A940-831E-20595CC83EE8}" srcOrd="1" destOrd="0" presId="urn:microsoft.com/office/officeart/2005/8/layout/hProcess4"/>
    <dgm:cxn modelId="{4EF7DB29-E692-0948-8B80-3EAFB4331A89}" type="presParOf" srcId="{E3A680FD-B756-824F-89C2-287E115F4CF7}" destId="{2E9F8B0A-C22B-9D4C-8121-2B389CEB055F}" srcOrd="2" destOrd="0" presId="urn:microsoft.com/office/officeart/2005/8/layout/hProcess4"/>
    <dgm:cxn modelId="{B98EED11-5384-EB4A-826D-71F9C906408B}" type="presParOf" srcId="{E3A680FD-B756-824F-89C2-287E115F4CF7}" destId="{2B25706E-4BFE-454A-A192-5EF861A799CF}" srcOrd="3" destOrd="0" presId="urn:microsoft.com/office/officeart/2005/8/layout/hProcess4"/>
    <dgm:cxn modelId="{44EEBFB2-6257-FE4B-8D44-4E1F3F2F2E28}" type="presParOf" srcId="{E3A680FD-B756-824F-89C2-287E115F4CF7}" destId="{27D3EB7B-ACAF-C346-B56E-928398FF00CB}" srcOrd="4" destOrd="0" presId="urn:microsoft.com/office/officeart/2005/8/layout/hProcess4"/>
    <dgm:cxn modelId="{92C58931-04D3-8744-A026-E44736B842C8}" type="presParOf" srcId="{A80055FD-0EFE-DA40-BB10-9E40316121AE}" destId="{EC6170D4-3ECB-D143-9AD6-FC19C4393634}" srcOrd="1" destOrd="0" presId="urn:microsoft.com/office/officeart/2005/8/layout/hProcess4"/>
    <dgm:cxn modelId="{EE006850-9A39-9F4B-B900-9C984C209A94}" type="presParOf" srcId="{A80055FD-0EFE-DA40-BB10-9E40316121AE}" destId="{B26C7B17-58C9-DA4A-B7C9-73CB9CD6B62A}" srcOrd="2" destOrd="0" presId="urn:microsoft.com/office/officeart/2005/8/layout/hProcess4"/>
    <dgm:cxn modelId="{CEA17A4F-CF0F-624E-97F4-D3087749C841}" type="presParOf" srcId="{B26C7B17-58C9-DA4A-B7C9-73CB9CD6B62A}" destId="{240E74A3-BD4C-D948-89C0-0AE3E402AE45}" srcOrd="0" destOrd="0" presId="urn:microsoft.com/office/officeart/2005/8/layout/hProcess4"/>
    <dgm:cxn modelId="{6A898C01-1555-1C49-BEBD-C5DDDDA6C0C6}" type="presParOf" srcId="{B26C7B17-58C9-DA4A-B7C9-73CB9CD6B62A}" destId="{ADF74406-97AC-AE42-8A26-23573D2EB075}" srcOrd="1" destOrd="0" presId="urn:microsoft.com/office/officeart/2005/8/layout/hProcess4"/>
    <dgm:cxn modelId="{AC23995D-84BB-DA45-ACD7-493CFD629D6C}" type="presParOf" srcId="{B26C7B17-58C9-DA4A-B7C9-73CB9CD6B62A}" destId="{0682E434-1C49-914C-90D6-C8146F602E85}" srcOrd="2" destOrd="0" presId="urn:microsoft.com/office/officeart/2005/8/layout/hProcess4"/>
    <dgm:cxn modelId="{A79EE586-A637-5046-B683-73F1DD327A89}" type="presParOf" srcId="{B26C7B17-58C9-DA4A-B7C9-73CB9CD6B62A}" destId="{B83EAA53-EA92-914F-8241-A3FE4D6624A9}" srcOrd="3" destOrd="0" presId="urn:microsoft.com/office/officeart/2005/8/layout/hProcess4"/>
    <dgm:cxn modelId="{8F314019-4B0E-B044-ADED-8E450B14F957}" type="presParOf" srcId="{B26C7B17-58C9-DA4A-B7C9-73CB9CD6B62A}" destId="{7ADA01F8-FB73-C542-9DE0-A6031A654FC8}" srcOrd="4" destOrd="0" presId="urn:microsoft.com/office/officeart/2005/8/layout/hProcess4"/>
    <dgm:cxn modelId="{FD6673BD-8B2A-3549-97BD-6FD168CB0AB9}" type="presParOf" srcId="{A80055FD-0EFE-DA40-BB10-9E40316121AE}" destId="{2C1EF857-D912-8248-8E39-0661C7B0B5FE}" srcOrd="3" destOrd="0" presId="urn:microsoft.com/office/officeart/2005/8/layout/hProcess4"/>
    <dgm:cxn modelId="{8145E9ED-E1BE-CB47-96C2-D9201B7DE56C}" type="presParOf" srcId="{A80055FD-0EFE-DA40-BB10-9E40316121AE}" destId="{14035109-7227-CE48-B44E-F9BF618EA4BA}" srcOrd="4" destOrd="0" presId="urn:microsoft.com/office/officeart/2005/8/layout/hProcess4"/>
    <dgm:cxn modelId="{88FBA1A2-B132-AF47-95E1-66A4979D9F15}" type="presParOf" srcId="{14035109-7227-CE48-B44E-F9BF618EA4BA}" destId="{B0198846-556E-5147-A4DC-24C323B298AB}" srcOrd="0" destOrd="0" presId="urn:microsoft.com/office/officeart/2005/8/layout/hProcess4"/>
    <dgm:cxn modelId="{99B6AB80-7B6F-CF42-9D26-56DFFE57C8DC}" type="presParOf" srcId="{14035109-7227-CE48-B44E-F9BF618EA4BA}" destId="{C216BB08-CB93-5140-B4D2-184740461239}" srcOrd="1" destOrd="0" presId="urn:microsoft.com/office/officeart/2005/8/layout/hProcess4"/>
    <dgm:cxn modelId="{6DBD124C-058A-8D41-8832-8205EA7C6717}" type="presParOf" srcId="{14035109-7227-CE48-B44E-F9BF618EA4BA}" destId="{1EB300BD-AB56-CC41-B8C3-95F6E545FAA4}" srcOrd="2" destOrd="0" presId="urn:microsoft.com/office/officeart/2005/8/layout/hProcess4"/>
    <dgm:cxn modelId="{FC8CB841-5026-7540-8009-436141D1117A}" type="presParOf" srcId="{14035109-7227-CE48-B44E-F9BF618EA4BA}" destId="{1E62BFB7-0D88-4248-AA4B-A4100AAF7871}" srcOrd="3" destOrd="0" presId="urn:microsoft.com/office/officeart/2005/8/layout/hProcess4"/>
    <dgm:cxn modelId="{DA17C32F-9B67-1540-8C1C-83963000C4C8}" type="presParOf" srcId="{14035109-7227-CE48-B44E-F9BF618EA4BA}" destId="{B2726035-8485-C74D-ADA6-C3BAA541D665}" srcOrd="4" destOrd="0" presId="urn:microsoft.com/office/officeart/2005/8/layout/hProcess4"/>
    <dgm:cxn modelId="{A37C5527-FD29-AC49-9D4A-147A3C071558}" type="presParOf" srcId="{A80055FD-0EFE-DA40-BB10-9E40316121AE}" destId="{59134D9F-722E-B14F-91F7-AE8755D4AE88}" srcOrd="5" destOrd="0" presId="urn:microsoft.com/office/officeart/2005/8/layout/hProcess4"/>
    <dgm:cxn modelId="{D7528016-4335-A54D-87B9-EEDFF7662364}" type="presParOf" srcId="{A80055FD-0EFE-DA40-BB10-9E40316121AE}" destId="{186C4FD9-936A-B24A-A132-F55E8FF712E1}" srcOrd="6" destOrd="0" presId="urn:microsoft.com/office/officeart/2005/8/layout/hProcess4"/>
    <dgm:cxn modelId="{89CECC87-0937-734B-9C3D-4A6E0C6D5914}" type="presParOf" srcId="{186C4FD9-936A-B24A-A132-F55E8FF712E1}" destId="{793D7B84-9C84-894C-BF94-E9F080F91107}" srcOrd="0" destOrd="0" presId="urn:microsoft.com/office/officeart/2005/8/layout/hProcess4"/>
    <dgm:cxn modelId="{1D1468AF-B6DD-F94D-A708-6B9571827098}" type="presParOf" srcId="{186C4FD9-936A-B24A-A132-F55E8FF712E1}" destId="{48E70B55-BAE4-8242-9DB6-6FC9427CDA65}" srcOrd="1" destOrd="0" presId="urn:microsoft.com/office/officeart/2005/8/layout/hProcess4"/>
    <dgm:cxn modelId="{D5EB3845-CE51-DD4F-9AD1-490AE51C3ABE}" type="presParOf" srcId="{186C4FD9-936A-B24A-A132-F55E8FF712E1}" destId="{0BFCC248-1E65-7147-8861-C1F8285B604E}" srcOrd="2" destOrd="0" presId="urn:microsoft.com/office/officeart/2005/8/layout/hProcess4"/>
    <dgm:cxn modelId="{51ECD7A4-E243-8F41-8054-9EF9BEC46A64}" type="presParOf" srcId="{186C4FD9-936A-B24A-A132-F55E8FF712E1}" destId="{445BE99B-877D-8540-BA81-816880432BBF}" srcOrd="3" destOrd="0" presId="urn:microsoft.com/office/officeart/2005/8/layout/hProcess4"/>
    <dgm:cxn modelId="{E4C2D99D-77A8-E34B-9A0E-44F50E4C31D7}" type="presParOf" srcId="{186C4FD9-936A-B24A-A132-F55E8FF712E1}" destId="{C3233E20-16F6-A544-A4FB-8A4D6375E79D}" srcOrd="4" destOrd="0" presId="urn:microsoft.com/office/officeart/2005/8/layout/hProcess4"/>
    <dgm:cxn modelId="{B6235B79-F8C7-624F-973E-081C34852205}" type="presParOf" srcId="{A80055FD-0EFE-DA40-BB10-9E40316121AE}" destId="{3EC94A84-909D-A94A-9F4E-C8A2600A0EB8}" srcOrd="7" destOrd="0" presId="urn:microsoft.com/office/officeart/2005/8/layout/hProcess4"/>
    <dgm:cxn modelId="{192045A8-6EB0-ED44-8965-84EFD1527054}" type="presParOf" srcId="{A80055FD-0EFE-DA40-BB10-9E40316121AE}" destId="{9AB8FB2B-8CEF-B54E-B681-35F672D7282E}" srcOrd="8" destOrd="0" presId="urn:microsoft.com/office/officeart/2005/8/layout/hProcess4"/>
    <dgm:cxn modelId="{C527439B-CF7E-4E41-8987-6994CDB2D7AE}" type="presParOf" srcId="{9AB8FB2B-8CEF-B54E-B681-35F672D7282E}" destId="{31BE8C1D-D18C-8F44-A235-9930A0904385}" srcOrd="0" destOrd="0" presId="urn:microsoft.com/office/officeart/2005/8/layout/hProcess4"/>
    <dgm:cxn modelId="{B59373BA-7154-1D42-A594-8EE4C882CEED}" type="presParOf" srcId="{9AB8FB2B-8CEF-B54E-B681-35F672D7282E}" destId="{1C8C391E-38DA-5344-AC8D-0E18E93E6D88}" srcOrd="1" destOrd="0" presId="urn:microsoft.com/office/officeart/2005/8/layout/hProcess4"/>
    <dgm:cxn modelId="{7FD5996B-E5F3-2E49-B9F0-10A44072BE9C}" type="presParOf" srcId="{9AB8FB2B-8CEF-B54E-B681-35F672D7282E}" destId="{775BE1AF-C8C7-CD44-B0AD-C2631D857352}" srcOrd="2" destOrd="0" presId="urn:microsoft.com/office/officeart/2005/8/layout/hProcess4"/>
    <dgm:cxn modelId="{0F571361-CD73-EA49-AA08-04A32B1E84D3}" type="presParOf" srcId="{9AB8FB2B-8CEF-B54E-B681-35F672D7282E}" destId="{938753FA-3084-174C-810C-A09634B7E03F}" srcOrd="3" destOrd="0" presId="urn:microsoft.com/office/officeart/2005/8/layout/hProcess4"/>
    <dgm:cxn modelId="{61A0AA4D-30AC-CC48-91A2-75BD0FE1055B}" type="presParOf" srcId="{9AB8FB2B-8CEF-B54E-B681-35F672D7282E}" destId="{8625C352-991D-5747-9431-248D82776243}"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EA6D2-88C2-A940-831E-20595CC83EE8}">
      <dsp:nvSpPr>
        <dsp:cNvPr id="0" name=""/>
        <dsp:cNvSpPr/>
      </dsp:nvSpPr>
      <dsp:spPr>
        <a:xfrm>
          <a:off x="2943" y="2203228"/>
          <a:ext cx="1842962" cy="1520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fr-FR" sz="1200" kern="1200" noProof="0" dirty="0"/>
            <a:t>Chargée les données</a:t>
          </a:r>
        </a:p>
        <a:p>
          <a:pPr marL="114300" lvl="1" indent="-114300" algn="l" defTabSz="533400">
            <a:lnSpc>
              <a:spcPct val="90000"/>
            </a:lnSpc>
            <a:spcBef>
              <a:spcPct val="0"/>
            </a:spcBef>
            <a:spcAft>
              <a:spcPct val="15000"/>
            </a:spcAft>
            <a:buChar char="•"/>
          </a:pPr>
          <a:r>
            <a:rPr lang="fr-FR" sz="1200" kern="1200" noProof="0" dirty="0"/>
            <a:t>Vérifier le format</a:t>
          </a:r>
        </a:p>
      </dsp:txBody>
      <dsp:txXfrm>
        <a:off x="37924" y="2238209"/>
        <a:ext cx="1773000" cy="1124370"/>
      </dsp:txXfrm>
    </dsp:sp>
    <dsp:sp modelId="{EC6170D4-3ECB-D143-9AD6-FC19C4393634}">
      <dsp:nvSpPr>
        <dsp:cNvPr id="0" name=""/>
        <dsp:cNvSpPr/>
      </dsp:nvSpPr>
      <dsp:spPr>
        <a:xfrm>
          <a:off x="1040400" y="2571581"/>
          <a:ext cx="2023107" cy="2023107"/>
        </a:xfrm>
        <a:prstGeom prst="leftCircularArrow">
          <a:avLst>
            <a:gd name="adj1" fmla="val 3109"/>
            <a:gd name="adj2" fmla="val 382131"/>
            <a:gd name="adj3" fmla="val 2157642"/>
            <a:gd name="adj4" fmla="val 9024489"/>
            <a:gd name="adj5" fmla="val 36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25706E-4BFE-454A-A192-5EF861A799CF}">
      <dsp:nvSpPr>
        <dsp:cNvPr id="0" name=""/>
        <dsp:cNvSpPr/>
      </dsp:nvSpPr>
      <dsp:spPr>
        <a:xfrm>
          <a:off x="412490" y="3397561"/>
          <a:ext cx="1638189" cy="6514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fr-FR" sz="1300" kern="1200" noProof="0" dirty="0"/>
            <a:t>Extraction et chargement des données</a:t>
          </a:r>
        </a:p>
      </dsp:txBody>
      <dsp:txXfrm>
        <a:off x="431570" y="3416641"/>
        <a:ext cx="1600029" cy="613293"/>
      </dsp:txXfrm>
    </dsp:sp>
    <dsp:sp modelId="{ADF74406-97AC-AE42-8A26-23573D2EB075}">
      <dsp:nvSpPr>
        <dsp:cNvPr id="0" name=""/>
        <dsp:cNvSpPr/>
      </dsp:nvSpPr>
      <dsp:spPr>
        <a:xfrm>
          <a:off x="2350150" y="2203228"/>
          <a:ext cx="1842962" cy="1520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fr-FR" sz="1200" kern="1200" noProof="0" dirty="0"/>
            <a:t>Supprimer les variables ayant plus de 50% de valeurs nuls</a:t>
          </a:r>
        </a:p>
        <a:p>
          <a:pPr marL="114300" lvl="1" indent="-114300" algn="l" defTabSz="533400">
            <a:lnSpc>
              <a:spcPct val="90000"/>
            </a:lnSpc>
            <a:spcBef>
              <a:spcPct val="0"/>
            </a:spcBef>
            <a:spcAft>
              <a:spcPct val="15000"/>
            </a:spcAft>
            <a:buChar char="•"/>
          </a:pPr>
          <a:r>
            <a:rPr lang="fr-FR" sz="1200" kern="1200" noProof="0" dirty="0"/>
            <a:t>Supprimer les doublons</a:t>
          </a:r>
        </a:p>
        <a:p>
          <a:pPr marL="114300" lvl="1" indent="-114300" algn="l" defTabSz="533400">
            <a:lnSpc>
              <a:spcPct val="90000"/>
            </a:lnSpc>
            <a:spcBef>
              <a:spcPct val="0"/>
            </a:spcBef>
            <a:spcAft>
              <a:spcPct val="15000"/>
            </a:spcAft>
            <a:buChar char="•"/>
          </a:pPr>
          <a:r>
            <a:rPr lang="fr-FR" sz="1200" kern="1200" noProof="0" dirty="0"/>
            <a:t>Enlever les colonnes non nécessaires</a:t>
          </a:r>
        </a:p>
      </dsp:txBody>
      <dsp:txXfrm>
        <a:off x="2385131" y="2563936"/>
        <a:ext cx="1773000" cy="1124370"/>
      </dsp:txXfrm>
    </dsp:sp>
    <dsp:sp modelId="{2C1EF857-D912-8248-8E39-0661C7B0B5FE}">
      <dsp:nvSpPr>
        <dsp:cNvPr id="0" name=""/>
        <dsp:cNvSpPr/>
      </dsp:nvSpPr>
      <dsp:spPr>
        <a:xfrm>
          <a:off x="3372249" y="1272227"/>
          <a:ext cx="2258597" cy="2258597"/>
        </a:xfrm>
        <a:prstGeom prst="circularArrow">
          <a:avLst>
            <a:gd name="adj1" fmla="val 2784"/>
            <a:gd name="adj2" fmla="val 339694"/>
            <a:gd name="adj3" fmla="val 19484795"/>
            <a:gd name="adj4" fmla="val 12575511"/>
            <a:gd name="adj5" fmla="val 324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3EAA53-EA92-914F-8241-A3FE4D6624A9}">
      <dsp:nvSpPr>
        <dsp:cNvPr id="0" name=""/>
        <dsp:cNvSpPr/>
      </dsp:nvSpPr>
      <dsp:spPr>
        <a:xfrm>
          <a:off x="2759697" y="1877502"/>
          <a:ext cx="1638189" cy="6514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fr-FR" sz="1300" kern="1200" noProof="0" dirty="0"/>
            <a:t>Supprimer les colonnes et lignes</a:t>
          </a:r>
        </a:p>
      </dsp:txBody>
      <dsp:txXfrm>
        <a:off x="2778777" y="1896582"/>
        <a:ext cx="1600029" cy="613293"/>
      </dsp:txXfrm>
    </dsp:sp>
    <dsp:sp modelId="{C216BB08-CB93-5140-B4D2-184740461239}">
      <dsp:nvSpPr>
        <dsp:cNvPr id="0" name=""/>
        <dsp:cNvSpPr/>
      </dsp:nvSpPr>
      <dsp:spPr>
        <a:xfrm>
          <a:off x="4697357" y="2203228"/>
          <a:ext cx="1842962" cy="1520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fr-FR" sz="1200" kern="1200" noProof="0" dirty="0"/>
            <a:t>Pour une meilleur compréhension</a:t>
          </a:r>
        </a:p>
        <a:p>
          <a:pPr marL="114300" lvl="1" indent="-114300" algn="l" defTabSz="533400">
            <a:lnSpc>
              <a:spcPct val="90000"/>
            </a:lnSpc>
            <a:spcBef>
              <a:spcPct val="0"/>
            </a:spcBef>
            <a:spcAft>
              <a:spcPct val="15000"/>
            </a:spcAft>
            <a:buChar char="•"/>
          </a:pPr>
          <a:r>
            <a:rPr lang="fr-FR" sz="1200" kern="1200" noProof="0" dirty="0"/>
            <a:t>Plus facile de les gérer</a:t>
          </a:r>
        </a:p>
      </dsp:txBody>
      <dsp:txXfrm>
        <a:off x="4732338" y="2238209"/>
        <a:ext cx="1773000" cy="1124370"/>
      </dsp:txXfrm>
    </dsp:sp>
    <dsp:sp modelId="{59134D9F-722E-B14F-91F7-AE8755D4AE88}">
      <dsp:nvSpPr>
        <dsp:cNvPr id="0" name=""/>
        <dsp:cNvSpPr/>
      </dsp:nvSpPr>
      <dsp:spPr>
        <a:xfrm>
          <a:off x="5734814" y="2571581"/>
          <a:ext cx="2023107" cy="2023107"/>
        </a:xfrm>
        <a:prstGeom prst="leftCircularArrow">
          <a:avLst>
            <a:gd name="adj1" fmla="val 3109"/>
            <a:gd name="adj2" fmla="val 382131"/>
            <a:gd name="adj3" fmla="val 2157642"/>
            <a:gd name="adj4" fmla="val 9024489"/>
            <a:gd name="adj5" fmla="val 36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62BFB7-0D88-4248-AA4B-A4100AAF7871}">
      <dsp:nvSpPr>
        <dsp:cNvPr id="0" name=""/>
        <dsp:cNvSpPr/>
      </dsp:nvSpPr>
      <dsp:spPr>
        <a:xfrm>
          <a:off x="5106905" y="3397561"/>
          <a:ext cx="1638189" cy="6514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fr-FR" sz="1300" kern="1200" noProof="0" dirty="0"/>
            <a:t>Renommer les colonnes</a:t>
          </a:r>
        </a:p>
      </dsp:txBody>
      <dsp:txXfrm>
        <a:off x="5125985" y="3416641"/>
        <a:ext cx="1600029" cy="613293"/>
      </dsp:txXfrm>
    </dsp:sp>
    <dsp:sp modelId="{48E70B55-BAE4-8242-9DB6-6FC9427CDA65}">
      <dsp:nvSpPr>
        <dsp:cNvPr id="0" name=""/>
        <dsp:cNvSpPr/>
      </dsp:nvSpPr>
      <dsp:spPr>
        <a:xfrm>
          <a:off x="7044564" y="2203228"/>
          <a:ext cx="1842962" cy="1520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fr-FR" sz="1200" kern="1200" noProof="0" dirty="0"/>
            <a:t>Etude de la fréquence pour les variables non numériques</a:t>
          </a:r>
        </a:p>
        <a:p>
          <a:pPr marL="114300" lvl="1" indent="-114300" algn="l" defTabSz="533400">
            <a:lnSpc>
              <a:spcPct val="90000"/>
            </a:lnSpc>
            <a:spcBef>
              <a:spcPct val="0"/>
            </a:spcBef>
            <a:spcAft>
              <a:spcPct val="15000"/>
            </a:spcAft>
            <a:buChar char="•"/>
          </a:pPr>
          <a:r>
            <a:rPr lang="fr-FR" sz="1200" kern="1200" noProof="0" dirty="0"/>
            <a:t>Médiane pour les variables continues</a:t>
          </a:r>
        </a:p>
      </dsp:txBody>
      <dsp:txXfrm>
        <a:off x="7079545" y="2563936"/>
        <a:ext cx="1773000" cy="1124370"/>
      </dsp:txXfrm>
    </dsp:sp>
    <dsp:sp modelId="{3EC94A84-909D-A94A-9F4E-C8A2600A0EB8}">
      <dsp:nvSpPr>
        <dsp:cNvPr id="0" name=""/>
        <dsp:cNvSpPr/>
      </dsp:nvSpPr>
      <dsp:spPr>
        <a:xfrm>
          <a:off x="8066663" y="1272227"/>
          <a:ext cx="2258597" cy="2258597"/>
        </a:xfrm>
        <a:prstGeom prst="circularArrow">
          <a:avLst>
            <a:gd name="adj1" fmla="val 2784"/>
            <a:gd name="adj2" fmla="val 339694"/>
            <a:gd name="adj3" fmla="val 19484795"/>
            <a:gd name="adj4" fmla="val 12575511"/>
            <a:gd name="adj5" fmla="val 324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5BE99B-877D-8540-BA81-816880432BBF}">
      <dsp:nvSpPr>
        <dsp:cNvPr id="0" name=""/>
        <dsp:cNvSpPr/>
      </dsp:nvSpPr>
      <dsp:spPr>
        <a:xfrm>
          <a:off x="7454112" y="1877502"/>
          <a:ext cx="1638189" cy="6514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fr-FR" sz="1300" kern="1200" noProof="0" dirty="0"/>
            <a:t>Imputer les valeurs manquantes</a:t>
          </a:r>
        </a:p>
      </dsp:txBody>
      <dsp:txXfrm>
        <a:off x="7473192" y="1896582"/>
        <a:ext cx="1600029" cy="613293"/>
      </dsp:txXfrm>
    </dsp:sp>
    <dsp:sp modelId="{1C8C391E-38DA-5344-AC8D-0E18E93E6D88}">
      <dsp:nvSpPr>
        <dsp:cNvPr id="0" name=""/>
        <dsp:cNvSpPr/>
      </dsp:nvSpPr>
      <dsp:spPr>
        <a:xfrm>
          <a:off x="9391771" y="2203228"/>
          <a:ext cx="1842962" cy="1520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fr-FR" sz="1200" kern="1200" noProof="0" dirty="0"/>
            <a:t>Valeurs continues</a:t>
          </a:r>
        </a:p>
        <a:p>
          <a:pPr marL="114300" lvl="1" indent="-114300" algn="l" defTabSz="533400">
            <a:lnSpc>
              <a:spcPct val="90000"/>
            </a:lnSpc>
            <a:spcBef>
              <a:spcPct val="0"/>
            </a:spcBef>
            <a:spcAft>
              <a:spcPct val="15000"/>
            </a:spcAft>
            <a:buChar char="•"/>
          </a:pPr>
          <a:r>
            <a:rPr lang="fr-FR" sz="1200" kern="1200" noProof="0" dirty="0"/>
            <a:t>Calculer les bornes supérieure et inférieure</a:t>
          </a:r>
        </a:p>
        <a:p>
          <a:pPr marL="114300" lvl="1" indent="-114300" algn="l" defTabSz="533400">
            <a:lnSpc>
              <a:spcPct val="90000"/>
            </a:lnSpc>
            <a:spcBef>
              <a:spcPct val="0"/>
            </a:spcBef>
            <a:spcAft>
              <a:spcPct val="15000"/>
            </a:spcAft>
            <a:buChar char="•"/>
          </a:pPr>
          <a:r>
            <a:rPr lang="fr-FR" sz="1200" kern="1200" noProof="0" dirty="0"/>
            <a:t>Remplacer les valeurs extrêmes</a:t>
          </a:r>
        </a:p>
      </dsp:txBody>
      <dsp:txXfrm>
        <a:off x="9426752" y="2238209"/>
        <a:ext cx="1773000" cy="1124370"/>
      </dsp:txXfrm>
    </dsp:sp>
    <dsp:sp modelId="{938753FA-3084-174C-810C-A09634B7E03F}">
      <dsp:nvSpPr>
        <dsp:cNvPr id="0" name=""/>
        <dsp:cNvSpPr/>
      </dsp:nvSpPr>
      <dsp:spPr>
        <a:xfrm>
          <a:off x="9801319" y="3397561"/>
          <a:ext cx="1638189" cy="6514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fr-FR" sz="1300" kern="1200" noProof="0" dirty="0"/>
            <a:t>Remplacer les valeurs extrêmes</a:t>
          </a:r>
        </a:p>
      </dsp:txBody>
      <dsp:txXfrm>
        <a:off x="9820399" y="3416641"/>
        <a:ext cx="1600029" cy="6132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046C8-5234-854C-BA39-BF61CE759CE4}" type="datetimeFigureOut">
              <a:rPr lang="en-AU" smtClean="0"/>
              <a:t>21/8/23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B018A-3994-8540-B1A4-4DF8CBB4C88E}" type="slidenum">
              <a:rPr lang="en-AU" smtClean="0"/>
              <a:t>‹#›</a:t>
            </a:fld>
            <a:endParaRPr lang="en-AU"/>
          </a:p>
        </p:txBody>
      </p:sp>
    </p:spTree>
    <p:extLst>
      <p:ext uri="{BB962C8B-B14F-4D97-AF65-F5344CB8AC3E}">
        <p14:creationId xmlns:p14="http://schemas.microsoft.com/office/powerpoint/2010/main" val="142046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1</a:t>
            </a:fld>
            <a:endParaRPr lang="en-AU"/>
          </a:p>
        </p:txBody>
      </p:sp>
    </p:spTree>
    <p:extLst>
      <p:ext uri="{BB962C8B-B14F-4D97-AF65-F5344CB8AC3E}">
        <p14:creationId xmlns:p14="http://schemas.microsoft.com/office/powerpoint/2010/main" val="2307827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14</a:t>
            </a:fld>
            <a:endParaRPr lang="en-AU"/>
          </a:p>
        </p:txBody>
      </p:sp>
    </p:spTree>
    <p:extLst>
      <p:ext uri="{BB962C8B-B14F-4D97-AF65-F5344CB8AC3E}">
        <p14:creationId xmlns:p14="http://schemas.microsoft.com/office/powerpoint/2010/main" val="89492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fr-FR" dirty="0"/>
              <a:t>Graphiques à barres montrant la fréquence d'apparition d'une catégorie</a:t>
            </a:r>
          </a:p>
          <a:p>
            <a:pPr marL="285750" indent="-285750">
              <a:buFont typeface="Arial" panose="020B0604020202020204" pitchFamily="34" charset="0"/>
              <a:buChar char="•"/>
            </a:pPr>
            <a:r>
              <a:rPr lang="fr-FR" dirty="0"/>
              <a:t>Les valeurs manquantes ont été remplacées par la valeur la plus courante, entraînant des distributions extrêmes.</a:t>
            </a:r>
          </a:p>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15</a:t>
            </a:fld>
            <a:endParaRPr lang="en-AU"/>
          </a:p>
        </p:txBody>
      </p:sp>
    </p:spTree>
    <p:extLst>
      <p:ext uri="{BB962C8B-B14F-4D97-AF65-F5344CB8AC3E}">
        <p14:creationId xmlns:p14="http://schemas.microsoft.com/office/powerpoint/2010/main" val="83929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enlo" panose="020B0609030804020204" pitchFamily="49" charset="0"/>
              </a:rPr>
              <a:t>This is the output of an Ordinary Least Squares (OLS) regression, which is often used in econometrics and statistics to estimate the relationships between a dependent variable and one or more independent variables. Let's interpret the key aspects of this output:</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1.</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**Dependent Variable**</a:t>
            </a:r>
            <a:r>
              <a:rPr lang="en-GB" b="0" dirty="0">
                <a:solidFill>
                  <a:srgbClr val="CCCCCC"/>
                </a:solidFill>
                <a:effectLst/>
                <a:latin typeface="Menlo" panose="020B0609030804020204" pitchFamily="49" charset="0"/>
              </a:rPr>
              <a:t>: The dependent variable, or the variable you are trying to explain, is "Nutri-Score UK 100g."</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2.</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**R-squared**</a:t>
            </a:r>
            <a:r>
              <a:rPr lang="en-GB" b="0" dirty="0">
                <a:solidFill>
                  <a:srgbClr val="CCCCCC"/>
                </a:solidFill>
                <a:effectLst/>
                <a:latin typeface="Menlo" panose="020B0609030804020204" pitchFamily="49" charset="0"/>
              </a:rPr>
              <a:t>: This value of 0.816 suggests that about 81.6% of the variability in the dependent variable "Nutri-Score UK 100g" can be explained by the model. It's a measure of how well the independent variables explain the dependent variable.</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3.</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**Adjusted R-squared**</a:t>
            </a:r>
            <a:r>
              <a:rPr lang="en-GB" b="0" dirty="0">
                <a:solidFill>
                  <a:srgbClr val="CCCCCC"/>
                </a:solidFill>
                <a:effectLst/>
                <a:latin typeface="Menlo" panose="020B0609030804020204" pitchFamily="49" charset="0"/>
              </a:rPr>
              <a:t>: Also 0.816, which is the R-squared value adjusted for the number of predictors in the model. This metric is important when comparing models with different numbers of predictors.</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4.</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**F-statistic**</a:t>
            </a:r>
            <a:r>
              <a:rPr lang="en-GB" b="0" dirty="0">
                <a:solidFill>
                  <a:srgbClr val="CCCCCC"/>
                </a:solidFill>
                <a:effectLst/>
                <a:latin typeface="Menlo" panose="020B0609030804020204" pitchFamily="49" charset="0"/>
              </a:rPr>
              <a:t>: The F-test checks the hypothesis that all regression coefficients are equal to zero. The p-value associated with the F-statistic is 0.00, indicating that the overall model is statistically significant.</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5.</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**Coefficients Table**</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a:t>
            </a:r>
            <a:r>
              <a:rPr lang="en-GB" b="0" dirty="0" err="1">
                <a:solidFill>
                  <a:srgbClr val="CCCCCC"/>
                </a:solidFill>
                <a:effectLst/>
                <a:latin typeface="Menlo" panose="020B0609030804020204" pitchFamily="49" charset="0"/>
              </a:rPr>
              <a:t>coef</a:t>
            </a:r>
            <a:r>
              <a:rPr lang="en-GB" b="0" dirty="0">
                <a:solidFill>
                  <a:srgbClr val="CCCCCC"/>
                </a:solidFill>
                <a:effectLst/>
                <a:latin typeface="Menlo" panose="020B0609030804020204" pitchFamily="49" charset="0"/>
              </a:rPr>
              <a:t>" column provides the estimated coefficients for each independent variable.</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"std err" column gives the standard error of each coefficient.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"t" column provides the t-values, indicating the statistical significance of each coefficient.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"P&gt;|t|" column provides the p-values for the t-tests of each coefficient. </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"[0.025, 0.975]" columns provide the 95% confidence interval for each coefficient.</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6.</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**P-values**</a:t>
            </a:r>
            <a:r>
              <a:rPr lang="en-GB" b="0" dirty="0">
                <a:solidFill>
                  <a:srgbClr val="CCCCCC"/>
                </a:solidFill>
                <a:effectLst/>
                <a:latin typeface="Menlo" panose="020B0609030804020204" pitchFamily="49" charset="0"/>
              </a:rPr>
              <a:t>: If a p-value is less than 0.05 (common threshold), the corresponding variable is considered statistically significant. In this model, all variables have p-values less than 0.05, suggesting that they are all statistically significant predictors of the dependent variable.</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7.</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**Other Statistics**</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Durbin-Watson statistic tests for autocorrelation in the residuals. A value close to 2 suggests no autocorrelation.</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Omnibus test and the Jarque-</a:t>
            </a:r>
            <a:r>
              <a:rPr lang="en-GB" b="0" dirty="0" err="1">
                <a:solidFill>
                  <a:srgbClr val="CCCCCC"/>
                </a:solidFill>
                <a:effectLst/>
                <a:latin typeface="Menlo" panose="020B0609030804020204" pitchFamily="49" charset="0"/>
              </a:rPr>
              <a:t>Bera</a:t>
            </a:r>
            <a:r>
              <a:rPr lang="en-GB" b="0" dirty="0">
                <a:solidFill>
                  <a:srgbClr val="CCCCCC"/>
                </a:solidFill>
                <a:effectLst/>
                <a:latin typeface="Menlo" panose="020B0609030804020204" pitchFamily="49" charset="0"/>
              </a:rPr>
              <a:t> (JB) test are tests for the normality of the residuals. A low p-value (like 0.00) suggests the residuals are not normally distributed.</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skewness and kurtosis values provide information on the shape of the distribution of the residuals.</a:t>
            </a:r>
          </a:p>
          <a:p>
            <a:r>
              <a:rPr lang="en-GB" b="0" dirty="0">
                <a:solidFill>
                  <a:srgbClr val="6796E6"/>
                </a:solidFill>
                <a:effectLst/>
                <a:latin typeface="Menlo" panose="020B0609030804020204" pitchFamily="49" charset="0"/>
              </a:rPr>
              <a:t>8.</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**Notes**</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comment on the condition number being large suggests potential multicollinearity issues, which means some independent variables are correlated with others. Multicollinearity can make the coefficients unstable and difficult to interpret.</a:t>
            </a:r>
          </a:p>
          <a:p>
            <a:br>
              <a:rPr lang="en-GB" b="0" dirty="0">
                <a:solidFill>
                  <a:srgbClr val="CCCCCC"/>
                </a:solidFill>
                <a:effectLst/>
                <a:latin typeface="Menlo" panose="020B0609030804020204" pitchFamily="49" charset="0"/>
              </a:rPr>
            </a:br>
            <a:r>
              <a:rPr lang="en-GB" b="0" dirty="0">
                <a:solidFill>
                  <a:srgbClr val="CCCCCC"/>
                </a:solidFill>
                <a:effectLst/>
                <a:latin typeface="Menlo" panose="020B0609030804020204" pitchFamily="49" charset="0"/>
              </a:rPr>
              <a:t>To summarize, the model seems to explain a significant proportion of the variance in the "Nutri-Score UK 100g". However, as the notes suggest, there might be issues related to multicollinearity which could affect the stability and interpretation of coefficients.</a:t>
            </a:r>
          </a:p>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18</a:t>
            </a:fld>
            <a:endParaRPr lang="en-AU"/>
          </a:p>
        </p:txBody>
      </p:sp>
    </p:spTree>
    <p:extLst>
      <p:ext uri="{BB962C8B-B14F-4D97-AF65-F5344CB8AC3E}">
        <p14:creationId xmlns:p14="http://schemas.microsoft.com/office/powerpoint/2010/main" val="1198673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enlo" panose="020B0609030804020204" pitchFamily="49" charset="0"/>
              </a:rPr>
              <a:t>### 1. ANOVA Results:</a:t>
            </a:r>
            <a:endParaRPr lang="en-GB" b="0" dirty="0">
              <a:solidFill>
                <a:srgbClr val="CCCCCC"/>
              </a:solidFill>
              <a:effectLst/>
              <a:latin typeface="Menlo" panose="020B0609030804020204" pitchFamily="49" charset="0"/>
            </a:endParaRPr>
          </a:p>
          <a:p>
            <a:r>
              <a:rPr lang="en-GB" b="1" dirty="0">
                <a:solidFill>
                  <a:srgbClr val="569CD6"/>
                </a:solidFill>
                <a:effectLst/>
                <a:latin typeface="Menlo" panose="020B0609030804020204" pitchFamily="49" charset="0"/>
              </a:rPr>
              <a:t>**F-statistic: 27921.0926**</a:t>
            </a:r>
            <a:endParaRPr lang="en-GB" b="0" dirty="0">
              <a:solidFill>
                <a:srgbClr val="CCCCCC"/>
              </a:solidFill>
              <a:effectLst/>
              <a:latin typeface="Menlo" panose="020B0609030804020204" pitchFamily="49" charset="0"/>
            </a:endParaRPr>
          </a:p>
          <a:p>
            <a:r>
              <a:rPr lang="en-GB" b="1" dirty="0">
                <a:solidFill>
                  <a:srgbClr val="569CD6"/>
                </a:solidFill>
                <a:effectLst/>
                <a:latin typeface="Menlo" panose="020B0609030804020204" pitchFamily="49" charset="0"/>
              </a:rPr>
              <a:t>**P-value: 0.0000**</a:t>
            </a:r>
            <a:endParaRPr lang="en-GB" b="0" dirty="0">
              <a:solidFill>
                <a:srgbClr val="CCCCCC"/>
              </a:solidFill>
              <a:effectLst/>
              <a:latin typeface="Menlo" panose="020B0609030804020204" pitchFamily="49" charset="0"/>
            </a:endParaRPr>
          </a:p>
          <a:p>
            <a:r>
              <a:rPr lang="en-GB" b="0" dirty="0">
                <a:solidFill>
                  <a:srgbClr val="CCCCCC"/>
                </a:solidFill>
                <a:effectLst/>
                <a:latin typeface="Menlo" panose="020B0609030804020204" pitchFamily="49" charset="0"/>
              </a:rPr>
              <a:t>With a p-value of 0.0000, the differences among the group means for Nutrition Grade FR are statistically significant.</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a:t>
            </a:r>
            <a:r>
              <a:rPr lang="en-GB" b="1" dirty="0">
                <a:solidFill>
                  <a:srgbClr val="569CD6"/>
                </a:solidFill>
                <a:effectLst/>
                <a:latin typeface="Menlo" panose="020B0609030804020204" pitchFamily="49" charset="0"/>
              </a:rPr>
              <a:t>**F-statistic**</a:t>
            </a:r>
            <a:r>
              <a:rPr lang="en-GB" b="0" dirty="0">
                <a:solidFill>
                  <a:srgbClr val="CCCCCC"/>
                </a:solidFill>
                <a:effectLst/>
                <a:latin typeface="Menlo" panose="020B0609030804020204" pitchFamily="49" charset="0"/>
              </a:rPr>
              <a:t> is a measure to see if the means of different groups are significantly different. A large F-statistic suggests that at least one group mean is different from the others. Here, the F-statistic is quite high (27921.0926).</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a:t>
            </a:r>
            <a:r>
              <a:rPr lang="en-GB" b="1" dirty="0">
                <a:solidFill>
                  <a:srgbClr val="569CD6"/>
                </a:solidFill>
                <a:effectLst/>
                <a:latin typeface="Menlo" panose="020B0609030804020204" pitchFamily="49" charset="0"/>
              </a:rPr>
              <a:t>**P-value**</a:t>
            </a:r>
            <a:r>
              <a:rPr lang="en-GB" b="0" dirty="0">
                <a:solidFill>
                  <a:srgbClr val="CCCCCC"/>
                </a:solidFill>
                <a:effectLst/>
                <a:latin typeface="Menlo" panose="020B0609030804020204" pitchFamily="49" charset="0"/>
              </a:rPr>
              <a:t> is a test of the hypothesis that the group means are all the same. A small P-value (often less than 0.05) indicates that you can reject this hypothesis. Here, the P-value is 0.0000, meaning it's very close to zero, which provides strong evidence against the hypothesis that all group means are the same. Hence, there's a significant difference between at least two of the group means.</a:t>
            </a:r>
          </a:p>
          <a:p>
            <a:br>
              <a:rPr lang="en-GB" b="0" dirty="0">
                <a:solidFill>
                  <a:srgbClr val="CCCCCC"/>
                </a:solidFill>
                <a:effectLst/>
                <a:latin typeface="Menlo" panose="020B0609030804020204" pitchFamily="49" charset="0"/>
              </a:rPr>
            </a:br>
            <a:r>
              <a:rPr lang="en-GB" b="1" dirty="0">
                <a:solidFill>
                  <a:srgbClr val="569CD6"/>
                </a:solidFill>
                <a:effectLst/>
                <a:latin typeface="Menlo" panose="020B0609030804020204" pitchFamily="49" charset="0"/>
              </a:rPr>
              <a:t>### 2. Eta-squared:</a:t>
            </a:r>
            <a:endParaRPr lang="en-GB" b="0" dirty="0">
              <a:solidFill>
                <a:srgbClr val="CCCCCC"/>
              </a:solidFill>
              <a:effectLst/>
              <a:latin typeface="Menlo" panose="020B0609030804020204" pitchFamily="49" charset="0"/>
            </a:endParaRPr>
          </a:p>
          <a:p>
            <a:r>
              <a:rPr lang="en-GB" b="1" dirty="0">
                <a:solidFill>
                  <a:srgbClr val="569CD6"/>
                </a:solidFill>
                <a:effectLst/>
                <a:latin typeface="Menlo" panose="020B0609030804020204" pitchFamily="49" charset="0"/>
              </a:rPr>
              <a:t>**Eta-squared: 0.2583**</a:t>
            </a:r>
            <a:endParaRPr lang="en-GB" b="0" dirty="0">
              <a:solidFill>
                <a:srgbClr val="CCCCCC"/>
              </a:solidFill>
              <a:effectLst/>
              <a:latin typeface="Menlo" panose="020B0609030804020204" pitchFamily="49" charset="0"/>
            </a:endParaRPr>
          </a:p>
          <a:p>
            <a:r>
              <a:rPr lang="en-GB" b="1" dirty="0">
                <a:solidFill>
                  <a:srgbClr val="569CD6"/>
                </a:solidFill>
                <a:effectLst/>
                <a:latin typeface="Menlo" panose="020B0609030804020204" pitchFamily="49" charset="0"/>
              </a:rPr>
              <a:t>**Interpretation: Large effect**</a:t>
            </a:r>
            <a:endParaRPr lang="en-GB" b="0" dirty="0">
              <a:solidFill>
                <a:srgbClr val="CCCCCC"/>
              </a:solidFill>
              <a:effectLst/>
              <a:latin typeface="Menlo" panose="020B0609030804020204" pitchFamily="49" charset="0"/>
            </a:endParaRP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**Eta-squared (</a:t>
            </a:r>
            <a:r>
              <a:rPr lang="el-GR" b="1" dirty="0">
                <a:solidFill>
                  <a:srgbClr val="569CD6"/>
                </a:solidFill>
                <a:effectLst/>
                <a:latin typeface="Menlo" panose="020B0609030804020204" pitchFamily="49" charset="0"/>
              </a:rPr>
              <a:t>η^2)**</a:t>
            </a:r>
            <a:r>
              <a:rPr lang="el-GR" b="0" dirty="0">
                <a:solidFill>
                  <a:srgbClr val="CCCCCC"/>
                </a:solidFill>
                <a:effectLst/>
                <a:latin typeface="Menlo" panose="020B0609030804020204" pitchFamily="49" charset="0"/>
              </a:rPr>
              <a:t> </a:t>
            </a:r>
            <a:r>
              <a:rPr lang="en-GB" b="0" dirty="0">
                <a:solidFill>
                  <a:srgbClr val="CCCCCC"/>
                </a:solidFill>
                <a:effectLst/>
                <a:latin typeface="Menlo" panose="020B0609030804020204" pitchFamily="49" charset="0"/>
              </a:rPr>
              <a:t>is a measure of effect size for the ANOVA test. It tells us the proportion of total variation that's explained by the variation between the groups. Here, </a:t>
            </a:r>
            <a:r>
              <a:rPr lang="el-GR" b="0" dirty="0">
                <a:solidFill>
                  <a:srgbClr val="CCCCCC"/>
                </a:solidFill>
                <a:effectLst/>
                <a:latin typeface="Menlo" panose="020B0609030804020204" pitchFamily="49" charset="0"/>
              </a:rPr>
              <a:t>η^2 </a:t>
            </a:r>
            <a:r>
              <a:rPr lang="en-GB" b="0" dirty="0">
                <a:solidFill>
                  <a:srgbClr val="CCCCCC"/>
                </a:solidFill>
                <a:effectLst/>
                <a:latin typeface="Menlo" panose="020B0609030804020204" pitchFamily="49" charset="0"/>
              </a:rPr>
              <a:t>is 0.2583, which means that approximately 25.83% of the total variation in the data is explained by the Nutrition Grade FR. </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interpretation categorizes this effect size as a "Large effect." This suggests that the Nutrition Grade FR has a strong association with the "Energy 100g" variable.</a:t>
            </a:r>
          </a:p>
          <a:p>
            <a:br>
              <a:rPr lang="en-GB" b="0" dirty="0">
                <a:solidFill>
                  <a:srgbClr val="CCCCCC"/>
                </a:solidFill>
                <a:effectLst/>
                <a:latin typeface="Menlo" panose="020B0609030804020204" pitchFamily="49" charset="0"/>
              </a:rPr>
            </a:br>
            <a:r>
              <a:rPr lang="en-GB" b="1" dirty="0">
                <a:solidFill>
                  <a:srgbClr val="569CD6"/>
                </a:solidFill>
                <a:effectLst/>
                <a:latin typeface="Menlo" panose="020B0609030804020204" pitchFamily="49" charset="0"/>
              </a:rPr>
              <a:t>### 3. Assumptions:</a:t>
            </a:r>
            <a:endParaRPr lang="en-GB" b="0" dirty="0">
              <a:solidFill>
                <a:srgbClr val="CCCCCC"/>
              </a:solidFill>
              <a:effectLst/>
              <a:latin typeface="Menlo" panose="020B0609030804020204" pitchFamily="49" charset="0"/>
            </a:endParaRPr>
          </a:p>
          <a:p>
            <a:r>
              <a:rPr lang="en-GB" b="1" dirty="0">
                <a:solidFill>
                  <a:srgbClr val="569CD6"/>
                </a:solidFill>
                <a:effectLst/>
                <a:latin typeface="Menlo" panose="020B0609030804020204" pitchFamily="49" charset="0"/>
              </a:rPr>
              <a:t>**</a:t>
            </a:r>
            <a:r>
              <a:rPr lang="en-GB" b="1" dirty="0" err="1">
                <a:solidFill>
                  <a:srgbClr val="569CD6"/>
                </a:solidFill>
                <a:effectLst/>
                <a:latin typeface="Menlo" panose="020B0609030804020204" pitchFamily="49" charset="0"/>
              </a:rPr>
              <a:t>Levene's</a:t>
            </a:r>
            <a:r>
              <a:rPr lang="en-GB" b="1" dirty="0">
                <a:solidFill>
                  <a:srgbClr val="569CD6"/>
                </a:solidFill>
                <a:effectLst/>
                <a:latin typeface="Menlo" panose="020B0609030804020204" pitchFamily="49" charset="0"/>
              </a:rPr>
              <a:t> Test:**</a:t>
            </a:r>
            <a:r>
              <a:rPr lang="en-GB" b="0" dirty="0">
                <a:solidFill>
                  <a:srgbClr val="CCCCCC"/>
                </a:solidFill>
                <a:effectLst/>
                <a:latin typeface="Menlo" panose="020B0609030804020204" pitchFamily="49" charset="0"/>
              </a:rPr>
              <a:t> Assumption of homogeneity of variances NOT satisfied.</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a:t>
            </a:r>
            <a:r>
              <a:rPr lang="en-GB" b="1" dirty="0" err="1">
                <a:solidFill>
                  <a:srgbClr val="569CD6"/>
                </a:solidFill>
                <a:effectLst/>
                <a:latin typeface="Menlo" panose="020B0609030804020204" pitchFamily="49" charset="0"/>
              </a:rPr>
              <a:t>Levene's</a:t>
            </a:r>
            <a:r>
              <a:rPr lang="en-GB" b="1" dirty="0">
                <a:solidFill>
                  <a:srgbClr val="569CD6"/>
                </a:solidFill>
                <a:effectLst/>
                <a:latin typeface="Menlo" panose="020B0609030804020204" pitchFamily="49" charset="0"/>
              </a:rPr>
              <a:t> Test**</a:t>
            </a:r>
            <a:r>
              <a:rPr lang="en-GB" b="0" dirty="0">
                <a:solidFill>
                  <a:srgbClr val="CCCCCC"/>
                </a:solidFill>
                <a:effectLst/>
                <a:latin typeface="Menlo" panose="020B0609030804020204" pitchFamily="49" charset="0"/>
              </a:rPr>
              <a:t> checks for homogeneity of variances, meaning whether the different groups have the same variance. In this case, the assumption is not satisfied, indicating that there's a significant difference in the variances of the groups.</a:t>
            </a:r>
          </a:p>
          <a:p>
            <a:br>
              <a:rPr lang="en-GB" b="0" dirty="0">
                <a:solidFill>
                  <a:srgbClr val="CCCCCC"/>
                </a:solidFill>
                <a:effectLst/>
                <a:latin typeface="Menlo" panose="020B0609030804020204" pitchFamily="49" charset="0"/>
              </a:rPr>
            </a:br>
            <a:r>
              <a:rPr lang="en-GB" b="1" dirty="0">
                <a:solidFill>
                  <a:srgbClr val="569CD6"/>
                </a:solidFill>
                <a:effectLst/>
                <a:latin typeface="Menlo" panose="020B0609030804020204" pitchFamily="49" charset="0"/>
              </a:rPr>
              <a:t>**Shapiro-Wilk Test:**</a:t>
            </a:r>
            <a:r>
              <a:rPr lang="en-GB" b="0" dirty="0">
                <a:solidFill>
                  <a:srgbClr val="CCCCCC"/>
                </a:solidFill>
                <a:effectLst/>
                <a:latin typeface="Menlo" panose="020B0609030804020204" pitchFamily="49" charset="0"/>
              </a:rPr>
              <a:t> Assumption of normality NOT satisfied for all nutrition grades (a, b, c, d, e).</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a:t>
            </a:r>
            <a:r>
              <a:rPr lang="en-GB" b="1" dirty="0">
                <a:solidFill>
                  <a:srgbClr val="569CD6"/>
                </a:solidFill>
                <a:effectLst/>
                <a:latin typeface="Menlo" panose="020B0609030804020204" pitchFamily="49" charset="0"/>
              </a:rPr>
              <a:t>**Shapiro-Wilk Test**</a:t>
            </a:r>
            <a:r>
              <a:rPr lang="en-GB" b="0" dirty="0">
                <a:solidFill>
                  <a:srgbClr val="CCCCCC"/>
                </a:solidFill>
                <a:effectLst/>
                <a:latin typeface="Menlo" panose="020B0609030804020204" pitchFamily="49" charset="0"/>
              </a:rPr>
              <a:t> checks if the data is normally distributed within each group. A non-significant result suggests the data does not deviate from a normal distribution. However, the test results indicate that none of the Nutrition Grade FR groups (a, b, c, d, e) satisfy the normality assumption.</a:t>
            </a:r>
          </a:p>
          <a:p>
            <a:br>
              <a:rPr lang="en-GB" b="0" dirty="0">
                <a:solidFill>
                  <a:srgbClr val="CCCCCC"/>
                </a:solidFill>
                <a:effectLst/>
                <a:latin typeface="Menlo" panose="020B0609030804020204" pitchFamily="49" charset="0"/>
              </a:rPr>
            </a:br>
            <a:r>
              <a:rPr lang="en-GB" b="1" dirty="0">
                <a:solidFill>
                  <a:srgbClr val="569CD6"/>
                </a:solidFill>
                <a:effectLst/>
                <a:latin typeface="Menlo" panose="020B0609030804020204" pitchFamily="49" charset="0"/>
              </a:rPr>
              <a:t>### Summary:</a:t>
            </a:r>
            <a:endParaRPr lang="en-GB" b="0" dirty="0">
              <a:solidFill>
                <a:srgbClr val="CCCCCC"/>
              </a:solidFill>
              <a:effectLst/>
              <a:latin typeface="Menlo" panose="020B0609030804020204" pitchFamily="49" charset="0"/>
            </a:endParaRPr>
          </a:p>
          <a:p>
            <a:r>
              <a:rPr lang="en-GB" b="0" dirty="0">
                <a:solidFill>
                  <a:srgbClr val="CCCCCC"/>
                </a:solidFill>
                <a:effectLst/>
                <a:latin typeface="Menlo" panose="020B0609030804020204" pitchFamily="49" charset="0"/>
              </a:rPr>
              <a:t>The ANOVA test indicates that the Nutrition Grade FR has a significant effect on the "Energy 100g" with a large effect size. However, the data violates two critical assumptions of ANOVA: homogeneity of variances and normality. Therefore, while the ANOVA results are statistically significant, they should be interpreted with caution due to the violated assumptions. Alternative non-parametric methods might be considered for a more robust analysis.</a:t>
            </a:r>
          </a:p>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19</a:t>
            </a:fld>
            <a:endParaRPr lang="en-AU"/>
          </a:p>
        </p:txBody>
      </p:sp>
    </p:spTree>
    <p:extLst>
      <p:ext uri="{BB962C8B-B14F-4D97-AF65-F5344CB8AC3E}">
        <p14:creationId xmlns:p14="http://schemas.microsoft.com/office/powerpoint/2010/main" val="1624152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enlo" panose="020B0609030804020204" pitchFamily="49" charset="0"/>
              </a:rPr>
              <a:t># Chi Squared Test</a:t>
            </a:r>
            <a:endParaRPr lang="en-GB" b="0" dirty="0">
              <a:solidFill>
                <a:srgbClr val="CCCCCC"/>
              </a:solidFill>
              <a:effectLst/>
              <a:latin typeface="Menlo" panose="020B0609030804020204" pitchFamily="49" charset="0"/>
            </a:endParaRP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4.</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**Observed vs Expected Frequencies**</a:t>
            </a:r>
            <a:r>
              <a:rPr lang="en-GB" b="0" dirty="0">
                <a:solidFill>
                  <a:srgbClr val="CCCCCC"/>
                </a:solidFill>
                <a:effectLst/>
                <a:latin typeface="Menlo" panose="020B0609030804020204" pitchFamily="49" charset="0"/>
              </a:rPr>
              <a:t>: </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For each category (Q1, Q2, Q3, Q4), there are observed and expected frequencies for each Nutrition Grade (a, b, c, d, e).</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observed frequencies are the actual counts present in the dataset.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expected frequencies are what we would expect to see if the two variables (quantile category and Nutrition Grade) were independent.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Comparing observed to expected, we can see significant discrepancies. For instance, in Category Q1 for Nutrition Grade 'a', the observed value is 18741, while the expected value is 8937.16. This significant difference is reflected across many other categories and grades, indicating a non-random association between the two variables.</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5.</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**Inference**</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There's a clear pattern where the observed and expected frequencies differ substantially across various categories and grades. </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This provides additional context for why the p-value is so low. The marked differences between observed and expected frequencies across various categories indicate a clear association between the two variables.</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For example, in Category Q4 for Nutrition Grade 'e', there's a huge difference with observed values being 31920 and expected values being 10588.34. This kind of stark contrast suggests that the distribution of Nutrition Grades within this quantile category (Q4) is not random but influenced by some other factors or inherent properties of the data.</a:t>
            </a:r>
          </a:p>
          <a:p>
            <a:br>
              <a:rPr lang="en-GB" b="0" dirty="0">
                <a:solidFill>
                  <a:srgbClr val="CCCCCC"/>
                </a:solidFill>
                <a:effectLst/>
                <a:latin typeface="Menlo" panose="020B0609030804020204" pitchFamily="49" charset="0"/>
              </a:rPr>
            </a:br>
            <a:r>
              <a:rPr lang="en-GB" b="0" dirty="0">
                <a:solidFill>
                  <a:srgbClr val="CCCCCC"/>
                </a:solidFill>
                <a:effectLst/>
                <a:latin typeface="Menlo" panose="020B0609030804020204" pitchFamily="49" charset="0"/>
              </a:rPr>
              <a:t>In summary, the results from the chi-squared test and the breakdown of observed vs. expected frequencies strongly suggest that there's a significant association between the quantile category of a certain variable (like 'Energy 100g') and the 'Nutrition Grade FR'.</a:t>
            </a:r>
          </a:p>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20</a:t>
            </a:fld>
            <a:endParaRPr lang="en-AU"/>
          </a:p>
        </p:txBody>
      </p:sp>
    </p:spTree>
    <p:extLst>
      <p:ext uri="{BB962C8B-B14F-4D97-AF65-F5344CB8AC3E}">
        <p14:creationId xmlns:p14="http://schemas.microsoft.com/office/powerpoint/2010/main" val="687935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enlo" panose="020B0609030804020204" pitchFamily="49" charset="0"/>
              </a:rPr>
              <a:t># Chi Squared Test</a:t>
            </a:r>
            <a:endParaRPr lang="en-GB" b="0" dirty="0">
              <a:solidFill>
                <a:srgbClr val="CCCCCC"/>
              </a:solidFill>
              <a:effectLst/>
              <a:latin typeface="Menlo" panose="020B0609030804020204" pitchFamily="49" charset="0"/>
            </a:endParaRP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1.</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**Chi-Squared Value**</a:t>
            </a:r>
            <a:r>
              <a:rPr lang="en-GB" b="0" dirty="0">
                <a:solidFill>
                  <a:srgbClr val="CCCCCC"/>
                </a:solidFill>
                <a:effectLst/>
                <a:latin typeface="Menlo" panose="020B0609030804020204" pitchFamily="49" charset="0"/>
              </a:rPr>
              <a:t>: </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calculated chi-squared value is 134315.83914416732. This statistic measures the difference between the observed frequencies and the expected frequencies if the two variables were independent.</a:t>
            </a:r>
          </a:p>
          <a:p>
            <a:r>
              <a:rPr lang="en-GB" b="0" dirty="0">
                <a:solidFill>
                  <a:srgbClr val="6796E6"/>
                </a:solidFill>
                <a:effectLst/>
                <a:latin typeface="Menlo" panose="020B0609030804020204" pitchFamily="49" charset="0"/>
              </a:rPr>
              <a:t>2.</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**P-Value**</a:t>
            </a:r>
            <a:r>
              <a:rPr lang="en-GB" b="0" dirty="0">
                <a:solidFill>
                  <a:srgbClr val="CCCCCC"/>
                </a:solidFill>
                <a:effectLst/>
                <a:latin typeface="Menlo" panose="020B0609030804020204" pitchFamily="49" charset="0"/>
              </a:rPr>
              <a:t>: </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p-value is 0.0. This is a measure of the evidence against a null hypothesis. The null hypothesis for the chi-squared test is that the variables are independent. </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A p-value of 0.0 (or very close to 0) means that the observed frequencies significantly deviate from what we would expect if the variables were independent. </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3.</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**Interpretation**</a:t>
            </a:r>
            <a:r>
              <a:rPr lang="en-GB" b="0" dirty="0">
                <a:solidFill>
                  <a:srgbClr val="CCCCCC"/>
                </a:solidFill>
                <a:effectLst/>
                <a:latin typeface="Menlo" panose="020B0609030804020204" pitchFamily="49" charset="0"/>
              </a:rPr>
              <a:t>: </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statement "The variables are associated (p-value &lt; 0.05)" means that given the p-value, there's strong evidence to reject the null hypothesis of independence. Thus, there is a statistically significant relationship or association between the variables in question.</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4.</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**Observed vs Expected Frequencies**</a:t>
            </a:r>
            <a:r>
              <a:rPr lang="en-GB" b="0" dirty="0">
                <a:solidFill>
                  <a:srgbClr val="CCCCCC"/>
                </a:solidFill>
                <a:effectLst/>
                <a:latin typeface="Menlo" panose="020B0609030804020204" pitchFamily="49" charset="0"/>
              </a:rPr>
              <a:t>: </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For each category (Q1, Q2, Q3, Q4), there are observed and expected frequencies for each Nutrition Grade (a, b, c, d, e).</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observed frequencies are the actual counts present in the dataset.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expected frequencies are what we would expect to see if the two variables (quantile category and Nutrition Grade) were independent.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Comparing observed to expected, we can see significant discrepancies. For instance, in Category Q1 for Nutrition Grade 'a', the observed value is 18741, while the expected value is 8937.16. This significant difference is reflected across many other categories and grades, indicating a non-random association between the two variables.</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5.</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**Inference**</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There's a clear pattern where the observed and expected frequencies differ substantially across various categories and grades. </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This provides additional context for why the p-value is so low. The marked differences between observed and expected frequencies across various categories indicate a clear association between the two variables.</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For example, in Category Q4 for Nutrition Grade 'e', there's a huge difference with observed values being 31920 and expected values being 10588.34. This kind of stark contrast suggests that the distribution of Nutrition Grades within this quantile category (Q4) is not random but influenced by some other factors or inherent properties of the data.</a:t>
            </a:r>
          </a:p>
        </p:txBody>
      </p:sp>
      <p:sp>
        <p:nvSpPr>
          <p:cNvPr id="4" name="Slide Number Placeholder 3"/>
          <p:cNvSpPr>
            <a:spLocks noGrp="1"/>
          </p:cNvSpPr>
          <p:nvPr>
            <p:ph type="sldNum" sz="quarter" idx="5"/>
          </p:nvPr>
        </p:nvSpPr>
        <p:spPr/>
        <p:txBody>
          <a:bodyPr/>
          <a:lstStyle/>
          <a:p>
            <a:fld id="{CD7B018A-3994-8540-B1A4-4DF8CBB4C88E}" type="slidenum">
              <a:rPr lang="en-AU" smtClean="0"/>
              <a:t>21</a:t>
            </a:fld>
            <a:endParaRPr lang="en-AU"/>
          </a:p>
        </p:txBody>
      </p:sp>
    </p:spTree>
    <p:extLst>
      <p:ext uri="{BB962C8B-B14F-4D97-AF65-F5344CB8AC3E}">
        <p14:creationId xmlns:p14="http://schemas.microsoft.com/office/powerpoint/2010/main" val="4262040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2.</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**Loading Factors for Each Component**</a:t>
            </a:r>
            <a:r>
              <a:rPr lang="en-GB" b="0" dirty="0">
                <a:solidFill>
                  <a:srgbClr val="CCCCCC"/>
                </a:solidFill>
                <a:effectLst/>
                <a:latin typeface="Menlo" panose="020B0609030804020204" pitchFamily="49" charset="0"/>
              </a:rPr>
              <a:t>:</a:t>
            </a:r>
          </a:p>
          <a:p>
            <a:br>
              <a:rPr lang="en-GB" b="0" dirty="0">
                <a:solidFill>
                  <a:srgbClr val="CCCCCC"/>
                </a:solidFill>
                <a:effectLst/>
                <a:latin typeface="Menlo" panose="020B0609030804020204" pitchFamily="49" charset="0"/>
              </a:rPr>
            </a:br>
            <a:r>
              <a:rPr lang="en-GB" b="1" dirty="0">
                <a:solidFill>
                  <a:srgbClr val="569CD6"/>
                </a:solidFill>
                <a:effectLst/>
                <a:latin typeface="Menlo" panose="020B0609030804020204" pitchFamily="49" charset="0"/>
              </a:rPr>
              <a:t>**PC1**</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PC1 is mostly influenced by the </a:t>
            </a:r>
            <a:r>
              <a:rPr lang="en-GB" b="0" dirty="0">
                <a:solidFill>
                  <a:srgbClr val="CE9178"/>
                </a:solidFill>
                <a:effectLst/>
                <a:latin typeface="Menlo" panose="020B0609030804020204" pitchFamily="49" charset="0"/>
              </a:rPr>
              <a:t>`Energy 100g`</a:t>
            </a:r>
            <a:r>
              <a:rPr lang="en-GB" b="0" dirty="0">
                <a:solidFill>
                  <a:srgbClr val="CCCCCC"/>
                </a:solidFill>
                <a:effectLst/>
                <a:latin typeface="Menlo" panose="020B0609030804020204" pitchFamily="49" charset="0"/>
              </a:rPr>
              <a:t>, </a:t>
            </a:r>
            <a:r>
              <a:rPr lang="en-GB" b="0" dirty="0">
                <a:solidFill>
                  <a:srgbClr val="CE9178"/>
                </a:solidFill>
                <a:effectLst/>
                <a:latin typeface="Menlo" panose="020B0609030804020204" pitchFamily="49" charset="0"/>
              </a:rPr>
              <a:t>`Fat 100g`</a:t>
            </a:r>
            <a:r>
              <a:rPr lang="en-GB" b="0" dirty="0">
                <a:solidFill>
                  <a:srgbClr val="CCCCCC"/>
                </a:solidFill>
                <a:effectLst/>
                <a:latin typeface="Menlo" panose="020B0609030804020204" pitchFamily="49" charset="0"/>
              </a:rPr>
              <a:t>, </a:t>
            </a:r>
            <a:r>
              <a:rPr lang="en-GB" b="0" dirty="0">
                <a:solidFill>
                  <a:srgbClr val="CE9178"/>
                </a:solidFill>
                <a:effectLst/>
                <a:latin typeface="Menlo" panose="020B0609030804020204" pitchFamily="49" charset="0"/>
              </a:rPr>
              <a:t>`Saturated Fat 100g`</a:t>
            </a:r>
            <a:r>
              <a:rPr lang="en-GB" b="0" dirty="0">
                <a:solidFill>
                  <a:srgbClr val="CCCCCC"/>
                </a:solidFill>
                <a:effectLst/>
                <a:latin typeface="Menlo" panose="020B0609030804020204" pitchFamily="49" charset="0"/>
              </a:rPr>
              <a:t>, </a:t>
            </a:r>
            <a:r>
              <a:rPr lang="en-GB" b="0" dirty="0">
                <a:solidFill>
                  <a:srgbClr val="CE9178"/>
                </a:solidFill>
                <a:effectLst/>
                <a:latin typeface="Menlo" panose="020B0609030804020204" pitchFamily="49" charset="0"/>
              </a:rPr>
              <a:t>`Nutri-Score FR 100g`</a:t>
            </a:r>
            <a:r>
              <a:rPr lang="en-GB" b="0" dirty="0">
                <a:solidFill>
                  <a:srgbClr val="CCCCCC"/>
                </a:solidFill>
                <a:effectLst/>
                <a:latin typeface="Menlo" panose="020B0609030804020204" pitchFamily="49" charset="0"/>
              </a:rPr>
              <a:t>, and </a:t>
            </a:r>
            <a:r>
              <a:rPr lang="en-GB" b="0" dirty="0">
                <a:solidFill>
                  <a:srgbClr val="CE9178"/>
                </a:solidFill>
                <a:effectLst/>
                <a:latin typeface="Menlo" panose="020B0609030804020204" pitchFamily="49" charset="0"/>
              </a:rPr>
              <a:t>`Nutri-Score UK 100g`</a:t>
            </a:r>
            <a:r>
              <a:rPr lang="en-GB" b="0" dirty="0">
                <a:solidFill>
                  <a:srgbClr val="CCCCCC"/>
                </a:solidFill>
                <a:effectLst/>
                <a:latin typeface="Menlo" panose="020B0609030804020204" pitchFamily="49" charset="0"/>
              </a:rPr>
              <a:t> with loadings of approximately 0.79, 0.79, 0.83, 0.88, and 0.91 respectively. This indicates that PC1 might represent the general nutritional score and energy content of food.</a:t>
            </a:r>
          </a:p>
          <a:p>
            <a:br>
              <a:rPr lang="en-GB" b="0" dirty="0">
                <a:solidFill>
                  <a:srgbClr val="CCCCCC"/>
                </a:solidFill>
                <a:effectLst/>
                <a:latin typeface="Menlo" panose="020B0609030804020204" pitchFamily="49" charset="0"/>
              </a:rPr>
            </a:br>
            <a:r>
              <a:rPr lang="en-GB" b="1" dirty="0">
                <a:solidFill>
                  <a:srgbClr val="569CD6"/>
                </a:solidFill>
                <a:effectLst/>
                <a:latin typeface="Menlo" panose="020B0609030804020204" pitchFamily="49" charset="0"/>
              </a:rPr>
              <a:t>**PC2**</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PC2 has strong positive associations with </a:t>
            </a:r>
            <a:r>
              <a:rPr lang="en-GB" b="0" dirty="0">
                <a:solidFill>
                  <a:srgbClr val="CE9178"/>
                </a:solidFill>
                <a:effectLst/>
                <a:latin typeface="Menlo" panose="020B0609030804020204" pitchFamily="49" charset="0"/>
              </a:rPr>
              <a:t>`Carbohydrate 100g`</a:t>
            </a:r>
            <a:r>
              <a:rPr lang="en-GB" b="0" dirty="0">
                <a:solidFill>
                  <a:srgbClr val="CCCCCC"/>
                </a:solidFill>
                <a:effectLst/>
                <a:latin typeface="Menlo" panose="020B0609030804020204" pitchFamily="49" charset="0"/>
              </a:rPr>
              <a:t> and </a:t>
            </a:r>
            <a:r>
              <a:rPr lang="en-GB" b="0" dirty="0">
                <a:solidFill>
                  <a:srgbClr val="CE9178"/>
                </a:solidFill>
                <a:effectLst/>
                <a:latin typeface="Menlo" panose="020B0609030804020204" pitchFamily="49" charset="0"/>
              </a:rPr>
              <a:t>`Sugar 100g`</a:t>
            </a:r>
            <a:r>
              <a:rPr lang="en-GB" b="0" dirty="0">
                <a:solidFill>
                  <a:srgbClr val="CCCCCC"/>
                </a:solidFill>
                <a:effectLst/>
                <a:latin typeface="Menlo" panose="020B0609030804020204" pitchFamily="49" charset="0"/>
              </a:rPr>
              <a:t> (0.59 and 0.71, respectively) and a strong negative association with </a:t>
            </a:r>
            <a:r>
              <a:rPr lang="en-GB" b="0" dirty="0">
                <a:solidFill>
                  <a:srgbClr val="CE9178"/>
                </a:solidFill>
                <a:effectLst/>
                <a:latin typeface="Menlo" panose="020B0609030804020204" pitchFamily="49" charset="0"/>
              </a:rPr>
              <a:t>`Salt 100g`</a:t>
            </a:r>
            <a:r>
              <a:rPr lang="en-GB" b="0" dirty="0">
                <a:solidFill>
                  <a:srgbClr val="CCCCCC"/>
                </a:solidFill>
                <a:effectLst/>
                <a:latin typeface="Menlo" panose="020B0609030804020204" pitchFamily="49" charset="0"/>
              </a:rPr>
              <a:t> and </a:t>
            </a:r>
            <a:r>
              <a:rPr lang="en-GB" b="0" dirty="0">
                <a:solidFill>
                  <a:srgbClr val="CE9178"/>
                </a:solidFill>
                <a:effectLst/>
                <a:latin typeface="Menlo" panose="020B0609030804020204" pitchFamily="49" charset="0"/>
              </a:rPr>
              <a:t>`Sodium 100g`</a:t>
            </a:r>
            <a:r>
              <a:rPr lang="en-GB" b="0" dirty="0">
                <a:solidFill>
                  <a:srgbClr val="CCCCCC"/>
                </a:solidFill>
                <a:effectLst/>
                <a:latin typeface="Menlo" panose="020B0609030804020204" pitchFamily="49" charset="0"/>
              </a:rPr>
              <a:t> (both around -0.78). This component might be contrasting sugar and carbohydrate content against salt and sodium content.</a:t>
            </a:r>
          </a:p>
          <a:p>
            <a:br>
              <a:rPr lang="en-GB" b="0" dirty="0">
                <a:solidFill>
                  <a:srgbClr val="CCCCCC"/>
                </a:solidFill>
                <a:effectLst/>
                <a:latin typeface="Menlo" panose="020B0609030804020204" pitchFamily="49" charset="0"/>
              </a:rPr>
            </a:br>
            <a:r>
              <a:rPr lang="en-GB" b="1" dirty="0">
                <a:solidFill>
                  <a:srgbClr val="569CD6"/>
                </a:solidFill>
                <a:effectLst/>
                <a:latin typeface="Menlo" panose="020B0609030804020204" pitchFamily="49" charset="0"/>
              </a:rPr>
              <a:t>**PC3**</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third component, PC3, is strongly associated with </a:t>
            </a:r>
            <a:r>
              <a:rPr lang="en-GB" b="0" dirty="0">
                <a:solidFill>
                  <a:srgbClr val="CE9178"/>
                </a:solidFill>
                <a:effectLst/>
                <a:latin typeface="Menlo" panose="020B0609030804020204" pitchFamily="49" charset="0"/>
              </a:rPr>
              <a:t>`No. Additives`</a:t>
            </a:r>
            <a:r>
              <a:rPr lang="en-GB" b="0" dirty="0">
                <a:solidFill>
                  <a:srgbClr val="CCCCCC"/>
                </a:solidFill>
                <a:effectLst/>
                <a:latin typeface="Menlo" panose="020B0609030804020204" pitchFamily="49" charset="0"/>
              </a:rPr>
              <a:t> (0.56) in a positive direction and with </a:t>
            </a:r>
            <a:r>
              <a:rPr lang="en-GB" b="0" dirty="0">
                <a:solidFill>
                  <a:srgbClr val="CE9178"/>
                </a:solidFill>
                <a:effectLst/>
                <a:latin typeface="Menlo" panose="020B0609030804020204" pitchFamily="49" charset="0"/>
              </a:rPr>
              <a:t>`Energy 100g`</a:t>
            </a:r>
            <a:r>
              <a:rPr lang="en-GB" b="0" dirty="0">
                <a:solidFill>
                  <a:srgbClr val="CCCCCC"/>
                </a:solidFill>
                <a:effectLst/>
                <a:latin typeface="Menlo" panose="020B0609030804020204" pitchFamily="49" charset="0"/>
              </a:rPr>
              <a:t>, </a:t>
            </a:r>
            <a:r>
              <a:rPr lang="en-GB" b="0" dirty="0">
                <a:solidFill>
                  <a:srgbClr val="CE9178"/>
                </a:solidFill>
                <a:effectLst/>
                <a:latin typeface="Menlo" panose="020B0609030804020204" pitchFamily="49" charset="0"/>
              </a:rPr>
              <a:t>`Fat 100g`</a:t>
            </a:r>
            <a:r>
              <a:rPr lang="en-GB" b="0" dirty="0">
                <a:solidFill>
                  <a:srgbClr val="CCCCCC"/>
                </a:solidFill>
                <a:effectLst/>
                <a:latin typeface="Menlo" panose="020B0609030804020204" pitchFamily="49" charset="0"/>
              </a:rPr>
              <a:t>, </a:t>
            </a:r>
            <a:r>
              <a:rPr lang="en-GB" b="0" dirty="0">
                <a:solidFill>
                  <a:srgbClr val="CE9178"/>
                </a:solidFill>
                <a:effectLst/>
                <a:latin typeface="Menlo" panose="020B0609030804020204" pitchFamily="49" charset="0"/>
              </a:rPr>
              <a:t>`Saturated Fat 100g`</a:t>
            </a:r>
            <a:r>
              <a:rPr lang="en-GB" b="0" dirty="0">
                <a:solidFill>
                  <a:srgbClr val="CCCCCC"/>
                </a:solidFill>
                <a:effectLst/>
                <a:latin typeface="Menlo" panose="020B0609030804020204" pitchFamily="49" charset="0"/>
              </a:rPr>
              <a:t>, </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Fiber</a:t>
            </a:r>
            <a:r>
              <a:rPr lang="en-GB" b="0" dirty="0">
                <a:solidFill>
                  <a:srgbClr val="CE9178"/>
                </a:solidFill>
                <a:effectLst/>
                <a:latin typeface="Menlo" panose="020B0609030804020204" pitchFamily="49" charset="0"/>
              </a:rPr>
              <a:t> 100g`</a:t>
            </a:r>
            <a:r>
              <a:rPr lang="en-GB" b="0" dirty="0">
                <a:solidFill>
                  <a:srgbClr val="CCCCCC"/>
                </a:solidFill>
                <a:effectLst/>
                <a:latin typeface="Menlo" panose="020B0609030804020204" pitchFamily="49" charset="0"/>
              </a:rPr>
              <a:t>, and </a:t>
            </a:r>
            <a:r>
              <a:rPr lang="en-GB" b="0" dirty="0">
                <a:solidFill>
                  <a:srgbClr val="CE9178"/>
                </a:solidFill>
                <a:effectLst/>
                <a:latin typeface="Menlo" panose="020B0609030804020204" pitchFamily="49" charset="0"/>
              </a:rPr>
              <a:t>`Proteins 100g`</a:t>
            </a:r>
            <a:r>
              <a:rPr lang="en-GB" b="0" dirty="0">
                <a:solidFill>
                  <a:srgbClr val="CCCCCC"/>
                </a:solidFill>
                <a:effectLst/>
                <a:latin typeface="Menlo" panose="020B0609030804020204" pitchFamily="49" charset="0"/>
              </a:rPr>
              <a:t> in a negative direction. This component might be capturing a contrast between additives and some major nutritional contents.</a:t>
            </a:r>
          </a:p>
          <a:p>
            <a:br>
              <a:rPr lang="en-GB" b="0" dirty="0">
                <a:solidFill>
                  <a:srgbClr val="CCCCCC"/>
                </a:solidFill>
                <a:effectLst/>
                <a:latin typeface="Menlo" panose="020B0609030804020204" pitchFamily="49" charset="0"/>
              </a:rPr>
            </a:br>
            <a:r>
              <a:rPr lang="en-GB" b="1" dirty="0">
                <a:solidFill>
                  <a:srgbClr val="569CD6"/>
                </a:solidFill>
                <a:effectLst/>
                <a:latin typeface="Menlo" panose="020B0609030804020204" pitchFamily="49" charset="0"/>
              </a:rPr>
              <a:t>**PC4**</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PC4 has positive loadings for </a:t>
            </a:r>
            <a:r>
              <a:rPr lang="en-GB" b="0" dirty="0">
                <a:solidFill>
                  <a:srgbClr val="CE9178"/>
                </a:solidFill>
                <a:effectLst/>
                <a:latin typeface="Menlo" panose="020B0609030804020204" pitchFamily="49" charset="0"/>
              </a:rPr>
              <a:t>`No. Additives`</a:t>
            </a:r>
            <a:r>
              <a:rPr lang="en-GB" b="0" dirty="0">
                <a:solidFill>
                  <a:srgbClr val="CCCCCC"/>
                </a:solidFill>
                <a:effectLst/>
                <a:latin typeface="Menlo" panose="020B0609030804020204" pitchFamily="49" charset="0"/>
              </a:rPr>
              <a:t>, </a:t>
            </a:r>
            <a:r>
              <a:rPr lang="en-GB" b="0" dirty="0">
                <a:solidFill>
                  <a:srgbClr val="CE9178"/>
                </a:solidFill>
                <a:effectLst/>
                <a:latin typeface="Menlo" panose="020B0609030804020204" pitchFamily="49" charset="0"/>
              </a:rPr>
              <a:t>`Carbohydrate 100g`</a:t>
            </a:r>
            <a:r>
              <a:rPr lang="en-GB" b="0" dirty="0">
                <a:solidFill>
                  <a:srgbClr val="CCCCCC"/>
                </a:solidFill>
                <a:effectLst/>
                <a:latin typeface="Menlo" panose="020B0609030804020204" pitchFamily="49" charset="0"/>
              </a:rPr>
              <a:t>, and </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Fiber</a:t>
            </a:r>
            <a:r>
              <a:rPr lang="en-GB" b="0" dirty="0">
                <a:solidFill>
                  <a:srgbClr val="CE9178"/>
                </a:solidFill>
                <a:effectLst/>
                <a:latin typeface="Menlo" panose="020B0609030804020204" pitchFamily="49" charset="0"/>
              </a:rPr>
              <a:t> 100g`</a:t>
            </a:r>
            <a:r>
              <a:rPr lang="en-GB" b="0" dirty="0">
                <a:solidFill>
                  <a:srgbClr val="CCCCCC"/>
                </a:solidFill>
                <a:effectLst/>
                <a:latin typeface="Menlo" panose="020B0609030804020204" pitchFamily="49" charset="0"/>
              </a:rPr>
              <a:t>, and negative loadings for </a:t>
            </a:r>
            <a:r>
              <a:rPr lang="en-GB" b="0" dirty="0">
                <a:solidFill>
                  <a:srgbClr val="CE9178"/>
                </a:solidFill>
                <a:effectLst/>
                <a:latin typeface="Menlo" panose="020B0609030804020204" pitchFamily="49" charset="0"/>
              </a:rPr>
              <a:t>`Saturated Fat 100g`</a:t>
            </a:r>
            <a:r>
              <a:rPr lang="en-GB" b="0" dirty="0">
                <a:solidFill>
                  <a:srgbClr val="CCCCCC"/>
                </a:solidFill>
                <a:effectLst/>
                <a:latin typeface="Menlo" panose="020B0609030804020204" pitchFamily="49" charset="0"/>
              </a:rPr>
              <a:t>, </a:t>
            </a:r>
            <a:r>
              <a:rPr lang="en-GB" b="0" dirty="0">
                <a:solidFill>
                  <a:srgbClr val="CE9178"/>
                </a:solidFill>
                <a:effectLst/>
                <a:latin typeface="Menlo" panose="020B0609030804020204" pitchFamily="49" charset="0"/>
              </a:rPr>
              <a:t>`Nutri-Score FR 100g`</a:t>
            </a:r>
            <a:r>
              <a:rPr lang="en-GB" b="0" dirty="0">
                <a:solidFill>
                  <a:srgbClr val="CCCCCC"/>
                </a:solidFill>
                <a:effectLst/>
                <a:latin typeface="Menlo" panose="020B0609030804020204" pitchFamily="49" charset="0"/>
              </a:rPr>
              <a:t>, and </a:t>
            </a:r>
            <a:r>
              <a:rPr lang="en-GB" b="0" dirty="0">
                <a:solidFill>
                  <a:srgbClr val="CE9178"/>
                </a:solidFill>
                <a:effectLst/>
                <a:latin typeface="Menlo" panose="020B0609030804020204" pitchFamily="49" charset="0"/>
              </a:rPr>
              <a:t>`Nutri-Score UK 100g`</a:t>
            </a:r>
            <a:r>
              <a:rPr lang="en-GB" b="0" dirty="0">
                <a:solidFill>
                  <a:srgbClr val="CCCCCC"/>
                </a:solidFill>
                <a:effectLst/>
                <a:latin typeface="Menlo" panose="020B0609030804020204" pitchFamily="49" charset="0"/>
              </a:rPr>
              <a:t>. This component seems to be contrasting carbohydrate and </a:t>
            </a:r>
            <a:r>
              <a:rPr lang="en-GB" b="0" dirty="0" err="1">
                <a:solidFill>
                  <a:srgbClr val="CCCCCC"/>
                </a:solidFill>
                <a:effectLst/>
                <a:latin typeface="Menlo" panose="020B0609030804020204" pitchFamily="49" charset="0"/>
              </a:rPr>
              <a:t>fiber</a:t>
            </a:r>
            <a:r>
              <a:rPr lang="en-GB" b="0" dirty="0">
                <a:solidFill>
                  <a:srgbClr val="CCCCCC"/>
                </a:solidFill>
                <a:effectLst/>
                <a:latin typeface="Menlo" panose="020B0609030804020204" pitchFamily="49" charset="0"/>
              </a:rPr>
              <a:t> content against saturated fats and nutritional scores.</a:t>
            </a:r>
          </a:p>
          <a:p>
            <a:br>
              <a:rPr lang="en-GB" b="0" dirty="0">
                <a:solidFill>
                  <a:srgbClr val="CCCCCC"/>
                </a:solidFill>
                <a:effectLst/>
                <a:latin typeface="Menlo" panose="020B0609030804020204" pitchFamily="49" charset="0"/>
              </a:rPr>
            </a:br>
            <a:r>
              <a:rPr lang="en-GB" b="1" dirty="0">
                <a:solidFill>
                  <a:srgbClr val="569CD6"/>
                </a:solidFill>
                <a:effectLst/>
                <a:latin typeface="Menlo" panose="020B0609030804020204" pitchFamily="49" charset="0"/>
              </a:rPr>
              <a:t>**Other Components**</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Subsequent components (from PC5 onward) explain less variance individually, and their interpretations become less intuitive due to the nature of PCA, which seeks orthogonal (uncorrelated) components. It's common in PCA analyses for the first few components to capture broader, more easily interpretable patterns in the data, while later components capture more specific or nuanced variance. For detailed analysis, each component's loading factors should be evaluated separately.</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3.</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**Considerations and Recommendations**</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first few components (especially PC1 to PC4) capture significant variance and are more interpretable. They could be used in subsequent analyses or </a:t>
            </a:r>
            <a:r>
              <a:rPr lang="en-GB" b="0" dirty="0" err="1">
                <a:solidFill>
                  <a:srgbClr val="CCCCCC"/>
                </a:solidFill>
                <a:effectLst/>
                <a:latin typeface="Menlo" panose="020B0609030804020204" pitchFamily="49" charset="0"/>
              </a:rPr>
              <a:t>modeling</a:t>
            </a:r>
            <a:r>
              <a:rPr lang="en-GB" b="0" dirty="0">
                <a:solidFill>
                  <a:srgbClr val="CCCCCC"/>
                </a:solidFill>
                <a:effectLst/>
                <a:latin typeface="Menlo" panose="020B0609030804020204" pitchFamily="49" charset="0"/>
              </a:rPr>
              <a:t> efforts to reduce dimensionality while retaining most of the information.</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While the last few components (e.g., PC13 and PC14) explain very little variance, it's important to check if they capture any specific or nuanced patterns that could be relevant for specific analyses.</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When interpreting the loading factors, it's crucial to consider both the magnitude and direction. High magnitude (regardless of being positive or negative) indicates strong association, while the sign (positive/negative) shows the direction of the association.</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It's also noteworthy that </a:t>
            </a:r>
            <a:r>
              <a:rPr lang="en-GB" b="0" dirty="0">
                <a:solidFill>
                  <a:srgbClr val="CE9178"/>
                </a:solidFill>
                <a:effectLst/>
                <a:latin typeface="Menlo" panose="020B0609030804020204" pitchFamily="49" charset="0"/>
              </a:rPr>
              <a:t>`Salt 100g`</a:t>
            </a:r>
            <a:r>
              <a:rPr lang="en-GB" b="0" dirty="0">
                <a:solidFill>
                  <a:srgbClr val="CCCCCC"/>
                </a:solidFill>
                <a:effectLst/>
                <a:latin typeface="Menlo" panose="020B0609030804020204" pitchFamily="49" charset="0"/>
              </a:rPr>
              <a:t> and </a:t>
            </a:r>
            <a:r>
              <a:rPr lang="en-GB" b="0" dirty="0">
                <a:solidFill>
                  <a:srgbClr val="CE9178"/>
                </a:solidFill>
                <a:effectLst/>
                <a:latin typeface="Menlo" panose="020B0609030804020204" pitchFamily="49" charset="0"/>
              </a:rPr>
              <a:t>`Sodium 100g`</a:t>
            </a:r>
            <a:r>
              <a:rPr lang="en-GB" b="0" dirty="0">
                <a:solidFill>
                  <a:srgbClr val="CCCCCC"/>
                </a:solidFill>
                <a:effectLst/>
                <a:latin typeface="Menlo" panose="020B0609030804020204" pitchFamily="49" charset="0"/>
              </a:rPr>
              <a:t> have almost identical loading patterns across components, suggesting that they convey very similar information. In future analyses or </a:t>
            </a:r>
            <a:r>
              <a:rPr lang="en-GB" b="0" dirty="0" err="1">
                <a:solidFill>
                  <a:srgbClr val="CCCCCC"/>
                </a:solidFill>
                <a:effectLst/>
                <a:latin typeface="Menlo" panose="020B0609030804020204" pitchFamily="49" charset="0"/>
              </a:rPr>
              <a:t>modeling</a:t>
            </a:r>
            <a:r>
              <a:rPr lang="en-GB" b="0" dirty="0">
                <a:solidFill>
                  <a:srgbClr val="CCCCCC"/>
                </a:solidFill>
                <a:effectLst/>
                <a:latin typeface="Menlo" panose="020B0609030804020204" pitchFamily="49" charset="0"/>
              </a:rPr>
              <a:t> efforts, using one of them might be sufficient.</a:t>
            </a:r>
          </a:p>
          <a:p>
            <a:br>
              <a:rPr lang="en-GB" b="0" dirty="0">
                <a:solidFill>
                  <a:srgbClr val="CCCCCC"/>
                </a:solidFill>
                <a:effectLst/>
                <a:latin typeface="Menlo" panose="020B0609030804020204" pitchFamily="49" charset="0"/>
              </a:rPr>
            </a:br>
            <a:r>
              <a:rPr lang="en-GB" b="0" dirty="0">
                <a:solidFill>
                  <a:srgbClr val="CCCCCC"/>
                </a:solidFill>
                <a:effectLst/>
                <a:latin typeface="Menlo" panose="020B0609030804020204" pitchFamily="49" charset="0"/>
              </a:rPr>
              <a:t>In summary, this PCA analysis reveals key patterns and relationships in the data, especially concerning nutritional scores, energy content, and some specific nutritional components.</a:t>
            </a:r>
          </a:p>
        </p:txBody>
      </p:sp>
      <p:sp>
        <p:nvSpPr>
          <p:cNvPr id="4" name="Slide Number Placeholder 3"/>
          <p:cNvSpPr>
            <a:spLocks noGrp="1"/>
          </p:cNvSpPr>
          <p:nvPr>
            <p:ph type="sldNum" sz="quarter" idx="5"/>
          </p:nvPr>
        </p:nvSpPr>
        <p:spPr/>
        <p:txBody>
          <a:bodyPr/>
          <a:lstStyle/>
          <a:p>
            <a:fld id="{CD7B018A-3994-8540-B1A4-4DF8CBB4C88E}" type="slidenum">
              <a:rPr lang="en-AU" smtClean="0"/>
              <a:t>22</a:t>
            </a:fld>
            <a:endParaRPr lang="en-AU"/>
          </a:p>
        </p:txBody>
      </p:sp>
    </p:spTree>
    <p:extLst>
      <p:ext uri="{BB962C8B-B14F-4D97-AF65-F5344CB8AC3E}">
        <p14:creationId xmlns:p14="http://schemas.microsoft.com/office/powerpoint/2010/main" val="3104283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enlo" panose="020B0609030804020204" pitchFamily="49" charset="0"/>
              </a:rPr>
              <a:t>*Principal Component Analysis (PCA) Findings:**</a:t>
            </a:r>
            <a:endParaRPr lang="en-GB" b="0" dirty="0">
              <a:solidFill>
                <a:srgbClr val="CCCCCC"/>
              </a:solidFill>
              <a:effectLst/>
              <a:latin typeface="Menlo" panose="020B0609030804020204" pitchFamily="49" charset="0"/>
            </a:endParaRP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1.</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**Explained Variance &amp; Cumulative Variance**</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first principal component (PC1) explains 30.57% of the total variance in the data.</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first two principal components combined (PC1 &amp; PC2) explain approximately 47.71% of the total variance.</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first five components together explain approximately 78.65% of the variance, indicating that they contain most of the information in the dataset.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All components together (PC1 to PC14) explain 100% of the variance, which is expected.</a:t>
            </a:r>
          </a:p>
          <a:p>
            <a:r>
              <a:rPr lang="en-GB" b="0" dirty="0">
                <a:solidFill>
                  <a:srgbClr val="CCCCCC"/>
                </a:solidFill>
                <a:effectLst/>
                <a:latin typeface="Menlo" panose="020B0609030804020204" pitchFamily="49" charset="0"/>
              </a:rPr>
              <a:t>might be contrasting sugar and carbohydrate content against salt and sodium content.</a:t>
            </a:r>
          </a:p>
          <a:p>
            <a:br>
              <a:rPr lang="en-GB" b="0" dirty="0">
                <a:solidFill>
                  <a:srgbClr val="CCCCCC"/>
                </a:solidFill>
                <a:effectLst/>
                <a:latin typeface="Menlo" panose="020B0609030804020204" pitchFamily="49" charset="0"/>
              </a:rPr>
            </a:br>
            <a:r>
              <a:rPr lang="en-GB" b="0" dirty="0">
                <a:solidFill>
                  <a:srgbClr val="6796E6"/>
                </a:solidFill>
                <a:effectLst/>
                <a:latin typeface="Menlo" panose="020B0609030804020204" pitchFamily="49" charset="0"/>
              </a:rPr>
              <a:t>3.</a:t>
            </a:r>
            <a:r>
              <a:rPr lang="en-GB" b="0" dirty="0">
                <a:solidFill>
                  <a:srgbClr val="CCCCCC"/>
                </a:solidFill>
                <a:effectLst/>
                <a:latin typeface="Menlo" panose="020B0609030804020204" pitchFamily="49" charset="0"/>
              </a:rPr>
              <a:t> </a:t>
            </a:r>
            <a:r>
              <a:rPr lang="en-GB" b="1" dirty="0">
                <a:solidFill>
                  <a:srgbClr val="569CD6"/>
                </a:solidFill>
                <a:effectLst/>
                <a:latin typeface="Menlo" panose="020B0609030804020204" pitchFamily="49" charset="0"/>
              </a:rPr>
              <a:t>**Considerations and Recommendations**</a:t>
            </a:r>
            <a:r>
              <a:rPr lang="en-GB" b="0" dirty="0">
                <a:solidFill>
                  <a:srgbClr val="CCCCCC"/>
                </a:solidFill>
                <a:effectLst/>
                <a:latin typeface="Menlo" panose="020B0609030804020204" pitchFamily="49" charset="0"/>
              </a:rPr>
              <a:t>:</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The first few components (especially PC1 to PC4) capture significant variance and are more interpretable. They could be used in subsequent analyses or </a:t>
            </a:r>
            <a:r>
              <a:rPr lang="en-GB" b="0" dirty="0" err="1">
                <a:solidFill>
                  <a:srgbClr val="CCCCCC"/>
                </a:solidFill>
                <a:effectLst/>
                <a:latin typeface="Menlo" panose="020B0609030804020204" pitchFamily="49" charset="0"/>
              </a:rPr>
              <a:t>modeling</a:t>
            </a:r>
            <a:r>
              <a:rPr lang="en-GB" b="0" dirty="0">
                <a:solidFill>
                  <a:srgbClr val="CCCCCC"/>
                </a:solidFill>
                <a:effectLst/>
                <a:latin typeface="Menlo" panose="020B0609030804020204" pitchFamily="49" charset="0"/>
              </a:rPr>
              <a:t> efforts to reduce dimensionality while retaining most of the information.</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While the last few components (e.g., PC13 and PC14) explain very little variance, it's important to check if they capture any specific or nuanced patterns that could be relevant for specific analyses.</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When interpreting the loading factors, it's crucial to consider both the magnitude and direction. High magnitude (regardless of being positive or negative) indicates strong association, while the sign (positive/negative) shows the direction of the association.</a:t>
            </a:r>
          </a:p>
          <a:p>
            <a:r>
              <a:rPr lang="en-GB" b="0" dirty="0">
                <a:solidFill>
                  <a:srgbClr val="6796E6"/>
                </a:solidFill>
                <a:effectLst/>
                <a:latin typeface="Menlo" panose="020B0609030804020204" pitchFamily="49" charset="0"/>
              </a:rPr>
              <a:t>*</a:t>
            </a:r>
            <a:r>
              <a:rPr lang="en-GB" b="0" dirty="0">
                <a:solidFill>
                  <a:srgbClr val="CCCCCC"/>
                </a:solidFill>
                <a:effectLst/>
                <a:latin typeface="Menlo" panose="020B0609030804020204" pitchFamily="49" charset="0"/>
              </a:rPr>
              <a:t> It's also noteworthy that </a:t>
            </a:r>
            <a:r>
              <a:rPr lang="en-GB" b="0" dirty="0">
                <a:solidFill>
                  <a:srgbClr val="CE9178"/>
                </a:solidFill>
                <a:effectLst/>
                <a:latin typeface="Menlo" panose="020B0609030804020204" pitchFamily="49" charset="0"/>
              </a:rPr>
              <a:t>`Salt 100g`</a:t>
            </a:r>
            <a:r>
              <a:rPr lang="en-GB" b="0" dirty="0">
                <a:solidFill>
                  <a:srgbClr val="CCCCCC"/>
                </a:solidFill>
                <a:effectLst/>
                <a:latin typeface="Menlo" panose="020B0609030804020204" pitchFamily="49" charset="0"/>
              </a:rPr>
              <a:t> and </a:t>
            </a:r>
            <a:r>
              <a:rPr lang="en-GB" b="0" dirty="0">
                <a:solidFill>
                  <a:srgbClr val="CE9178"/>
                </a:solidFill>
                <a:effectLst/>
                <a:latin typeface="Menlo" panose="020B0609030804020204" pitchFamily="49" charset="0"/>
              </a:rPr>
              <a:t>`Sodium 100g`</a:t>
            </a:r>
            <a:r>
              <a:rPr lang="en-GB" b="0" dirty="0">
                <a:solidFill>
                  <a:srgbClr val="CCCCCC"/>
                </a:solidFill>
                <a:effectLst/>
                <a:latin typeface="Menlo" panose="020B0609030804020204" pitchFamily="49" charset="0"/>
              </a:rPr>
              <a:t> have almost identical loading patterns across components, suggesting that they convey very similar information. In future analyses or </a:t>
            </a:r>
            <a:r>
              <a:rPr lang="en-GB" b="0" dirty="0" err="1">
                <a:solidFill>
                  <a:srgbClr val="CCCCCC"/>
                </a:solidFill>
                <a:effectLst/>
                <a:latin typeface="Menlo" panose="020B0609030804020204" pitchFamily="49" charset="0"/>
              </a:rPr>
              <a:t>modeling</a:t>
            </a:r>
            <a:r>
              <a:rPr lang="en-GB" b="0" dirty="0">
                <a:solidFill>
                  <a:srgbClr val="CCCCCC"/>
                </a:solidFill>
                <a:effectLst/>
                <a:latin typeface="Menlo" panose="020B0609030804020204" pitchFamily="49" charset="0"/>
              </a:rPr>
              <a:t> efforts, using one of them might be sufficient.</a:t>
            </a:r>
          </a:p>
          <a:p>
            <a:br>
              <a:rPr lang="en-GB" b="0" dirty="0">
                <a:solidFill>
                  <a:srgbClr val="CCCCCC"/>
                </a:solidFill>
                <a:effectLst/>
                <a:latin typeface="Menlo" panose="020B0609030804020204" pitchFamily="49" charset="0"/>
              </a:rPr>
            </a:br>
            <a:r>
              <a:rPr lang="en-GB" b="0" dirty="0">
                <a:solidFill>
                  <a:srgbClr val="CCCCCC"/>
                </a:solidFill>
                <a:effectLst/>
                <a:latin typeface="Menlo" panose="020B0609030804020204" pitchFamily="49" charset="0"/>
              </a:rPr>
              <a:t>In summary, this PCA analysis reveals key patterns and relationships in the data, especially concerning nutritional scores, energy content, and some specific nutritional components.</a:t>
            </a:r>
          </a:p>
        </p:txBody>
      </p:sp>
      <p:sp>
        <p:nvSpPr>
          <p:cNvPr id="4" name="Slide Number Placeholder 3"/>
          <p:cNvSpPr>
            <a:spLocks noGrp="1"/>
          </p:cNvSpPr>
          <p:nvPr>
            <p:ph type="sldNum" sz="quarter" idx="5"/>
          </p:nvPr>
        </p:nvSpPr>
        <p:spPr/>
        <p:txBody>
          <a:bodyPr/>
          <a:lstStyle/>
          <a:p>
            <a:fld id="{CD7B018A-3994-8540-B1A4-4DF8CBB4C88E}" type="slidenum">
              <a:rPr lang="en-AU" smtClean="0"/>
              <a:t>23</a:t>
            </a:fld>
            <a:endParaRPr lang="en-AU"/>
          </a:p>
        </p:txBody>
      </p:sp>
    </p:spTree>
    <p:extLst>
      <p:ext uri="{BB962C8B-B14F-4D97-AF65-F5344CB8AC3E}">
        <p14:creationId xmlns:p14="http://schemas.microsoft.com/office/powerpoint/2010/main" val="3366029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25</a:t>
            </a:fld>
            <a:endParaRPr lang="en-AU"/>
          </a:p>
        </p:txBody>
      </p:sp>
    </p:spTree>
    <p:extLst>
      <p:ext uri="{BB962C8B-B14F-4D97-AF65-F5344CB8AC3E}">
        <p14:creationId xmlns:p14="http://schemas.microsoft.com/office/powerpoint/2010/main" val="257957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D1D5DB"/>
                </a:solidFill>
                <a:effectLst/>
                <a:latin typeface="Söhne"/>
              </a:rPr>
              <a:t>Objectives:</a:t>
            </a:r>
          </a:p>
          <a:p>
            <a:pPr algn="l">
              <a:buFont typeface="+mj-lt"/>
              <a:buAutoNum type="arabicPeriod"/>
            </a:pPr>
            <a:r>
              <a:rPr lang="en-GB" b="1" i="0" dirty="0">
                <a:solidFill>
                  <a:srgbClr val="D1D5DB"/>
                </a:solidFill>
                <a:effectLst/>
                <a:latin typeface="Söhne"/>
              </a:rPr>
              <a:t> Improve Accuracy</a:t>
            </a:r>
            <a:r>
              <a:rPr lang="en-GB" b="0" i="0" dirty="0">
                <a:solidFill>
                  <a:srgbClr val="D1D5DB"/>
                </a:solidFill>
                <a:effectLst/>
                <a:latin typeface="Söhne"/>
              </a:rPr>
              <a:t>: Clean the data to minimize entry errors and missing values, thus enhancing the quality and reliability of the dataset.</a:t>
            </a:r>
          </a:p>
          <a:p>
            <a:pPr algn="l">
              <a:buFont typeface="+mj-lt"/>
              <a:buAutoNum type="arabicPeriod"/>
            </a:pPr>
            <a:r>
              <a:rPr lang="en-GB" b="1" i="0" dirty="0">
                <a:solidFill>
                  <a:srgbClr val="D1D5DB"/>
                </a:solidFill>
                <a:effectLst/>
                <a:latin typeface="Söhne"/>
              </a:rPr>
              <a:t> Enable Auto-Completion</a:t>
            </a:r>
            <a:r>
              <a:rPr lang="en-GB" b="0" i="0" dirty="0">
                <a:solidFill>
                  <a:srgbClr val="D1D5DB"/>
                </a:solidFill>
                <a:effectLst/>
                <a:latin typeface="Söhne"/>
              </a:rPr>
              <a:t>: Develop a suggestion or auto-completion system that aids users in more efficiently populating the Open Food Facts database.</a:t>
            </a:r>
          </a:p>
          <a:p>
            <a:pPr algn="l">
              <a:buFont typeface="+mj-lt"/>
              <a:buAutoNum type="arabicPeriod"/>
            </a:pPr>
            <a:r>
              <a:rPr lang="en-GB" b="1" i="0" dirty="0">
                <a:solidFill>
                  <a:srgbClr val="D1D5DB"/>
                </a:solidFill>
                <a:effectLst/>
                <a:latin typeface="Söhne"/>
              </a:rPr>
              <a:t> Compliance with Business Requirements</a:t>
            </a:r>
            <a:r>
              <a:rPr lang="en-GB" b="0" i="0" dirty="0">
                <a:solidFill>
                  <a:srgbClr val="D1D5DB"/>
                </a:solidFill>
                <a:effectLst/>
                <a:latin typeface="Söhne"/>
              </a:rPr>
              <a:t>: Ensure that the data cleaning aligns with the requirements set forth by Public Health France and the specific needs of the Open Food Facts project.</a:t>
            </a:r>
          </a:p>
          <a:p>
            <a:pPr algn="l">
              <a:buFont typeface="+mj-lt"/>
              <a:buAutoNum type="arabicPeriod"/>
            </a:pPr>
            <a:r>
              <a:rPr lang="en-GB" b="1" i="0" dirty="0">
                <a:solidFill>
                  <a:srgbClr val="D1D5DB"/>
                </a:solidFill>
                <a:effectLst/>
                <a:latin typeface="Söhne"/>
              </a:rPr>
              <a:t> Preparation for Analysis</a:t>
            </a:r>
            <a:r>
              <a:rPr lang="en-GB" b="0" i="0" dirty="0">
                <a:solidFill>
                  <a:srgbClr val="D1D5DB"/>
                </a:solidFill>
                <a:effectLst/>
                <a:latin typeface="Söhne"/>
              </a:rPr>
              <a:t>: Prepare the data for further univariate and multivariate statistical analyses by identifying and treating any aberrant values, missing values, and irrelevant variables.</a:t>
            </a:r>
          </a:p>
          <a:p>
            <a:pPr algn="l">
              <a:buFont typeface="+mj-lt"/>
              <a:buAutoNum type="arabicPeriod"/>
            </a:pPr>
            <a:r>
              <a:rPr lang="en-GB" b="1" i="0" dirty="0">
                <a:solidFill>
                  <a:srgbClr val="D1D5DB"/>
                </a:solidFill>
                <a:effectLst/>
                <a:latin typeface="Söhne"/>
              </a:rPr>
              <a:t> GDPR Compliance</a:t>
            </a:r>
            <a:r>
              <a:rPr lang="en-GB" b="0" i="0" dirty="0">
                <a:solidFill>
                  <a:srgbClr val="D1D5DB"/>
                </a:solidFill>
                <a:effectLst/>
                <a:latin typeface="Söhne"/>
              </a:rPr>
              <a:t>: Ensure that the data handling complies with the five main principles of the GDPR.</a:t>
            </a:r>
          </a:p>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4</a:t>
            </a:fld>
            <a:endParaRPr lang="en-AU"/>
          </a:p>
        </p:txBody>
      </p:sp>
    </p:spTree>
    <p:extLst>
      <p:ext uri="{BB962C8B-B14F-4D97-AF65-F5344CB8AC3E}">
        <p14:creationId xmlns:p14="http://schemas.microsoft.com/office/powerpoint/2010/main" val="161683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D1D5DB"/>
                </a:solidFill>
                <a:effectLst/>
                <a:latin typeface="Söhne"/>
              </a:rPr>
              <a:t>Le </a:t>
            </a:r>
            <a:r>
              <a:rPr lang="en-GB" b="0" i="0" dirty="0" err="1">
                <a:solidFill>
                  <a:srgbClr val="D1D5DB"/>
                </a:solidFill>
                <a:effectLst/>
                <a:latin typeface="Söhne"/>
              </a:rPr>
              <a:t>Règlement</a:t>
            </a:r>
            <a:r>
              <a:rPr lang="en-GB" b="0" i="0" dirty="0">
                <a:solidFill>
                  <a:srgbClr val="D1D5DB"/>
                </a:solidFill>
                <a:effectLst/>
                <a:latin typeface="Söhne"/>
              </a:rPr>
              <a:t> </a:t>
            </a:r>
            <a:r>
              <a:rPr lang="en-GB" b="0" i="0" dirty="0" err="1">
                <a:solidFill>
                  <a:srgbClr val="D1D5DB"/>
                </a:solidFill>
                <a:effectLst/>
                <a:latin typeface="Söhne"/>
              </a:rPr>
              <a:t>Général</a:t>
            </a:r>
            <a:r>
              <a:rPr lang="en-GB" b="0" i="0" dirty="0">
                <a:solidFill>
                  <a:srgbClr val="D1D5DB"/>
                </a:solidFill>
                <a:effectLst/>
                <a:latin typeface="Söhne"/>
              </a:rPr>
              <a:t> sur la Protection des </a:t>
            </a:r>
            <a:r>
              <a:rPr lang="en-GB" b="0" i="0" dirty="0" err="1">
                <a:solidFill>
                  <a:srgbClr val="D1D5DB"/>
                </a:solidFill>
                <a:effectLst/>
                <a:latin typeface="Söhne"/>
              </a:rPr>
              <a:t>Données</a:t>
            </a:r>
            <a:r>
              <a:rPr lang="en-GB" b="0" i="0" dirty="0">
                <a:solidFill>
                  <a:srgbClr val="D1D5DB"/>
                </a:solidFill>
                <a:effectLst/>
                <a:latin typeface="Söhne"/>
              </a:rPr>
              <a:t> (RGPD) </a:t>
            </a:r>
            <a:r>
              <a:rPr lang="en-GB" b="0" i="0" dirty="0" err="1">
                <a:solidFill>
                  <a:srgbClr val="D1D5DB"/>
                </a:solidFill>
                <a:effectLst/>
                <a:latin typeface="Söhne"/>
              </a:rPr>
              <a:t>est</a:t>
            </a:r>
            <a:r>
              <a:rPr lang="en-GB" b="0" i="0" dirty="0">
                <a:solidFill>
                  <a:srgbClr val="D1D5DB"/>
                </a:solidFill>
                <a:effectLst/>
                <a:latin typeface="Söhne"/>
              </a:rPr>
              <a:t> un ensemble de </a:t>
            </a:r>
            <a:r>
              <a:rPr lang="en-GB" b="0" i="0" dirty="0" err="1">
                <a:solidFill>
                  <a:srgbClr val="D1D5DB"/>
                </a:solidFill>
                <a:effectLst/>
                <a:latin typeface="Söhne"/>
              </a:rPr>
              <a:t>règles</a:t>
            </a:r>
            <a:r>
              <a:rPr lang="en-GB" b="0" i="0" dirty="0">
                <a:solidFill>
                  <a:srgbClr val="D1D5DB"/>
                </a:solidFill>
                <a:effectLst/>
                <a:latin typeface="Söhne"/>
              </a:rPr>
              <a:t> </a:t>
            </a:r>
            <a:r>
              <a:rPr lang="en-GB" b="0" i="0" dirty="0" err="1">
                <a:solidFill>
                  <a:srgbClr val="D1D5DB"/>
                </a:solidFill>
                <a:effectLst/>
                <a:latin typeface="Söhne"/>
              </a:rPr>
              <a:t>adoptées</a:t>
            </a:r>
            <a:r>
              <a:rPr lang="en-GB" b="0" i="0" dirty="0">
                <a:solidFill>
                  <a:srgbClr val="D1D5DB"/>
                </a:solidFill>
                <a:effectLst/>
                <a:latin typeface="Söhne"/>
              </a:rPr>
              <a:t> par </a:t>
            </a:r>
            <a:r>
              <a:rPr lang="en-GB" b="0" i="0" dirty="0" err="1">
                <a:solidFill>
                  <a:srgbClr val="D1D5DB"/>
                </a:solidFill>
                <a:effectLst/>
                <a:latin typeface="Söhne"/>
              </a:rPr>
              <a:t>l'Union</a:t>
            </a:r>
            <a:r>
              <a:rPr lang="en-GB" b="0" i="0" dirty="0">
                <a:solidFill>
                  <a:srgbClr val="D1D5DB"/>
                </a:solidFill>
                <a:effectLst/>
                <a:latin typeface="Söhne"/>
              </a:rPr>
              <a:t> </a:t>
            </a:r>
            <a:r>
              <a:rPr lang="en-GB" b="0" i="0" dirty="0" err="1">
                <a:solidFill>
                  <a:srgbClr val="D1D5DB"/>
                </a:solidFill>
                <a:effectLst/>
                <a:latin typeface="Söhne"/>
              </a:rPr>
              <a:t>européenne</a:t>
            </a:r>
            <a:r>
              <a:rPr lang="en-GB" b="0" i="0" dirty="0">
                <a:solidFill>
                  <a:srgbClr val="D1D5DB"/>
                </a:solidFill>
                <a:effectLst/>
                <a:latin typeface="Söhne"/>
              </a:rPr>
              <a:t> pour </a:t>
            </a:r>
            <a:r>
              <a:rPr lang="en-GB" b="0" i="0" dirty="0" err="1">
                <a:solidFill>
                  <a:srgbClr val="D1D5DB"/>
                </a:solidFill>
                <a:effectLst/>
                <a:latin typeface="Söhne"/>
              </a:rPr>
              <a:t>protéger</a:t>
            </a:r>
            <a:r>
              <a:rPr lang="en-GB" b="0" i="0" dirty="0">
                <a:solidFill>
                  <a:srgbClr val="D1D5DB"/>
                </a:solidFill>
                <a:effectLst/>
                <a:latin typeface="Söhne"/>
              </a:rPr>
              <a:t> les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personnelles</a:t>
            </a:r>
            <a:r>
              <a:rPr lang="en-GB" b="0" i="0" dirty="0">
                <a:solidFill>
                  <a:srgbClr val="D1D5DB"/>
                </a:solidFill>
                <a:effectLst/>
                <a:latin typeface="Söhne"/>
              </a:rPr>
              <a:t> des </a:t>
            </a:r>
            <a:r>
              <a:rPr lang="en-GB" b="0" i="0" dirty="0" err="1">
                <a:solidFill>
                  <a:srgbClr val="D1D5DB"/>
                </a:solidFill>
                <a:effectLst/>
                <a:latin typeface="Söhne"/>
              </a:rPr>
              <a:t>citoyens</a:t>
            </a:r>
            <a:r>
              <a:rPr lang="en-GB" b="0" i="0" dirty="0">
                <a:solidFill>
                  <a:srgbClr val="D1D5DB"/>
                </a:solidFill>
                <a:effectLst/>
                <a:latin typeface="Söhne"/>
              </a:rPr>
              <a:t>. Les "5 grands </a:t>
            </a:r>
            <a:r>
              <a:rPr lang="en-GB" b="0" i="0" dirty="0" err="1">
                <a:solidFill>
                  <a:srgbClr val="D1D5DB"/>
                </a:solidFill>
                <a:effectLst/>
                <a:latin typeface="Söhne"/>
              </a:rPr>
              <a:t>principes</a:t>
            </a:r>
            <a:r>
              <a:rPr lang="en-GB" b="0" i="0" dirty="0">
                <a:solidFill>
                  <a:srgbClr val="D1D5DB"/>
                </a:solidFill>
                <a:effectLst/>
                <a:latin typeface="Söhne"/>
              </a:rPr>
              <a:t> du RGPD" </a:t>
            </a:r>
            <a:r>
              <a:rPr lang="en-GB" b="0" i="0" dirty="0" err="1">
                <a:solidFill>
                  <a:srgbClr val="D1D5DB"/>
                </a:solidFill>
                <a:effectLst/>
                <a:latin typeface="Söhne"/>
              </a:rPr>
              <a:t>sont</a:t>
            </a:r>
            <a:r>
              <a:rPr lang="en-GB" b="0" i="0" dirty="0">
                <a:solidFill>
                  <a:srgbClr val="D1D5DB"/>
                </a:solidFill>
                <a:effectLst/>
                <a:latin typeface="Söhne"/>
              </a:rPr>
              <a:t> les </a:t>
            </a:r>
            <a:r>
              <a:rPr lang="en-GB" b="0" i="0" dirty="0" err="1">
                <a:solidFill>
                  <a:srgbClr val="D1D5DB"/>
                </a:solidFill>
                <a:effectLst/>
                <a:latin typeface="Söhne"/>
              </a:rPr>
              <a:t>suivants</a:t>
            </a:r>
            <a:r>
              <a:rPr lang="en-GB" b="0" i="0" dirty="0">
                <a:solidFill>
                  <a:srgbClr val="D1D5DB"/>
                </a:solidFill>
                <a:effectLst/>
                <a:latin typeface="Söhne"/>
              </a:rPr>
              <a:t> :</a:t>
            </a:r>
          </a:p>
          <a:p>
            <a:pPr algn="l">
              <a:buFont typeface="+mj-lt"/>
              <a:buAutoNum type="arabicPeriod"/>
            </a:pPr>
            <a:r>
              <a:rPr lang="en-GB" b="1" i="0" dirty="0" err="1">
                <a:solidFill>
                  <a:srgbClr val="D1D5DB"/>
                </a:solidFill>
                <a:effectLst/>
                <a:latin typeface="Söhne"/>
              </a:rPr>
              <a:t>Licéité</a:t>
            </a:r>
            <a:r>
              <a:rPr lang="en-GB" b="1" i="0" dirty="0">
                <a:solidFill>
                  <a:srgbClr val="D1D5DB"/>
                </a:solidFill>
                <a:effectLst/>
                <a:latin typeface="Söhne"/>
              </a:rPr>
              <a:t>, </a:t>
            </a:r>
            <a:r>
              <a:rPr lang="en-GB" b="1" i="0" dirty="0" err="1">
                <a:solidFill>
                  <a:srgbClr val="D1D5DB"/>
                </a:solidFill>
                <a:effectLst/>
                <a:latin typeface="Söhne"/>
              </a:rPr>
              <a:t>loyauté</a:t>
            </a:r>
            <a:r>
              <a:rPr lang="en-GB" b="1" i="0" dirty="0">
                <a:solidFill>
                  <a:srgbClr val="D1D5DB"/>
                </a:solidFill>
                <a:effectLst/>
                <a:latin typeface="Söhne"/>
              </a:rPr>
              <a:t> et </a:t>
            </a:r>
            <a:r>
              <a:rPr lang="en-GB" b="1" i="0" dirty="0" err="1">
                <a:solidFill>
                  <a:srgbClr val="D1D5DB"/>
                </a:solidFill>
                <a:effectLst/>
                <a:latin typeface="Söhne"/>
              </a:rPr>
              <a:t>transparence</a:t>
            </a:r>
            <a:r>
              <a:rPr lang="en-GB" b="0" i="0" dirty="0">
                <a:solidFill>
                  <a:srgbClr val="D1D5DB"/>
                </a:solidFill>
                <a:effectLst/>
                <a:latin typeface="Söhne"/>
              </a:rPr>
              <a:t> : Le </a:t>
            </a:r>
            <a:r>
              <a:rPr lang="en-GB" b="0" i="0" dirty="0" err="1">
                <a:solidFill>
                  <a:srgbClr val="D1D5DB"/>
                </a:solidFill>
                <a:effectLst/>
                <a:latin typeface="Söhne"/>
              </a:rPr>
              <a:t>traitement</a:t>
            </a:r>
            <a:r>
              <a:rPr lang="en-GB" b="0" i="0" dirty="0">
                <a:solidFill>
                  <a:srgbClr val="D1D5DB"/>
                </a:solidFill>
                <a:effectLst/>
                <a:latin typeface="Söhne"/>
              </a:rPr>
              <a:t> des </a:t>
            </a:r>
            <a:r>
              <a:rPr lang="en-GB" b="0" i="0" dirty="0" err="1">
                <a:solidFill>
                  <a:srgbClr val="D1D5DB"/>
                </a:solidFill>
                <a:effectLst/>
                <a:latin typeface="Söhne"/>
              </a:rPr>
              <a:t>données</a:t>
            </a:r>
            <a:r>
              <a:rPr lang="en-GB" b="0" i="0" dirty="0">
                <a:solidFill>
                  <a:srgbClr val="D1D5DB"/>
                </a:solidFill>
                <a:effectLst/>
                <a:latin typeface="Söhne"/>
              </a:rPr>
              <a:t> doit </a:t>
            </a:r>
            <a:r>
              <a:rPr lang="en-GB" b="0" i="0" dirty="0" err="1">
                <a:solidFill>
                  <a:srgbClr val="D1D5DB"/>
                </a:solidFill>
                <a:effectLst/>
                <a:latin typeface="Söhne"/>
              </a:rPr>
              <a:t>être</a:t>
            </a:r>
            <a:r>
              <a:rPr lang="en-GB" b="0" i="0" dirty="0">
                <a:solidFill>
                  <a:srgbClr val="D1D5DB"/>
                </a:solidFill>
                <a:effectLst/>
                <a:latin typeface="Söhne"/>
              </a:rPr>
              <a:t> </a:t>
            </a:r>
            <a:r>
              <a:rPr lang="en-GB" b="0" i="0" dirty="0" err="1">
                <a:solidFill>
                  <a:srgbClr val="D1D5DB"/>
                </a:solidFill>
                <a:effectLst/>
                <a:latin typeface="Söhne"/>
              </a:rPr>
              <a:t>légitime</a:t>
            </a:r>
            <a:r>
              <a:rPr lang="en-GB" b="0" i="0" dirty="0">
                <a:solidFill>
                  <a:srgbClr val="D1D5DB"/>
                </a:solidFill>
                <a:effectLst/>
                <a:latin typeface="Söhne"/>
              </a:rPr>
              <a:t>, </a:t>
            </a:r>
            <a:r>
              <a:rPr lang="en-GB" b="0" i="0" dirty="0" err="1">
                <a:solidFill>
                  <a:srgbClr val="D1D5DB"/>
                </a:solidFill>
                <a:effectLst/>
                <a:latin typeface="Söhne"/>
              </a:rPr>
              <a:t>honnête</a:t>
            </a:r>
            <a:r>
              <a:rPr lang="en-GB" b="0" i="0" dirty="0">
                <a:solidFill>
                  <a:srgbClr val="D1D5DB"/>
                </a:solidFill>
                <a:effectLst/>
                <a:latin typeface="Söhne"/>
              </a:rPr>
              <a:t> et transparent vis-à-vis de la </a:t>
            </a:r>
            <a:r>
              <a:rPr lang="en-GB" b="0" i="0" dirty="0" err="1">
                <a:solidFill>
                  <a:srgbClr val="D1D5DB"/>
                </a:solidFill>
                <a:effectLst/>
                <a:latin typeface="Söhne"/>
              </a:rPr>
              <a:t>personne</a:t>
            </a:r>
            <a:r>
              <a:rPr lang="en-GB" b="0" i="0" dirty="0">
                <a:solidFill>
                  <a:srgbClr val="D1D5DB"/>
                </a:solidFill>
                <a:effectLst/>
                <a:latin typeface="Söhne"/>
              </a:rPr>
              <a:t> </a:t>
            </a:r>
            <a:r>
              <a:rPr lang="en-GB" b="0" i="0" dirty="0" err="1">
                <a:solidFill>
                  <a:srgbClr val="D1D5DB"/>
                </a:solidFill>
                <a:effectLst/>
                <a:latin typeface="Söhne"/>
              </a:rPr>
              <a:t>concernée</a:t>
            </a:r>
            <a:r>
              <a:rPr lang="en-GB" b="0" i="0" dirty="0">
                <a:solidFill>
                  <a:srgbClr val="D1D5DB"/>
                </a:solidFill>
                <a:effectLst/>
                <a:latin typeface="Söhne"/>
              </a:rPr>
              <a:t>.</a:t>
            </a:r>
          </a:p>
          <a:p>
            <a:pPr algn="l">
              <a:buFont typeface="+mj-lt"/>
              <a:buAutoNum type="arabicPeriod"/>
            </a:pPr>
            <a:r>
              <a:rPr lang="en-GB" b="1" i="0" dirty="0">
                <a:solidFill>
                  <a:srgbClr val="D1D5DB"/>
                </a:solidFill>
                <a:effectLst/>
                <a:latin typeface="Söhne"/>
              </a:rPr>
              <a:t>Limitation des </a:t>
            </a:r>
            <a:r>
              <a:rPr lang="en-GB" b="1" i="0" dirty="0" err="1">
                <a:solidFill>
                  <a:srgbClr val="D1D5DB"/>
                </a:solidFill>
                <a:effectLst/>
                <a:latin typeface="Söhne"/>
              </a:rPr>
              <a:t>finalités</a:t>
            </a:r>
            <a:r>
              <a:rPr lang="en-GB" b="0" i="0" dirty="0">
                <a:solidFill>
                  <a:srgbClr val="D1D5DB"/>
                </a:solidFill>
                <a:effectLst/>
                <a:latin typeface="Söhne"/>
              </a:rPr>
              <a:t> : Les </a:t>
            </a:r>
            <a:r>
              <a:rPr lang="en-GB" b="0" i="0" dirty="0" err="1">
                <a:solidFill>
                  <a:srgbClr val="D1D5DB"/>
                </a:solidFill>
                <a:effectLst/>
                <a:latin typeface="Söhne"/>
              </a:rPr>
              <a:t>données</a:t>
            </a:r>
            <a:r>
              <a:rPr lang="en-GB" b="0" i="0" dirty="0">
                <a:solidFill>
                  <a:srgbClr val="D1D5DB"/>
                </a:solidFill>
                <a:effectLst/>
                <a:latin typeface="Söhne"/>
              </a:rPr>
              <a:t> ne </a:t>
            </a:r>
            <a:r>
              <a:rPr lang="en-GB" b="0" i="0" dirty="0" err="1">
                <a:solidFill>
                  <a:srgbClr val="D1D5DB"/>
                </a:solidFill>
                <a:effectLst/>
                <a:latin typeface="Söhne"/>
              </a:rPr>
              <a:t>doivent</a:t>
            </a:r>
            <a:r>
              <a:rPr lang="en-GB" b="0" i="0" dirty="0">
                <a:solidFill>
                  <a:srgbClr val="D1D5DB"/>
                </a:solidFill>
                <a:effectLst/>
                <a:latin typeface="Söhne"/>
              </a:rPr>
              <a:t> </a:t>
            </a:r>
            <a:r>
              <a:rPr lang="en-GB" b="0" i="0" dirty="0" err="1">
                <a:solidFill>
                  <a:srgbClr val="D1D5DB"/>
                </a:solidFill>
                <a:effectLst/>
                <a:latin typeface="Söhne"/>
              </a:rPr>
              <a:t>être</a:t>
            </a:r>
            <a:r>
              <a:rPr lang="en-GB" b="0" i="0" dirty="0">
                <a:solidFill>
                  <a:srgbClr val="D1D5DB"/>
                </a:solidFill>
                <a:effectLst/>
                <a:latin typeface="Söhne"/>
              </a:rPr>
              <a:t> </a:t>
            </a:r>
            <a:r>
              <a:rPr lang="en-GB" b="0" i="0" dirty="0" err="1">
                <a:solidFill>
                  <a:srgbClr val="D1D5DB"/>
                </a:solidFill>
                <a:effectLst/>
                <a:latin typeface="Söhne"/>
              </a:rPr>
              <a:t>collectées</a:t>
            </a:r>
            <a:r>
              <a:rPr lang="en-GB" b="0" i="0" dirty="0">
                <a:solidFill>
                  <a:srgbClr val="D1D5DB"/>
                </a:solidFill>
                <a:effectLst/>
                <a:latin typeface="Söhne"/>
              </a:rPr>
              <a:t> que pour des </a:t>
            </a:r>
            <a:r>
              <a:rPr lang="en-GB" b="0" i="0" dirty="0" err="1">
                <a:solidFill>
                  <a:srgbClr val="D1D5DB"/>
                </a:solidFill>
                <a:effectLst/>
                <a:latin typeface="Söhne"/>
              </a:rPr>
              <a:t>finalités</a:t>
            </a:r>
            <a:r>
              <a:rPr lang="en-GB" b="0" i="0" dirty="0">
                <a:solidFill>
                  <a:srgbClr val="D1D5DB"/>
                </a:solidFill>
                <a:effectLst/>
                <a:latin typeface="Söhne"/>
              </a:rPr>
              <a:t> </a:t>
            </a:r>
            <a:r>
              <a:rPr lang="en-GB" b="0" i="0" dirty="0" err="1">
                <a:solidFill>
                  <a:srgbClr val="D1D5DB"/>
                </a:solidFill>
                <a:effectLst/>
                <a:latin typeface="Söhne"/>
              </a:rPr>
              <a:t>spécifiques</a:t>
            </a:r>
            <a:r>
              <a:rPr lang="en-GB" b="0" i="0" dirty="0">
                <a:solidFill>
                  <a:srgbClr val="D1D5DB"/>
                </a:solidFill>
                <a:effectLst/>
                <a:latin typeface="Söhne"/>
              </a:rPr>
              <a:t>, </a:t>
            </a:r>
            <a:r>
              <a:rPr lang="en-GB" b="0" i="0" dirty="0" err="1">
                <a:solidFill>
                  <a:srgbClr val="D1D5DB"/>
                </a:solidFill>
                <a:effectLst/>
                <a:latin typeface="Söhne"/>
              </a:rPr>
              <a:t>explicites</a:t>
            </a:r>
            <a:r>
              <a:rPr lang="en-GB" b="0" i="0" dirty="0">
                <a:solidFill>
                  <a:srgbClr val="D1D5DB"/>
                </a:solidFill>
                <a:effectLst/>
                <a:latin typeface="Söhne"/>
              </a:rPr>
              <a:t> et </a:t>
            </a:r>
            <a:r>
              <a:rPr lang="en-GB" b="0" i="0" dirty="0" err="1">
                <a:solidFill>
                  <a:srgbClr val="D1D5DB"/>
                </a:solidFill>
                <a:effectLst/>
                <a:latin typeface="Söhne"/>
              </a:rPr>
              <a:t>légitimes</a:t>
            </a:r>
            <a:r>
              <a:rPr lang="en-GB" b="0" i="0" dirty="0">
                <a:solidFill>
                  <a:srgbClr val="D1D5DB"/>
                </a:solidFill>
                <a:effectLst/>
                <a:latin typeface="Söhne"/>
              </a:rPr>
              <a:t>, et ne pas </a:t>
            </a:r>
            <a:r>
              <a:rPr lang="en-GB" b="0" i="0" dirty="0" err="1">
                <a:solidFill>
                  <a:srgbClr val="D1D5DB"/>
                </a:solidFill>
                <a:effectLst/>
                <a:latin typeface="Söhne"/>
              </a:rPr>
              <a:t>être</a:t>
            </a:r>
            <a:r>
              <a:rPr lang="en-GB" b="0" i="0" dirty="0">
                <a:solidFill>
                  <a:srgbClr val="D1D5DB"/>
                </a:solidFill>
                <a:effectLst/>
                <a:latin typeface="Söhne"/>
              </a:rPr>
              <a:t> </a:t>
            </a:r>
            <a:r>
              <a:rPr lang="en-GB" b="0" i="0" dirty="0" err="1">
                <a:solidFill>
                  <a:srgbClr val="D1D5DB"/>
                </a:solidFill>
                <a:effectLst/>
                <a:latin typeface="Söhne"/>
              </a:rPr>
              <a:t>traitées</a:t>
            </a:r>
            <a:r>
              <a:rPr lang="en-GB" b="0" i="0" dirty="0">
                <a:solidFill>
                  <a:srgbClr val="D1D5DB"/>
                </a:solidFill>
                <a:effectLst/>
                <a:latin typeface="Söhne"/>
              </a:rPr>
              <a:t> </a:t>
            </a:r>
            <a:r>
              <a:rPr lang="en-GB" b="0" i="0" dirty="0" err="1">
                <a:solidFill>
                  <a:srgbClr val="D1D5DB"/>
                </a:solidFill>
                <a:effectLst/>
                <a:latin typeface="Söhne"/>
              </a:rPr>
              <a:t>ultérieurement</a:t>
            </a:r>
            <a:r>
              <a:rPr lang="en-GB" b="0" i="0" dirty="0">
                <a:solidFill>
                  <a:srgbClr val="D1D5DB"/>
                </a:solidFill>
                <a:effectLst/>
                <a:latin typeface="Söhne"/>
              </a:rPr>
              <a:t> </a:t>
            </a:r>
            <a:r>
              <a:rPr lang="en-GB" b="0" i="0" dirty="0" err="1">
                <a:solidFill>
                  <a:srgbClr val="D1D5DB"/>
                </a:solidFill>
                <a:effectLst/>
                <a:latin typeface="Söhne"/>
              </a:rPr>
              <a:t>d'une</a:t>
            </a:r>
            <a:r>
              <a:rPr lang="en-GB" b="0" i="0" dirty="0">
                <a:solidFill>
                  <a:srgbClr val="D1D5DB"/>
                </a:solidFill>
                <a:effectLst/>
                <a:latin typeface="Söhne"/>
              </a:rPr>
              <a:t> manière incompatible avec </a:t>
            </a:r>
            <a:r>
              <a:rPr lang="en-GB" b="0" i="0" dirty="0" err="1">
                <a:solidFill>
                  <a:srgbClr val="D1D5DB"/>
                </a:solidFill>
                <a:effectLst/>
                <a:latin typeface="Söhne"/>
              </a:rPr>
              <a:t>ces</a:t>
            </a:r>
            <a:r>
              <a:rPr lang="en-GB" b="0" i="0" dirty="0">
                <a:solidFill>
                  <a:srgbClr val="D1D5DB"/>
                </a:solidFill>
                <a:effectLst/>
                <a:latin typeface="Söhne"/>
              </a:rPr>
              <a:t> </a:t>
            </a:r>
            <a:r>
              <a:rPr lang="en-GB" b="0" i="0" dirty="0" err="1">
                <a:solidFill>
                  <a:srgbClr val="D1D5DB"/>
                </a:solidFill>
                <a:effectLst/>
                <a:latin typeface="Söhne"/>
              </a:rPr>
              <a:t>finalités</a:t>
            </a:r>
            <a:r>
              <a:rPr lang="en-GB" b="0" i="0" dirty="0">
                <a:solidFill>
                  <a:srgbClr val="D1D5DB"/>
                </a:solidFill>
                <a:effectLst/>
                <a:latin typeface="Söhne"/>
              </a:rPr>
              <a:t>.</a:t>
            </a:r>
          </a:p>
          <a:p>
            <a:pPr algn="l">
              <a:buFont typeface="+mj-lt"/>
              <a:buAutoNum type="arabicPeriod"/>
            </a:pPr>
            <a:r>
              <a:rPr lang="en-GB" b="1" i="0" dirty="0">
                <a:solidFill>
                  <a:srgbClr val="D1D5DB"/>
                </a:solidFill>
                <a:effectLst/>
                <a:latin typeface="Söhne"/>
              </a:rPr>
              <a:t>Minimisation des </a:t>
            </a:r>
            <a:r>
              <a:rPr lang="en-GB" b="1" i="0" dirty="0" err="1">
                <a:solidFill>
                  <a:srgbClr val="D1D5DB"/>
                </a:solidFill>
                <a:effectLst/>
                <a:latin typeface="Söhne"/>
              </a:rPr>
              <a:t>données</a:t>
            </a:r>
            <a:r>
              <a:rPr lang="en-GB" b="0" i="0" dirty="0">
                <a:solidFill>
                  <a:srgbClr val="D1D5DB"/>
                </a:solidFill>
                <a:effectLst/>
                <a:latin typeface="Söhne"/>
              </a:rPr>
              <a:t> : </a:t>
            </a:r>
            <a:r>
              <a:rPr lang="en-GB" b="0" i="0" dirty="0" err="1">
                <a:solidFill>
                  <a:srgbClr val="D1D5DB"/>
                </a:solidFill>
                <a:effectLst/>
                <a:latin typeface="Söhne"/>
              </a:rPr>
              <a:t>Seules</a:t>
            </a:r>
            <a:r>
              <a:rPr lang="en-GB" b="0" i="0" dirty="0">
                <a:solidFill>
                  <a:srgbClr val="D1D5DB"/>
                </a:solidFill>
                <a:effectLst/>
                <a:latin typeface="Söhne"/>
              </a:rPr>
              <a:t> les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pertinentes</a:t>
            </a:r>
            <a:r>
              <a:rPr lang="en-GB" b="0" i="0" dirty="0">
                <a:solidFill>
                  <a:srgbClr val="D1D5DB"/>
                </a:solidFill>
                <a:effectLst/>
                <a:latin typeface="Söhne"/>
              </a:rPr>
              <a:t> et </a:t>
            </a:r>
            <a:r>
              <a:rPr lang="en-GB" b="0" i="0" dirty="0" err="1">
                <a:solidFill>
                  <a:srgbClr val="D1D5DB"/>
                </a:solidFill>
                <a:effectLst/>
                <a:latin typeface="Söhne"/>
              </a:rPr>
              <a:t>limitées</a:t>
            </a:r>
            <a:r>
              <a:rPr lang="en-GB" b="0" i="0" dirty="0">
                <a:solidFill>
                  <a:srgbClr val="D1D5DB"/>
                </a:solidFill>
                <a:effectLst/>
                <a:latin typeface="Söhne"/>
              </a:rPr>
              <a:t> </a:t>
            </a:r>
            <a:r>
              <a:rPr lang="en-GB" b="0" i="0" dirty="0" err="1">
                <a:solidFill>
                  <a:srgbClr val="D1D5DB"/>
                </a:solidFill>
                <a:effectLst/>
                <a:latin typeface="Söhne"/>
              </a:rPr>
              <a:t>à</a:t>
            </a:r>
            <a:r>
              <a:rPr lang="en-GB" b="0" i="0" dirty="0">
                <a:solidFill>
                  <a:srgbClr val="D1D5DB"/>
                </a:solidFill>
                <a:effectLst/>
                <a:latin typeface="Söhne"/>
              </a:rPr>
              <a:t> </a:t>
            </a:r>
            <a:r>
              <a:rPr lang="en-GB" b="0" i="0" dirty="0" err="1">
                <a:solidFill>
                  <a:srgbClr val="D1D5DB"/>
                </a:solidFill>
                <a:effectLst/>
                <a:latin typeface="Söhne"/>
              </a:rPr>
              <a:t>ce</a:t>
            </a:r>
            <a:r>
              <a:rPr lang="en-GB" b="0" i="0" dirty="0">
                <a:solidFill>
                  <a:srgbClr val="D1D5DB"/>
                </a:solidFill>
                <a:effectLst/>
                <a:latin typeface="Söhne"/>
              </a:rPr>
              <a:t> qui </a:t>
            </a:r>
            <a:r>
              <a:rPr lang="en-GB" b="0" i="0" dirty="0" err="1">
                <a:solidFill>
                  <a:srgbClr val="D1D5DB"/>
                </a:solidFill>
                <a:effectLst/>
                <a:latin typeface="Söhne"/>
              </a:rPr>
              <a:t>est</a:t>
            </a:r>
            <a:r>
              <a:rPr lang="en-GB" b="0" i="0" dirty="0">
                <a:solidFill>
                  <a:srgbClr val="D1D5DB"/>
                </a:solidFill>
                <a:effectLst/>
                <a:latin typeface="Söhne"/>
              </a:rPr>
              <a:t> </a:t>
            </a:r>
            <a:r>
              <a:rPr lang="en-GB" b="0" i="0" dirty="0" err="1">
                <a:solidFill>
                  <a:srgbClr val="D1D5DB"/>
                </a:solidFill>
                <a:effectLst/>
                <a:latin typeface="Söhne"/>
              </a:rPr>
              <a:t>nécessaire</a:t>
            </a:r>
            <a:r>
              <a:rPr lang="en-GB" b="0" i="0" dirty="0">
                <a:solidFill>
                  <a:srgbClr val="D1D5DB"/>
                </a:solidFill>
                <a:effectLst/>
                <a:latin typeface="Söhne"/>
              </a:rPr>
              <a:t> par rapport aux </a:t>
            </a:r>
            <a:r>
              <a:rPr lang="en-GB" b="0" i="0" dirty="0" err="1">
                <a:solidFill>
                  <a:srgbClr val="D1D5DB"/>
                </a:solidFill>
                <a:effectLst/>
                <a:latin typeface="Söhne"/>
              </a:rPr>
              <a:t>finalités</a:t>
            </a:r>
            <a:r>
              <a:rPr lang="en-GB" b="0" i="0" dirty="0">
                <a:solidFill>
                  <a:srgbClr val="D1D5DB"/>
                </a:solidFill>
                <a:effectLst/>
                <a:latin typeface="Söhne"/>
              </a:rPr>
              <a:t> pour </a:t>
            </a:r>
            <a:r>
              <a:rPr lang="en-GB" b="0" i="0" dirty="0" err="1">
                <a:solidFill>
                  <a:srgbClr val="D1D5DB"/>
                </a:solidFill>
                <a:effectLst/>
                <a:latin typeface="Söhne"/>
              </a:rPr>
              <a:t>lesquelles</a:t>
            </a:r>
            <a:r>
              <a:rPr lang="en-GB" b="0" i="0" dirty="0">
                <a:solidFill>
                  <a:srgbClr val="D1D5DB"/>
                </a:solidFill>
                <a:effectLst/>
                <a:latin typeface="Söhne"/>
              </a:rPr>
              <a:t> </a:t>
            </a:r>
            <a:r>
              <a:rPr lang="en-GB" b="0" i="0" dirty="0" err="1">
                <a:solidFill>
                  <a:srgbClr val="D1D5DB"/>
                </a:solidFill>
                <a:effectLst/>
                <a:latin typeface="Söhne"/>
              </a:rPr>
              <a:t>elles</a:t>
            </a:r>
            <a:r>
              <a:rPr lang="en-GB" b="0" i="0" dirty="0">
                <a:solidFill>
                  <a:srgbClr val="D1D5DB"/>
                </a:solidFill>
                <a:effectLst/>
                <a:latin typeface="Söhne"/>
              </a:rPr>
              <a:t> </a:t>
            </a:r>
            <a:r>
              <a:rPr lang="en-GB" b="0" i="0" dirty="0" err="1">
                <a:solidFill>
                  <a:srgbClr val="D1D5DB"/>
                </a:solidFill>
                <a:effectLst/>
                <a:latin typeface="Söhne"/>
              </a:rPr>
              <a:t>sont</a:t>
            </a:r>
            <a:r>
              <a:rPr lang="en-GB" b="0" i="0" dirty="0">
                <a:solidFill>
                  <a:srgbClr val="D1D5DB"/>
                </a:solidFill>
                <a:effectLst/>
                <a:latin typeface="Söhne"/>
              </a:rPr>
              <a:t> </a:t>
            </a:r>
            <a:r>
              <a:rPr lang="en-GB" b="0" i="0" dirty="0" err="1">
                <a:solidFill>
                  <a:srgbClr val="D1D5DB"/>
                </a:solidFill>
                <a:effectLst/>
                <a:latin typeface="Söhne"/>
              </a:rPr>
              <a:t>traitées</a:t>
            </a:r>
            <a:r>
              <a:rPr lang="en-GB" b="0" i="0" dirty="0">
                <a:solidFill>
                  <a:srgbClr val="D1D5DB"/>
                </a:solidFill>
                <a:effectLst/>
                <a:latin typeface="Söhne"/>
              </a:rPr>
              <a:t> </a:t>
            </a:r>
            <a:r>
              <a:rPr lang="en-GB" b="0" i="0" dirty="0" err="1">
                <a:solidFill>
                  <a:srgbClr val="D1D5DB"/>
                </a:solidFill>
                <a:effectLst/>
                <a:latin typeface="Söhne"/>
              </a:rPr>
              <a:t>doivent</a:t>
            </a:r>
            <a:r>
              <a:rPr lang="en-GB" b="0" i="0" dirty="0">
                <a:solidFill>
                  <a:srgbClr val="D1D5DB"/>
                </a:solidFill>
                <a:effectLst/>
                <a:latin typeface="Söhne"/>
              </a:rPr>
              <a:t> </a:t>
            </a:r>
            <a:r>
              <a:rPr lang="en-GB" b="0" i="0" dirty="0" err="1">
                <a:solidFill>
                  <a:srgbClr val="D1D5DB"/>
                </a:solidFill>
                <a:effectLst/>
                <a:latin typeface="Söhne"/>
              </a:rPr>
              <a:t>être</a:t>
            </a:r>
            <a:r>
              <a:rPr lang="en-GB" b="0" i="0" dirty="0">
                <a:solidFill>
                  <a:srgbClr val="D1D5DB"/>
                </a:solidFill>
                <a:effectLst/>
                <a:latin typeface="Söhne"/>
              </a:rPr>
              <a:t> </a:t>
            </a:r>
            <a:r>
              <a:rPr lang="en-GB" b="0" i="0" dirty="0" err="1">
                <a:solidFill>
                  <a:srgbClr val="D1D5DB"/>
                </a:solidFill>
                <a:effectLst/>
                <a:latin typeface="Söhne"/>
              </a:rPr>
              <a:t>collectées</a:t>
            </a:r>
            <a:r>
              <a:rPr lang="en-GB" b="0" i="0" dirty="0">
                <a:solidFill>
                  <a:srgbClr val="D1D5DB"/>
                </a:solidFill>
                <a:effectLst/>
                <a:latin typeface="Söhne"/>
              </a:rPr>
              <a:t>.</a:t>
            </a:r>
          </a:p>
          <a:p>
            <a:pPr algn="l">
              <a:buFont typeface="+mj-lt"/>
              <a:buAutoNum type="arabicPeriod"/>
            </a:pPr>
            <a:r>
              <a:rPr lang="en-GB" b="1" i="0" dirty="0">
                <a:solidFill>
                  <a:srgbClr val="D1D5DB"/>
                </a:solidFill>
                <a:effectLst/>
                <a:latin typeface="Söhne"/>
              </a:rPr>
              <a:t>Exactitude</a:t>
            </a:r>
            <a:r>
              <a:rPr lang="en-GB" b="0" i="0" dirty="0">
                <a:solidFill>
                  <a:srgbClr val="D1D5DB"/>
                </a:solidFill>
                <a:effectLst/>
                <a:latin typeface="Söhne"/>
              </a:rPr>
              <a:t> : Les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collectées</a:t>
            </a:r>
            <a:r>
              <a:rPr lang="en-GB" b="0" i="0" dirty="0">
                <a:solidFill>
                  <a:srgbClr val="D1D5DB"/>
                </a:solidFill>
                <a:effectLst/>
                <a:latin typeface="Söhne"/>
              </a:rPr>
              <a:t> </a:t>
            </a:r>
            <a:r>
              <a:rPr lang="en-GB" b="0" i="0" dirty="0" err="1">
                <a:solidFill>
                  <a:srgbClr val="D1D5DB"/>
                </a:solidFill>
                <a:effectLst/>
                <a:latin typeface="Söhne"/>
              </a:rPr>
              <a:t>doivent</a:t>
            </a:r>
            <a:r>
              <a:rPr lang="en-GB" b="0" i="0" dirty="0">
                <a:solidFill>
                  <a:srgbClr val="D1D5DB"/>
                </a:solidFill>
                <a:effectLst/>
                <a:latin typeface="Söhne"/>
              </a:rPr>
              <a:t> </a:t>
            </a:r>
            <a:r>
              <a:rPr lang="en-GB" b="0" i="0" dirty="0" err="1">
                <a:solidFill>
                  <a:srgbClr val="D1D5DB"/>
                </a:solidFill>
                <a:effectLst/>
                <a:latin typeface="Söhne"/>
              </a:rPr>
              <a:t>être</a:t>
            </a:r>
            <a:r>
              <a:rPr lang="en-GB" b="0" i="0" dirty="0">
                <a:solidFill>
                  <a:srgbClr val="D1D5DB"/>
                </a:solidFill>
                <a:effectLst/>
                <a:latin typeface="Söhne"/>
              </a:rPr>
              <a:t> </a:t>
            </a:r>
            <a:r>
              <a:rPr lang="en-GB" b="0" i="0" dirty="0" err="1">
                <a:solidFill>
                  <a:srgbClr val="D1D5DB"/>
                </a:solidFill>
                <a:effectLst/>
                <a:latin typeface="Söhne"/>
              </a:rPr>
              <a:t>exactes</a:t>
            </a:r>
            <a:r>
              <a:rPr lang="en-GB" b="0" i="0" dirty="0">
                <a:solidFill>
                  <a:srgbClr val="D1D5DB"/>
                </a:solidFill>
                <a:effectLst/>
                <a:latin typeface="Söhne"/>
              </a:rPr>
              <a:t> et, </a:t>
            </a:r>
            <a:r>
              <a:rPr lang="en-GB" b="0" i="0" dirty="0" err="1">
                <a:solidFill>
                  <a:srgbClr val="D1D5DB"/>
                </a:solidFill>
                <a:effectLst/>
                <a:latin typeface="Söhne"/>
              </a:rPr>
              <a:t>si</a:t>
            </a:r>
            <a:r>
              <a:rPr lang="en-GB" b="0" i="0" dirty="0">
                <a:solidFill>
                  <a:srgbClr val="D1D5DB"/>
                </a:solidFill>
                <a:effectLst/>
                <a:latin typeface="Söhne"/>
              </a:rPr>
              <a:t> </a:t>
            </a:r>
            <a:r>
              <a:rPr lang="en-GB" b="0" i="0" dirty="0" err="1">
                <a:solidFill>
                  <a:srgbClr val="D1D5DB"/>
                </a:solidFill>
                <a:effectLst/>
                <a:latin typeface="Söhne"/>
              </a:rPr>
              <a:t>nécessaire</a:t>
            </a:r>
            <a:r>
              <a:rPr lang="en-GB" b="0" i="0" dirty="0">
                <a:solidFill>
                  <a:srgbClr val="D1D5DB"/>
                </a:solidFill>
                <a:effectLst/>
                <a:latin typeface="Söhne"/>
              </a:rPr>
              <a:t>, tenues </a:t>
            </a:r>
            <a:r>
              <a:rPr lang="en-GB" b="0" i="0" dirty="0" err="1">
                <a:solidFill>
                  <a:srgbClr val="D1D5DB"/>
                </a:solidFill>
                <a:effectLst/>
                <a:latin typeface="Söhne"/>
              </a:rPr>
              <a:t>à</a:t>
            </a:r>
            <a:r>
              <a:rPr lang="en-GB" b="0" i="0" dirty="0">
                <a:solidFill>
                  <a:srgbClr val="D1D5DB"/>
                </a:solidFill>
                <a:effectLst/>
                <a:latin typeface="Söhne"/>
              </a:rPr>
              <a:t> jour. Tout doit </a:t>
            </a:r>
            <a:r>
              <a:rPr lang="en-GB" b="0" i="0" dirty="0" err="1">
                <a:solidFill>
                  <a:srgbClr val="D1D5DB"/>
                </a:solidFill>
                <a:effectLst/>
                <a:latin typeface="Söhne"/>
              </a:rPr>
              <a:t>être</a:t>
            </a:r>
            <a:r>
              <a:rPr lang="en-GB" b="0" i="0" dirty="0">
                <a:solidFill>
                  <a:srgbClr val="D1D5DB"/>
                </a:solidFill>
                <a:effectLst/>
                <a:latin typeface="Söhne"/>
              </a:rPr>
              <a:t> fait pour rectifier </a:t>
            </a:r>
            <a:r>
              <a:rPr lang="en-GB" b="0" i="0" dirty="0" err="1">
                <a:solidFill>
                  <a:srgbClr val="D1D5DB"/>
                </a:solidFill>
                <a:effectLst/>
                <a:latin typeface="Söhne"/>
              </a:rPr>
              <a:t>ou</a:t>
            </a:r>
            <a:r>
              <a:rPr lang="en-GB" b="0" i="0" dirty="0">
                <a:solidFill>
                  <a:srgbClr val="D1D5DB"/>
                </a:solidFill>
                <a:effectLst/>
                <a:latin typeface="Söhne"/>
              </a:rPr>
              <a:t> </a:t>
            </a:r>
            <a:r>
              <a:rPr lang="en-GB" b="0" i="0" dirty="0" err="1">
                <a:solidFill>
                  <a:srgbClr val="D1D5DB"/>
                </a:solidFill>
                <a:effectLst/>
                <a:latin typeface="Söhne"/>
              </a:rPr>
              <a:t>supprimer</a:t>
            </a:r>
            <a:r>
              <a:rPr lang="en-GB" b="0" i="0" dirty="0">
                <a:solidFill>
                  <a:srgbClr val="D1D5DB"/>
                </a:solidFill>
                <a:effectLst/>
                <a:latin typeface="Söhne"/>
              </a:rPr>
              <a:t> les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inexactes</a:t>
            </a:r>
            <a:r>
              <a:rPr lang="en-GB" b="0" i="0" dirty="0">
                <a:solidFill>
                  <a:srgbClr val="D1D5DB"/>
                </a:solidFill>
                <a:effectLst/>
                <a:latin typeface="Söhne"/>
              </a:rPr>
              <a:t> sans </a:t>
            </a:r>
            <a:r>
              <a:rPr lang="en-GB" b="0" i="0" dirty="0" err="1">
                <a:solidFill>
                  <a:srgbClr val="D1D5DB"/>
                </a:solidFill>
                <a:effectLst/>
                <a:latin typeface="Söhne"/>
              </a:rPr>
              <a:t>délai</a:t>
            </a:r>
            <a:r>
              <a:rPr lang="en-GB" b="0" i="0" dirty="0">
                <a:solidFill>
                  <a:srgbClr val="D1D5DB"/>
                </a:solidFill>
                <a:effectLst/>
                <a:latin typeface="Söhne"/>
              </a:rPr>
              <a:t>.</a:t>
            </a:r>
          </a:p>
          <a:p>
            <a:pPr algn="l">
              <a:buFont typeface="+mj-lt"/>
              <a:buAutoNum type="arabicPeriod"/>
            </a:pPr>
            <a:r>
              <a:rPr lang="en-GB" b="1" i="0" dirty="0">
                <a:solidFill>
                  <a:srgbClr val="D1D5DB"/>
                </a:solidFill>
                <a:effectLst/>
                <a:latin typeface="Söhne"/>
              </a:rPr>
              <a:t>Limitation de la conservation</a:t>
            </a:r>
            <a:r>
              <a:rPr lang="en-GB" b="0" i="0" dirty="0">
                <a:solidFill>
                  <a:srgbClr val="D1D5DB"/>
                </a:solidFill>
                <a:effectLst/>
                <a:latin typeface="Söhne"/>
              </a:rPr>
              <a:t> : Les </a:t>
            </a:r>
            <a:r>
              <a:rPr lang="en-GB" b="0" i="0" dirty="0" err="1">
                <a:solidFill>
                  <a:srgbClr val="D1D5DB"/>
                </a:solidFill>
                <a:effectLst/>
                <a:latin typeface="Söhne"/>
              </a:rPr>
              <a:t>données</a:t>
            </a:r>
            <a:r>
              <a:rPr lang="en-GB" b="0" i="0" dirty="0">
                <a:solidFill>
                  <a:srgbClr val="D1D5DB"/>
                </a:solidFill>
                <a:effectLst/>
                <a:latin typeface="Söhne"/>
              </a:rPr>
              <a:t> ne </a:t>
            </a:r>
            <a:r>
              <a:rPr lang="en-GB" b="0" i="0" dirty="0" err="1">
                <a:solidFill>
                  <a:srgbClr val="D1D5DB"/>
                </a:solidFill>
                <a:effectLst/>
                <a:latin typeface="Söhne"/>
              </a:rPr>
              <a:t>doivent</a:t>
            </a:r>
            <a:r>
              <a:rPr lang="en-GB" b="0" i="0" dirty="0">
                <a:solidFill>
                  <a:srgbClr val="D1D5DB"/>
                </a:solidFill>
                <a:effectLst/>
                <a:latin typeface="Söhne"/>
              </a:rPr>
              <a:t> </a:t>
            </a:r>
            <a:r>
              <a:rPr lang="en-GB" b="0" i="0" dirty="0" err="1">
                <a:solidFill>
                  <a:srgbClr val="D1D5DB"/>
                </a:solidFill>
                <a:effectLst/>
                <a:latin typeface="Söhne"/>
              </a:rPr>
              <a:t>être</a:t>
            </a:r>
            <a:r>
              <a:rPr lang="en-GB" b="0" i="0" dirty="0">
                <a:solidFill>
                  <a:srgbClr val="D1D5DB"/>
                </a:solidFill>
                <a:effectLst/>
                <a:latin typeface="Söhne"/>
              </a:rPr>
              <a:t> </a:t>
            </a:r>
            <a:r>
              <a:rPr lang="en-GB" b="0" i="0" dirty="0" err="1">
                <a:solidFill>
                  <a:srgbClr val="D1D5DB"/>
                </a:solidFill>
                <a:effectLst/>
                <a:latin typeface="Söhne"/>
              </a:rPr>
              <a:t>conservées</a:t>
            </a:r>
            <a:r>
              <a:rPr lang="en-GB" b="0" i="0" dirty="0">
                <a:solidFill>
                  <a:srgbClr val="D1D5DB"/>
                </a:solidFill>
                <a:effectLst/>
                <a:latin typeface="Söhne"/>
              </a:rPr>
              <a:t> sous </a:t>
            </a:r>
            <a:r>
              <a:rPr lang="en-GB" b="0" i="0" dirty="0" err="1">
                <a:solidFill>
                  <a:srgbClr val="D1D5DB"/>
                </a:solidFill>
                <a:effectLst/>
                <a:latin typeface="Söhne"/>
              </a:rPr>
              <a:t>une</a:t>
            </a:r>
            <a:r>
              <a:rPr lang="en-GB" b="0" i="0" dirty="0">
                <a:solidFill>
                  <a:srgbClr val="D1D5DB"/>
                </a:solidFill>
                <a:effectLst/>
                <a:latin typeface="Söhne"/>
              </a:rPr>
              <a:t> </a:t>
            </a:r>
            <a:r>
              <a:rPr lang="en-GB" b="0" i="0" dirty="0" err="1">
                <a:solidFill>
                  <a:srgbClr val="D1D5DB"/>
                </a:solidFill>
                <a:effectLst/>
                <a:latin typeface="Söhne"/>
              </a:rPr>
              <a:t>forme</a:t>
            </a:r>
            <a:r>
              <a:rPr lang="en-GB" b="0" i="0" dirty="0">
                <a:solidFill>
                  <a:srgbClr val="D1D5DB"/>
                </a:solidFill>
                <a:effectLst/>
                <a:latin typeface="Söhne"/>
              </a:rPr>
              <a:t> </a:t>
            </a:r>
            <a:r>
              <a:rPr lang="en-GB" b="0" i="0" dirty="0" err="1">
                <a:solidFill>
                  <a:srgbClr val="D1D5DB"/>
                </a:solidFill>
                <a:effectLst/>
                <a:latin typeface="Söhne"/>
              </a:rPr>
              <a:t>permettant</a:t>
            </a:r>
            <a:r>
              <a:rPr lang="en-GB" b="0" i="0" dirty="0">
                <a:solidFill>
                  <a:srgbClr val="D1D5DB"/>
                </a:solidFill>
                <a:effectLst/>
                <a:latin typeface="Söhne"/>
              </a:rPr>
              <a:t> </a:t>
            </a:r>
            <a:r>
              <a:rPr lang="en-GB" b="0" i="0" dirty="0" err="1">
                <a:solidFill>
                  <a:srgbClr val="D1D5DB"/>
                </a:solidFill>
                <a:effectLst/>
                <a:latin typeface="Söhne"/>
              </a:rPr>
              <a:t>l'identification</a:t>
            </a:r>
            <a:r>
              <a:rPr lang="en-GB" b="0" i="0" dirty="0">
                <a:solidFill>
                  <a:srgbClr val="D1D5DB"/>
                </a:solidFill>
                <a:effectLst/>
                <a:latin typeface="Söhne"/>
              </a:rPr>
              <a:t> des </a:t>
            </a:r>
            <a:r>
              <a:rPr lang="en-GB" b="0" i="0" dirty="0" err="1">
                <a:solidFill>
                  <a:srgbClr val="D1D5DB"/>
                </a:solidFill>
                <a:effectLst/>
                <a:latin typeface="Söhne"/>
              </a:rPr>
              <a:t>personnes</a:t>
            </a:r>
            <a:r>
              <a:rPr lang="en-GB" b="0" i="0" dirty="0">
                <a:solidFill>
                  <a:srgbClr val="D1D5DB"/>
                </a:solidFill>
                <a:effectLst/>
                <a:latin typeface="Söhne"/>
              </a:rPr>
              <a:t> que pendant le temps </a:t>
            </a:r>
            <a:r>
              <a:rPr lang="en-GB" b="0" i="0" dirty="0" err="1">
                <a:solidFill>
                  <a:srgbClr val="D1D5DB"/>
                </a:solidFill>
                <a:effectLst/>
                <a:latin typeface="Söhne"/>
              </a:rPr>
              <a:t>nécessaire</a:t>
            </a:r>
            <a:r>
              <a:rPr lang="en-GB" b="0" i="0" dirty="0">
                <a:solidFill>
                  <a:srgbClr val="D1D5DB"/>
                </a:solidFill>
                <a:effectLst/>
                <a:latin typeface="Söhne"/>
              </a:rPr>
              <a:t> </a:t>
            </a:r>
            <a:r>
              <a:rPr lang="en-GB" b="0" i="0" dirty="0" err="1">
                <a:solidFill>
                  <a:srgbClr val="D1D5DB"/>
                </a:solidFill>
                <a:effectLst/>
                <a:latin typeface="Söhne"/>
              </a:rPr>
              <a:t>à</a:t>
            </a:r>
            <a:r>
              <a:rPr lang="en-GB" b="0" i="0" dirty="0">
                <a:solidFill>
                  <a:srgbClr val="D1D5DB"/>
                </a:solidFill>
                <a:effectLst/>
                <a:latin typeface="Söhne"/>
              </a:rPr>
              <a:t> la </a:t>
            </a:r>
            <a:r>
              <a:rPr lang="en-GB" b="0" i="0" dirty="0" err="1">
                <a:solidFill>
                  <a:srgbClr val="D1D5DB"/>
                </a:solidFill>
                <a:effectLst/>
                <a:latin typeface="Söhne"/>
              </a:rPr>
              <a:t>réalisation</a:t>
            </a:r>
            <a:r>
              <a:rPr lang="en-GB" b="0" i="0" dirty="0">
                <a:solidFill>
                  <a:srgbClr val="D1D5DB"/>
                </a:solidFill>
                <a:effectLst/>
                <a:latin typeface="Söhne"/>
              </a:rPr>
              <a:t> des </a:t>
            </a:r>
            <a:r>
              <a:rPr lang="en-GB" b="0" i="0" dirty="0" err="1">
                <a:solidFill>
                  <a:srgbClr val="D1D5DB"/>
                </a:solidFill>
                <a:effectLst/>
                <a:latin typeface="Söhne"/>
              </a:rPr>
              <a:t>finalités</a:t>
            </a:r>
            <a:r>
              <a:rPr lang="en-GB" b="0" i="0" dirty="0">
                <a:solidFill>
                  <a:srgbClr val="D1D5DB"/>
                </a:solidFill>
                <a:effectLst/>
                <a:latin typeface="Söhne"/>
              </a:rPr>
              <a:t> pour </a:t>
            </a:r>
            <a:r>
              <a:rPr lang="en-GB" b="0" i="0" dirty="0" err="1">
                <a:solidFill>
                  <a:srgbClr val="D1D5DB"/>
                </a:solidFill>
                <a:effectLst/>
                <a:latin typeface="Söhne"/>
              </a:rPr>
              <a:t>lesquelles</a:t>
            </a:r>
            <a:r>
              <a:rPr lang="en-GB" b="0" i="0" dirty="0">
                <a:solidFill>
                  <a:srgbClr val="D1D5DB"/>
                </a:solidFill>
                <a:effectLst/>
                <a:latin typeface="Söhne"/>
              </a:rPr>
              <a:t> </a:t>
            </a:r>
            <a:r>
              <a:rPr lang="en-GB" b="0" i="0" dirty="0" err="1">
                <a:solidFill>
                  <a:srgbClr val="D1D5DB"/>
                </a:solidFill>
                <a:effectLst/>
                <a:latin typeface="Söhne"/>
              </a:rPr>
              <a:t>elles</a:t>
            </a:r>
            <a:r>
              <a:rPr lang="en-GB" b="0" i="0" dirty="0">
                <a:solidFill>
                  <a:srgbClr val="D1D5DB"/>
                </a:solidFill>
                <a:effectLst/>
                <a:latin typeface="Söhne"/>
              </a:rPr>
              <a:t> </a:t>
            </a:r>
            <a:r>
              <a:rPr lang="en-GB" b="0" i="0" dirty="0" err="1">
                <a:solidFill>
                  <a:srgbClr val="D1D5DB"/>
                </a:solidFill>
                <a:effectLst/>
                <a:latin typeface="Söhne"/>
              </a:rPr>
              <a:t>sont</a:t>
            </a:r>
            <a:r>
              <a:rPr lang="en-GB" b="0" i="0" dirty="0">
                <a:solidFill>
                  <a:srgbClr val="D1D5DB"/>
                </a:solidFill>
                <a:effectLst/>
                <a:latin typeface="Söhne"/>
              </a:rPr>
              <a:t> </a:t>
            </a:r>
            <a:r>
              <a:rPr lang="en-GB" b="0" i="0" dirty="0" err="1">
                <a:solidFill>
                  <a:srgbClr val="D1D5DB"/>
                </a:solidFill>
                <a:effectLst/>
                <a:latin typeface="Söhne"/>
              </a:rPr>
              <a:t>traitées</a:t>
            </a:r>
            <a:r>
              <a:rPr lang="en-GB" b="0" i="0" dirty="0">
                <a:solidFill>
                  <a:srgbClr val="D1D5DB"/>
                </a:solidFill>
                <a:effectLst/>
                <a:latin typeface="Söhne"/>
              </a:rPr>
              <a:t>.</a:t>
            </a:r>
          </a:p>
          <a:p>
            <a:pPr algn="l"/>
            <a:r>
              <a:rPr lang="en-GB" b="0" i="0" dirty="0" err="1">
                <a:solidFill>
                  <a:srgbClr val="D1D5DB"/>
                </a:solidFill>
                <a:effectLst/>
                <a:latin typeface="Söhne"/>
              </a:rPr>
              <a:t>Qu'en</a:t>
            </a:r>
            <a:r>
              <a:rPr lang="en-GB" b="0" i="0" dirty="0">
                <a:solidFill>
                  <a:srgbClr val="D1D5DB"/>
                </a:solidFill>
                <a:effectLst/>
                <a:latin typeface="Söhne"/>
              </a:rPr>
              <a:t> </a:t>
            </a:r>
            <a:r>
              <a:rPr lang="en-GB" b="0" i="0" dirty="0" err="1">
                <a:solidFill>
                  <a:srgbClr val="D1D5DB"/>
                </a:solidFill>
                <a:effectLst/>
                <a:latin typeface="Söhne"/>
              </a:rPr>
              <a:t>est</a:t>
            </a:r>
            <a:r>
              <a:rPr lang="en-GB" b="0" i="0" dirty="0">
                <a:solidFill>
                  <a:srgbClr val="D1D5DB"/>
                </a:solidFill>
                <a:effectLst/>
                <a:latin typeface="Söhne"/>
              </a:rPr>
              <a:t>-il des </a:t>
            </a:r>
            <a:r>
              <a:rPr lang="en-GB" b="0" i="0" dirty="0" err="1">
                <a:solidFill>
                  <a:srgbClr val="D1D5DB"/>
                </a:solidFill>
                <a:effectLst/>
                <a:latin typeface="Söhne"/>
              </a:rPr>
              <a:t>données</a:t>
            </a:r>
            <a:r>
              <a:rPr lang="en-GB" b="0" i="0" dirty="0">
                <a:solidFill>
                  <a:srgbClr val="D1D5DB"/>
                </a:solidFill>
                <a:effectLst/>
                <a:latin typeface="Söhne"/>
              </a:rPr>
              <a:t> issues de </a:t>
            </a:r>
            <a:r>
              <a:rPr lang="en-GB" b="0" i="0" dirty="0" err="1">
                <a:solidFill>
                  <a:srgbClr val="D1D5DB"/>
                </a:solidFill>
                <a:effectLst/>
                <a:latin typeface="Söhne"/>
              </a:rPr>
              <a:t>projets</a:t>
            </a:r>
            <a:r>
              <a:rPr lang="en-GB" b="0" i="0" dirty="0">
                <a:solidFill>
                  <a:srgbClr val="D1D5DB"/>
                </a:solidFill>
                <a:effectLst/>
                <a:latin typeface="Söhne"/>
              </a:rPr>
              <a:t> open source </a:t>
            </a:r>
            <a:r>
              <a:rPr lang="en-GB" b="0" i="0" dirty="0" err="1">
                <a:solidFill>
                  <a:srgbClr val="D1D5DB"/>
                </a:solidFill>
                <a:effectLst/>
                <a:latin typeface="Söhne"/>
              </a:rPr>
              <a:t>comme</a:t>
            </a:r>
            <a:r>
              <a:rPr lang="en-GB" b="0" i="0" dirty="0">
                <a:solidFill>
                  <a:srgbClr val="D1D5DB"/>
                </a:solidFill>
                <a:effectLst/>
                <a:latin typeface="Söhne"/>
              </a:rPr>
              <a:t> Open Food Facts?</a:t>
            </a:r>
          </a:p>
          <a:p>
            <a:pPr algn="l"/>
            <a:endParaRPr lang="en-GB" b="1" i="0" dirty="0">
              <a:solidFill>
                <a:srgbClr val="D1D5DB"/>
              </a:solidFill>
              <a:effectLst/>
              <a:latin typeface="Söhne"/>
            </a:endParaRPr>
          </a:p>
          <a:p>
            <a:pPr algn="l"/>
            <a:endParaRPr lang="en-GB" b="1" i="0" dirty="0">
              <a:solidFill>
                <a:srgbClr val="D1D5DB"/>
              </a:solidFill>
              <a:effectLst/>
              <a:latin typeface="Söhne"/>
            </a:endParaRPr>
          </a:p>
          <a:p>
            <a:pPr algn="l"/>
            <a:r>
              <a:rPr lang="en-GB" b="1" i="0" dirty="0">
                <a:solidFill>
                  <a:srgbClr val="D1D5DB"/>
                </a:solidFill>
                <a:effectLst/>
                <a:latin typeface="Söhne"/>
              </a:rPr>
              <a:t>Open Food Facts</a:t>
            </a:r>
            <a:r>
              <a:rPr lang="en-GB" b="0" i="0" dirty="0">
                <a:solidFill>
                  <a:srgbClr val="D1D5DB"/>
                </a:solidFill>
                <a:effectLst/>
                <a:latin typeface="Söhne"/>
              </a:rPr>
              <a:t> </a:t>
            </a:r>
            <a:r>
              <a:rPr lang="en-GB" b="0" i="0" dirty="0" err="1">
                <a:solidFill>
                  <a:srgbClr val="D1D5DB"/>
                </a:solidFill>
                <a:effectLst/>
                <a:latin typeface="Söhne"/>
              </a:rPr>
              <a:t>est</a:t>
            </a:r>
            <a:r>
              <a:rPr lang="en-GB" b="0" i="0" dirty="0">
                <a:solidFill>
                  <a:srgbClr val="D1D5DB"/>
                </a:solidFill>
                <a:effectLst/>
                <a:latin typeface="Söhne"/>
              </a:rPr>
              <a:t> </a:t>
            </a:r>
            <a:r>
              <a:rPr lang="en-GB" b="0" i="0" dirty="0" err="1">
                <a:solidFill>
                  <a:srgbClr val="D1D5DB"/>
                </a:solidFill>
                <a:effectLst/>
                <a:latin typeface="Söhne"/>
              </a:rPr>
              <a:t>une</a:t>
            </a:r>
            <a:r>
              <a:rPr lang="en-GB" b="0" i="0" dirty="0">
                <a:solidFill>
                  <a:srgbClr val="D1D5DB"/>
                </a:solidFill>
                <a:effectLst/>
                <a:latin typeface="Söhne"/>
              </a:rPr>
              <a:t> base de </a:t>
            </a:r>
            <a:r>
              <a:rPr lang="en-GB" b="0" i="0" dirty="0" err="1">
                <a:solidFill>
                  <a:srgbClr val="D1D5DB"/>
                </a:solidFill>
                <a:effectLst/>
                <a:latin typeface="Söhne"/>
              </a:rPr>
              <a:t>données</a:t>
            </a:r>
            <a:r>
              <a:rPr lang="en-GB" b="0" i="0" dirty="0">
                <a:solidFill>
                  <a:srgbClr val="D1D5DB"/>
                </a:solidFill>
                <a:effectLst/>
                <a:latin typeface="Söhne"/>
              </a:rPr>
              <a:t> sur les </a:t>
            </a:r>
            <a:r>
              <a:rPr lang="en-GB" b="0" i="0" dirty="0" err="1">
                <a:solidFill>
                  <a:srgbClr val="D1D5DB"/>
                </a:solidFill>
                <a:effectLst/>
                <a:latin typeface="Söhne"/>
              </a:rPr>
              <a:t>produits</a:t>
            </a:r>
            <a:r>
              <a:rPr lang="en-GB" b="0" i="0" dirty="0">
                <a:solidFill>
                  <a:srgbClr val="D1D5DB"/>
                </a:solidFill>
                <a:effectLst/>
                <a:latin typeface="Söhne"/>
              </a:rPr>
              <a:t> </a:t>
            </a:r>
            <a:r>
              <a:rPr lang="en-GB" b="0" i="0" dirty="0" err="1">
                <a:solidFill>
                  <a:srgbClr val="D1D5DB"/>
                </a:solidFill>
                <a:effectLst/>
                <a:latin typeface="Söhne"/>
              </a:rPr>
              <a:t>alimentaires</a:t>
            </a:r>
            <a:r>
              <a:rPr lang="en-GB" b="0" i="0" dirty="0">
                <a:solidFill>
                  <a:srgbClr val="D1D5DB"/>
                </a:solidFill>
                <a:effectLst/>
                <a:latin typeface="Söhne"/>
              </a:rPr>
              <a:t> </a:t>
            </a:r>
            <a:r>
              <a:rPr lang="en-GB" b="0" i="0" dirty="0" err="1">
                <a:solidFill>
                  <a:srgbClr val="D1D5DB"/>
                </a:solidFill>
                <a:effectLst/>
                <a:latin typeface="Söhne"/>
              </a:rPr>
              <a:t>faite</a:t>
            </a:r>
            <a:r>
              <a:rPr lang="en-GB" b="0" i="0" dirty="0">
                <a:solidFill>
                  <a:srgbClr val="D1D5DB"/>
                </a:solidFill>
                <a:effectLst/>
                <a:latin typeface="Söhne"/>
              </a:rPr>
              <a:t> par </a:t>
            </a:r>
            <a:r>
              <a:rPr lang="en-GB" b="0" i="0" dirty="0" err="1">
                <a:solidFill>
                  <a:srgbClr val="D1D5DB"/>
                </a:solidFill>
                <a:effectLst/>
                <a:latin typeface="Söhne"/>
              </a:rPr>
              <a:t>tous</a:t>
            </a:r>
            <a:r>
              <a:rPr lang="en-GB" b="0" i="0" dirty="0">
                <a:solidFill>
                  <a:srgbClr val="D1D5DB"/>
                </a:solidFill>
                <a:effectLst/>
                <a:latin typeface="Söhne"/>
              </a:rPr>
              <a:t>, pour </a:t>
            </a:r>
            <a:r>
              <a:rPr lang="en-GB" b="0" i="0" dirty="0" err="1">
                <a:solidFill>
                  <a:srgbClr val="D1D5DB"/>
                </a:solidFill>
                <a:effectLst/>
                <a:latin typeface="Söhne"/>
              </a:rPr>
              <a:t>tous</a:t>
            </a:r>
            <a:r>
              <a:rPr lang="en-GB" b="0" i="0" dirty="0">
                <a:solidFill>
                  <a:srgbClr val="D1D5DB"/>
                </a:solidFill>
                <a:effectLst/>
                <a:latin typeface="Söhne"/>
              </a:rPr>
              <a:t>. Les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d'Open</a:t>
            </a:r>
            <a:r>
              <a:rPr lang="en-GB" b="0" i="0" dirty="0">
                <a:solidFill>
                  <a:srgbClr val="D1D5DB"/>
                </a:solidFill>
                <a:effectLst/>
                <a:latin typeface="Söhne"/>
              </a:rPr>
              <a:t> Food Facts </a:t>
            </a:r>
            <a:r>
              <a:rPr lang="en-GB" b="0" i="0" dirty="0" err="1">
                <a:solidFill>
                  <a:srgbClr val="D1D5DB"/>
                </a:solidFill>
                <a:effectLst/>
                <a:latin typeface="Söhne"/>
              </a:rPr>
              <a:t>sont</a:t>
            </a:r>
            <a:r>
              <a:rPr lang="en-GB" b="0" i="0" dirty="0">
                <a:solidFill>
                  <a:srgbClr val="D1D5DB"/>
                </a:solidFill>
                <a:effectLst/>
                <a:latin typeface="Söhne"/>
              </a:rPr>
              <a:t> </a:t>
            </a:r>
            <a:r>
              <a:rPr lang="en-GB" b="0" i="0" dirty="0" err="1">
                <a:solidFill>
                  <a:srgbClr val="D1D5DB"/>
                </a:solidFill>
                <a:effectLst/>
                <a:latin typeface="Söhne"/>
              </a:rPr>
              <a:t>principalement</a:t>
            </a:r>
            <a:r>
              <a:rPr lang="en-GB" b="0" i="0" dirty="0">
                <a:solidFill>
                  <a:srgbClr val="D1D5DB"/>
                </a:solidFill>
                <a:effectLst/>
                <a:latin typeface="Söhne"/>
              </a:rPr>
              <a:t> </a:t>
            </a:r>
            <a:r>
              <a:rPr lang="en-GB" b="0" i="0" dirty="0" err="1">
                <a:solidFill>
                  <a:srgbClr val="D1D5DB"/>
                </a:solidFill>
                <a:effectLst/>
                <a:latin typeface="Söhne"/>
              </a:rPr>
              <a:t>centrées</a:t>
            </a:r>
            <a:r>
              <a:rPr lang="en-GB" b="0" i="0" dirty="0">
                <a:solidFill>
                  <a:srgbClr val="D1D5DB"/>
                </a:solidFill>
                <a:effectLst/>
                <a:latin typeface="Söhne"/>
              </a:rPr>
              <a:t> sur les </a:t>
            </a:r>
            <a:r>
              <a:rPr lang="en-GB" b="0" i="0" dirty="0" err="1">
                <a:solidFill>
                  <a:srgbClr val="D1D5DB"/>
                </a:solidFill>
                <a:effectLst/>
                <a:latin typeface="Söhne"/>
              </a:rPr>
              <a:t>produits</a:t>
            </a:r>
            <a:r>
              <a:rPr lang="en-GB" b="0" i="0" dirty="0">
                <a:solidFill>
                  <a:srgbClr val="D1D5DB"/>
                </a:solidFill>
                <a:effectLst/>
                <a:latin typeface="Söhne"/>
              </a:rPr>
              <a:t> et non sur les </a:t>
            </a:r>
            <a:r>
              <a:rPr lang="en-GB" b="0" i="0" dirty="0" err="1">
                <a:solidFill>
                  <a:srgbClr val="D1D5DB"/>
                </a:solidFill>
                <a:effectLst/>
                <a:latin typeface="Söhne"/>
              </a:rPr>
              <a:t>individus</a:t>
            </a:r>
            <a:r>
              <a:rPr lang="en-GB" b="0" i="0" dirty="0">
                <a:solidFill>
                  <a:srgbClr val="D1D5DB"/>
                </a:solidFill>
                <a:effectLst/>
                <a:latin typeface="Söhne"/>
              </a:rPr>
              <a:t>. Par </a:t>
            </a:r>
            <a:r>
              <a:rPr lang="en-GB" b="0" i="0" dirty="0" err="1">
                <a:solidFill>
                  <a:srgbClr val="D1D5DB"/>
                </a:solidFill>
                <a:effectLst/>
                <a:latin typeface="Söhne"/>
              </a:rPr>
              <a:t>conséquent</a:t>
            </a:r>
            <a:r>
              <a:rPr lang="en-GB" b="0" i="0" dirty="0">
                <a:solidFill>
                  <a:srgbClr val="D1D5DB"/>
                </a:solidFill>
                <a:effectLst/>
                <a:latin typeface="Söhne"/>
              </a:rPr>
              <a:t>, </a:t>
            </a:r>
            <a:r>
              <a:rPr lang="en-GB" b="0" i="0" dirty="0" err="1">
                <a:solidFill>
                  <a:srgbClr val="D1D5DB"/>
                </a:solidFill>
                <a:effectLst/>
                <a:latin typeface="Söhne"/>
              </a:rPr>
              <a:t>elles</a:t>
            </a:r>
            <a:r>
              <a:rPr lang="en-GB" b="0" i="0" dirty="0">
                <a:solidFill>
                  <a:srgbClr val="D1D5DB"/>
                </a:solidFill>
                <a:effectLst/>
                <a:latin typeface="Söhne"/>
              </a:rPr>
              <a:t> ne </a:t>
            </a:r>
            <a:r>
              <a:rPr lang="en-GB" b="0" i="0" dirty="0" err="1">
                <a:solidFill>
                  <a:srgbClr val="D1D5DB"/>
                </a:solidFill>
                <a:effectLst/>
                <a:latin typeface="Söhne"/>
              </a:rPr>
              <a:t>contiennent</a:t>
            </a:r>
            <a:r>
              <a:rPr lang="en-GB" b="0" i="0" dirty="0">
                <a:solidFill>
                  <a:srgbClr val="D1D5DB"/>
                </a:solidFill>
                <a:effectLst/>
                <a:latin typeface="Söhne"/>
              </a:rPr>
              <a:t> </a:t>
            </a:r>
            <a:r>
              <a:rPr lang="en-GB" b="0" i="0" dirty="0" err="1">
                <a:solidFill>
                  <a:srgbClr val="D1D5DB"/>
                </a:solidFill>
                <a:effectLst/>
                <a:latin typeface="Söhne"/>
              </a:rPr>
              <a:t>généralement</a:t>
            </a:r>
            <a:r>
              <a:rPr lang="en-GB" b="0" i="0" dirty="0">
                <a:solidFill>
                  <a:srgbClr val="D1D5DB"/>
                </a:solidFill>
                <a:effectLst/>
                <a:latin typeface="Söhne"/>
              </a:rPr>
              <a:t> pas </a:t>
            </a:r>
            <a:r>
              <a:rPr lang="en-GB" b="0" i="0" dirty="0" err="1">
                <a:solidFill>
                  <a:srgbClr val="D1D5DB"/>
                </a:solidFill>
                <a:effectLst/>
                <a:latin typeface="Söhne"/>
              </a:rPr>
              <a:t>d'informations</a:t>
            </a:r>
            <a:r>
              <a:rPr lang="en-GB" b="0" i="0" dirty="0">
                <a:solidFill>
                  <a:srgbClr val="D1D5DB"/>
                </a:solidFill>
                <a:effectLst/>
                <a:latin typeface="Söhne"/>
              </a:rPr>
              <a:t> </a:t>
            </a:r>
            <a:r>
              <a:rPr lang="en-GB" b="0" i="0" dirty="0" err="1">
                <a:solidFill>
                  <a:srgbClr val="D1D5DB"/>
                </a:solidFill>
                <a:effectLst/>
                <a:latin typeface="Söhne"/>
              </a:rPr>
              <a:t>personnellement</a:t>
            </a:r>
            <a:r>
              <a:rPr lang="en-GB" b="0" i="0" dirty="0">
                <a:solidFill>
                  <a:srgbClr val="D1D5DB"/>
                </a:solidFill>
                <a:effectLst/>
                <a:latin typeface="Söhne"/>
              </a:rPr>
              <a:t> </a:t>
            </a:r>
            <a:r>
              <a:rPr lang="en-GB" b="0" i="0" dirty="0" err="1">
                <a:solidFill>
                  <a:srgbClr val="D1D5DB"/>
                </a:solidFill>
                <a:effectLst/>
                <a:latin typeface="Söhne"/>
              </a:rPr>
              <a:t>identifiables</a:t>
            </a:r>
            <a:r>
              <a:rPr lang="en-GB" b="0" i="0" dirty="0">
                <a:solidFill>
                  <a:srgbClr val="D1D5DB"/>
                </a:solidFill>
                <a:effectLst/>
                <a:latin typeface="Söhne"/>
              </a:rPr>
              <a:t>.</a:t>
            </a:r>
          </a:p>
          <a:p>
            <a:pPr algn="l"/>
            <a:r>
              <a:rPr lang="en-GB" b="0" i="0" dirty="0" err="1">
                <a:solidFill>
                  <a:srgbClr val="D1D5DB"/>
                </a:solidFill>
                <a:effectLst/>
                <a:latin typeface="Söhne"/>
              </a:rPr>
              <a:t>Cependant</a:t>
            </a:r>
            <a:r>
              <a:rPr lang="en-GB" b="0" i="0" dirty="0">
                <a:solidFill>
                  <a:srgbClr val="D1D5DB"/>
                </a:solidFill>
                <a:effectLst/>
                <a:latin typeface="Söhne"/>
              </a:rPr>
              <a:t>, il </a:t>
            </a:r>
            <a:r>
              <a:rPr lang="en-GB" b="0" i="0" dirty="0" err="1">
                <a:solidFill>
                  <a:srgbClr val="D1D5DB"/>
                </a:solidFill>
                <a:effectLst/>
                <a:latin typeface="Söhne"/>
              </a:rPr>
              <a:t>est</a:t>
            </a:r>
            <a:r>
              <a:rPr lang="en-GB" b="0" i="0" dirty="0">
                <a:solidFill>
                  <a:srgbClr val="D1D5DB"/>
                </a:solidFill>
                <a:effectLst/>
                <a:latin typeface="Söhne"/>
              </a:rPr>
              <a:t> </a:t>
            </a:r>
            <a:r>
              <a:rPr lang="en-GB" b="0" i="0" dirty="0" err="1">
                <a:solidFill>
                  <a:srgbClr val="D1D5DB"/>
                </a:solidFill>
                <a:effectLst/>
                <a:latin typeface="Söhne"/>
              </a:rPr>
              <a:t>essentiel</a:t>
            </a:r>
            <a:r>
              <a:rPr lang="en-GB" b="0" i="0" dirty="0">
                <a:solidFill>
                  <a:srgbClr val="D1D5DB"/>
                </a:solidFill>
                <a:effectLst/>
                <a:latin typeface="Söhne"/>
              </a:rPr>
              <a:t> de faire </a:t>
            </a:r>
            <a:r>
              <a:rPr lang="en-GB" b="0" i="0" dirty="0" err="1">
                <a:solidFill>
                  <a:srgbClr val="D1D5DB"/>
                </a:solidFill>
                <a:effectLst/>
                <a:latin typeface="Söhne"/>
              </a:rPr>
              <a:t>quelques</a:t>
            </a:r>
            <a:r>
              <a:rPr lang="en-GB" b="0" i="0" dirty="0">
                <a:solidFill>
                  <a:srgbClr val="D1D5DB"/>
                </a:solidFill>
                <a:effectLst/>
                <a:latin typeface="Söhne"/>
              </a:rPr>
              <a:t> </a:t>
            </a:r>
            <a:r>
              <a:rPr lang="en-GB" b="0" i="0" dirty="0" err="1">
                <a:solidFill>
                  <a:srgbClr val="D1D5DB"/>
                </a:solidFill>
                <a:effectLst/>
                <a:latin typeface="Söhne"/>
              </a:rPr>
              <a:t>considérations</a:t>
            </a:r>
            <a:r>
              <a:rPr lang="en-GB" b="0" i="0" dirty="0">
                <a:solidFill>
                  <a:srgbClr val="D1D5DB"/>
                </a:solidFill>
                <a:effectLst/>
                <a:latin typeface="Söhne"/>
              </a:rPr>
              <a:t>:</a:t>
            </a:r>
          </a:p>
          <a:p>
            <a:pPr algn="l">
              <a:buFont typeface="Arial" panose="020B0604020202020204" pitchFamily="34" charset="0"/>
              <a:buChar char="•"/>
            </a:pPr>
            <a:r>
              <a:rPr lang="en-GB" b="0" i="0" dirty="0">
                <a:solidFill>
                  <a:srgbClr val="D1D5DB"/>
                </a:solidFill>
                <a:effectLst/>
                <a:latin typeface="Söhne"/>
              </a:rPr>
              <a:t>Si Open Food Facts (</a:t>
            </a:r>
            <a:r>
              <a:rPr lang="en-GB" b="0" i="0" dirty="0" err="1">
                <a:solidFill>
                  <a:srgbClr val="D1D5DB"/>
                </a:solidFill>
                <a:effectLst/>
                <a:latin typeface="Söhne"/>
              </a:rPr>
              <a:t>ou</a:t>
            </a:r>
            <a:r>
              <a:rPr lang="en-GB" b="0" i="0" dirty="0">
                <a:solidFill>
                  <a:srgbClr val="D1D5DB"/>
                </a:solidFill>
                <a:effectLst/>
                <a:latin typeface="Söhne"/>
              </a:rPr>
              <a:t> tout </a:t>
            </a:r>
            <a:r>
              <a:rPr lang="en-GB" b="0" i="0" dirty="0" err="1">
                <a:solidFill>
                  <a:srgbClr val="D1D5DB"/>
                </a:solidFill>
                <a:effectLst/>
                <a:latin typeface="Söhne"/>
              </a:rPr>
              <a:t>autre</a:t>
            </a:r>
            <a:r>
              <a:rPr lang="en-GB" b="0" i="0" dirty="0">
                <a:solidFill>
                  <a:srgbClr val="D1D5DB"/>
                </a:solidFill>
                <a:effectLst/>
                <a:latin typeface="Söhne"/>
              </a:rPr>
              <a:t> </a:t>
            </a:r>
            <a:r>
              <a:rPr lang="en-GB" b="0" i="0" dirty="0" err="1">
                <a:solidFill>
                  <a:srgbClr val="D1D5DB"/>
                </a:solidFill>
                <a:effectLst/>
                <a:latin typeface="Söhne"/>
              </a:rPr>
              <a:t>projet</a:t>
            </a:r>
            <a:r>
              <a:rPr lang="en-GB" b="0" i="0" dirty="0">
                <a:solidFill>
                  <a:srgbClr val="D1D5DB"/>
                </a:solidFill>
                <a:effectLst/>
                <a:latin typeface="Söhne"/>
              </a:rPr>
              <a:t> open source) </a:t>
            </a:r>
            <a:r>
              <a:rPr lang="en-GB" b="0" i="0" dirty="0" err="1">
                <a:solidFill>
                  <a:srgbClr val="D1D5DB"/>
                </a:solidFill>
                <a:effectLst/>
                <a:latin typeface="Söhne"/>
              </a:rPr>
              <a:t>collecte</a:t>
            </a:r>
            <a:r>
              <a:rPr lang="en-GB" b="0" i="0" dirty="0">
                <a:solidFill>
                  <a:srgbClr val="D1D5DB"/>
                </a:solidFill>
                <a:effectLst/>
                <a:latin typeface="Söhne"/>
              </a:rPr>
              <a:t>, </a:t>
            </a:r>
            <a:r>
              <a:rPr lang="en-GB" b="0" i="0" dirty="0" err="1">
                <a:solidFill>
                  <a:srgbClr val="D1D5DB"/>
                </a:solidFill>
                <a:effectLst/>
                <a:latin typeface="Söhne"/>
              </a:rPr>
              <a:t>traite</a:t>
            </a:r>
            <a:r>
              <a:rPr lang="en-GB" b="0" i="0" dirty="0">
                <a:solidFill>
                  <a:srgbClr val="D1D5DB"/>
                </a:solidFill>
                <a:effectLst/>
                <a:latin typeface="Söhne"/>
              </a:rPr>
              <a:t> </a:t>
            </a:r>
            <a:r>
              <a:rPr lang="en-GB" b="0" i="0" dirty="0" err="1">
                <a:solidFill>
                  <a:srgbClr val="D1D5DB"/>
                </a:solidFill>
                <a:effectLst/>
                <a:latin typeface="Söhne"/>
              </a:rPr>
              <a:t>ou</a:t>
            </a:r>
            <a:r>
              <a:rPr lang="en-GB" b="0" i="0" dirty="0">
                <a:solidFill>
                  <a:srgbClr val="D1D5DB"/>
                </a:solidFill>
                <a:effectLst/>
                <a:latin typeface="Söhne"/>
              </a:rPr>
              <a:t> </a:t>
            </a:r>
            <a:r>
              <a:rPr lang="en-GB" b="0" i="0" dirty="0" err="1">
                <a:solidFill>
                  <a:srgbClr val="D1D5DB"/>
                </a:solidFill>
                <a:effectLst/>
                <a:latin typeface="Söhne"/>
              </a:rPr>
              <a:t>stocke</a:t>
            </a:r>
            <a:r>
              <a:rPr lang="en-GB" b="0" i="0" dirty="0">
                <a:solidFill>
                  <a:srgbClr val="D1D5DB"/>
                </a:solidFill>
                <a:effectLst/>
                <a:latin typeface="Söhne"/>
              </a:rPr>
              <a:t> des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personnelles</a:t>
            </a:r>
            <a:r>
              <a:rPr lang="en-GB" b="0" i="0" dirty="0">
                <a:solidFill>
                  <a:srgbClr val="D1D5DB"/>
                </a:solidFill>
                <a:effectLst/>
                <a:latin typeface="Söhne"/>
              </a:rPr>
              <a:t> (par </a:t>
            </a:r>
            <a:r>
              <a:rPr lang="en-GB" b="0" i="0" dirty="0" err="1">
                <a:solidFill>
                  <a:srgbClr val="D1D5DB"/>
                </a:solidFill>
                <a:effectLst/>
                <a:latin typeface="Söhne"/>
              </a:rPr>
              <a:t>exemple</a:t>
            </a:r>
            <a:r>
              <a:rPr lang="en-GB" b="0" i="0" dirty="0">
                <a:solidFill>
                  <a:srgbClr val="D1D5DB"/>
                </a:solidFill>
                <a:effectLst/>
                <a:latin typeface="Söhne"/>
              </a:rPr>
              <a:t>, </a:t>
            </a:r>
            <a:r>
              <a:rPr lang="en-GB" b="0" i="0" dirty="0" err="1">
                <a:solidFill>
                  <a:srgbClr val="D1D5DB"/>
                </a:solidFill>
                <a:effectLst/>
                <a:latin typeface="Söhne"/>
              </a:rPr>
              <a:t>adresses</a:t>
            </a:r>
            <a:r>
              <a:rPr lang="en-GB" b="0" i="0" dirty="0">
                <a:solidFill>
                  <a:srgbClr val="D1D5DB"/>
                </a:solidFill>
                <a:effectLst/>
                <a:latin typeface="Söhne"/>
              </a:rPr>
              <a:t> e-mail pour un bulletin </a:t>
            </a:r>
            <a:r>
              <a:rPr lang="en-GB" b="0" i="0" dirty="0" err="1">
                <a:solidFill>
                  <a:srgbClr val="D1D5DB"/>
                </a:solidFill>
                <a:effectLst/>
                <a:latin typeface="Söhne"/>
              </a:rPr>
              <a:t>d'information</a:t>
            </a:r>
            <a:r>
              <a:rPr lang="en-GB" b="0" i="0" dirty="0">
                <a:solidFill>
                  <a:srgbClr val="D1D5DB"/>
                </a:solidFill>
                <a:effectLst/>
                <a:latin typeface="Söhne"/>
              </a:rPr>
              <a:t> </a:t>
            </a:r>
            <a:r>
              <a:rPr lang="en-GB" b="0" i="0" dirty="0" err="1">
                <a:solidFill>
                  <a:srgbClr val="D1D5DB"/>
                </a:solidFill>
                <a:effectLst/>
                <a:latin typeface="Söhne"/>
              </a:rPr>
              <a:t>ou</a:t>
            </a:r>
            <a:r>
              <a:rPr lang="en-GB" b="0" i="0" dirty="0">
                <a:solidFill>
                  <a:srgbClr val="D1D5DB"/>
                </a:solidFill>
                <a:effectLst/>
                <a:latin typeface="Söhne"/>
              </a:rPr>
              <a:t> pour des </a:t>
            </a:r>
            <a:r>
              <a:rPr lang="en-GB" b="0" i="0" dirty="0" err="1">
                <a:solidFill>
                  <a:srgbClr val="D1D5DB"/>
                </a:solidFill>
                <a:effectLst/>
                <a:latin typeface="Söhne"/>
              </a:rPr>
              <a:t>comptes</a:t>
            </a:r>
            <a:r>
              <a:rPr lang="en-GB" b="0" i="0" dirty="0">
                <a:solidFill>
                  <a:srgbClr val="D1D5DB"/>
                </a:solidFill>
                <a:effectLst/>
                <a:latin typeface="Söhne"/>
              </a:rPr>
              <a:t> </a:t>
            </a:r>
            <a:r>
              <a:rPr lang="en-GB" b="0" i="0" dirty="0" err="1">
                <a:solidFill>
                  <a:srgbClr val="D1D5DB"/>
                </a:solidFill>
                <a:effectLst/>
                <a:latin typeface="Söhne"/>
              </a:rPr>
              <a:t>d'utilisateurs</a:t>
            </a:r>
            <a:r>
              <a:rPr lang="en-GB" b="0" i="0" dirty="0">
                <a:solidFill>
                  <a:srgbClr val="D1D5DB"/>
                </a:solidFill>
                <a:effectLst/>
                <a:latin typeface="Söhne"/>
              </a:rPr>
              <a:t>), </a:t>
            </a:r>
            <a:r>
              <a:rPr lang="en-GB" b="0" i="0" dirty="0" err="1">
                <a:solidFill>
                  <a:srgbClr val="D1D5DB"/>
                </a:solidFill>
                <a:effectLst/>
                <a:latin typeface="Söhne"/>
              </a:rPr>
              <a:t>ces</a:t>
            </a:r>
            <a:r>
              <a:rPr lang="en-GB" b="0" i="0" dirty="0">
                <a:solidFill>
                  <a:srgbClr val="D1D5DB"/>
                </a:solidFill>
                <a:effectLst/>
                <a:latin typeface="Söhne"/>
              </a:rPr>
              <a:t> </a:t>
            </a:r>
            <a:r>
              <a:rPr lang="en-GB" b="0" i="0" dirty="0" err="1">
                <a:solidFill>
                  <a:srgbClr val="D1D5DB"/>
                </a:solidFill>
                <a:effectLst/>
                <a:latin typeface="Söhne"/>
              </a:rPr>
              <a:t>activités</a:t>
            </a:r>
            <a:r>
              <a:rPr lang="en-GB" b="0" i="0" dirty="0">
                <a:solidFill>
                  <a:srgbClr val="D1D5DB"/>
                </a:solidFill>
                <a:effectLst/>
                <a:latin typeface="Söhne"/>
              </a:rPr>
              <a:t> </a:t>
            </a:r>
            <a:r>
              <a:rPr lang="en-GB" b="0" i="0" dirty="0" err="1">
                <a:solidFill>
                  <a:srgbClr val="D1D5DB"/>
                </a:solidFill>
                <a:effectLst/>
                <a:latin typeface="Söhne"/>
              </a:rPr>
              <a:t>seraient</a:t>
            </a:r>
            <a:r>
              <a:rPr lang="en-GB" b="0" i="0" dirty="0">
                <a:solidFill>
                  <a:srgbClr val="D1D5DB"/>
                </a:solidFill>
                <a:effectLst/>
                <a:latin typeface="Söhne"/>
              </a:rPr>
              <a:t> </a:t>
            </a:r>
            <a:r>
              <a:rPr lang="en-GB" b="0" i="0" dirty="0" err="1">
                <a:solidFill>
                  <a:srgbClr val="D1D5DB"/>
                </a:solidFill>
                <a:effectLst/>
                <a:latin typeface="Söhne"/>
              </a:rPr>
              <a:t>soumises</a:t>
            </a:r>
            <a:r>
              <a:rPr lang="en-GB" b="0" i="0" dirty="0">
                <a:solidFill>
                  <a:srgbClr val="D1D5DB"/>
                </a:solidFill>
                <a:effectLst/>
                <a:latin typeface="Söhne"/>
              </a:rPr>
              <a:t> au RGPD.</a:t>
            </a:r>
          </a:p>
          <a:p>
            <a:pPr algn="l">
              <a:buFont typeface="Arial" panose="020B0604020202020204" pitchFamily="34" charset="0"/>
              <a:buChar char="•"/>
            </a:pPr>
            <a:r>
              <a:rPr lang="en-GB" b="0" i="0" dirty="0">
                <a:solidFill>
                  <a:srgbClr val="D1D5DB"/>
                </a:solidFill>
                <a:effectLst/>
                <a:latin typeface="Söhne"/>
              </a:rPr>
              <a:t>Si Open Food Facts ne </a:t>
            </a:r>
            <a:r>
              <a:rPr lang="en-GB" b="0" i="0" dirty="0" err="1">
                <a:solidFill>
                  <a:srgbClr val="D1D5DB"/>
                </a:solidFill>
                <a:effectLst/>
                <a:latin typeface="Söhne"/>
              </a:rPr>
              <a:t>collecte</a:t>
            </a:r>
            <a:r>
              <a:rPr lang="en-GB" b="0" i="0" dirty="0">
                <a:solidFill>
                  <a:srgbClr val="D1D5DB"/>
                </a:solidFill>
                <a:effectLst/>
                <a:latin typeface="Söhne"/>
              </a:rPr>
              <a:t> pas de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personnelles</a:t>
            </a:r>
            <a:r>
              <a:rPr lang="en-GB" b="0" i="0" dirty="0">
                <a:solidFill>
                  <a:srgbClr val="D1D5DB"/>
                </a:solidFill>
                <a:effectLst/>
                <a:latin typeface="Söhne"/>
              </a:rPr>
              <a:t> </a:t>
            </a:r>
            <a:r>
              <a:rPr lang="en-GB" b="0" i="0" dirty="0" err="1">
                <a:solidFill>
                  <a:srgbClr val="D1D5DB"/>
                </a:solidFill>
                <a:effectLst/>
                <a:latin typeface="Söhne"/>
              </a:rPr>
              <a:t>ou</a:t>
            </a:r>
            <a:r>
              <a:rPr lang="en-GB" b="0" i="0" dirty="0">
                <a:solidFill>
                  <a:srgbClr val="D1D5DB"/>
                </a:solidFill>
                <a:effectLst/>
                <a:latin typeface="Söhne"/>
              </a:rPr>
              <a:t> </a:t>
            </a:r>
            <a:r>
              <a:rPr lang="en-GB" b="0" i="0" dirty="0" err="1">
                <a:solidFill>
                  <a:srgbClr val="D1D5DB"/>
                </a:solidFill>
                <a:effectLst/>
                <a:latin typeface="Söhne"/>
              </a:rPr>
              <a:t>s'il</a:t>
            </a:r>
            <a:r>
              <a:rPr lang="en-GB" b="0" i="0" dirty="0">
                <a:solidFill>
                  <a:srgbClr val="D1D5DB"/>
                </a:solidFill>
                <a:effectLst/>
                <a:latin typeface="Söhne"/>
              </a:rPr>
              <a:t> anonymise </a:t>
            </a:r>
            <a:r>
              <a:rPr lang="en-GB" b="0" i="0" dirty="0" err="1">
                <a:solidFill>
                  <a:srgbClr val="D1D5DB"/>
                </a:solidFill>
                <a:effectLst/>
                <a:latin typeface="Söhne"/>
              </a:rPr>
              <a:t>efficacement</a:t>
            </a:r>
            <a:r>
              <a:rPr lang="en-GB" b="0" i="0" dirty="0">
                <a:solidFill>
                  <a:srgbClr val="D1D5DB"/>
                </a:solidFill>
                <a:effectLst/>
                <a:latin typeface="Söhne"/>
              </a:rPr>
              <a:t> les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avant</a:t>
            </a:r>
            <a:r>
              <a:rPr lang="en-GB" b="0" i="0" dirty="0">
                <a:solidFill>
                  <a:srgbClr val="D1D5DB"/>
                </a:solidFill>
                <a:effectLst/>
                <a:latin typeface="Söhne"/>
              </a:rPr>
              <a:t> de les </a:t>
            </a:r>
            <a:r>
              <a:rPr lang="en-GB" b="0" i="0" dirty="0" err="1">
                <a:solidFill>
                  <a:srgbClr val="D1D5DB"/>
                </a:solidFill>
                <a:effectLst/>
                <a:latin typeface="Söhne"/>
              </a:rPr>
              <a:t>rendre</a:t>
            </a:r>
            <a:r>
              <a:rPr lang="en-GB" b="0" i="0" dirty="0">
                <a:solidFill>
                  <a:srgbClr val="D1D5DB"/>
                </a:solidFill>
                <a:effectLst/>
                <a:latin typeface="Söhne"/>
              </a:rPr>
              <a:t> </a:t>
            </a:r>
            <a:r>
              <a:rPr lang="en-GB" b="0" i="0" dirty="0" err="1">
                <a:solidFill>
                  <a:srgbClr val="D1D5DB"/>
                </a:solidFill>
                <a:effectLst/>
                <a:latin typeface="Söhne"/>
              </a:rPr>
              <a:t>publiques</a:t>
            </a:r>
            <a:r>
              <a:rPr lang="en-GB" b="0" i="0" dirty="0">
                <a:solidFill>
                  <a:srgbClr val="D1D5DB"/>
                </a:solidFill>
                <a:effectLst/>
                <a:latin typeface="Söhne"/>
              </a:rPr>
              <a:t>, </a:t>
            </a:r>
            <a:r>
              <a:rPr lang="en-GB" b="0" i="0" dirty="0" err="1">
                <a:solidFill>
                  <a:srgbClr val="D1D5DB"/>
                </a:solidFill>
                <a:effectLst/>
                <a:latin typeface="Söhne"/>
              </a:rPr>
              <a:t>alors</a:t>
            </a:r>
            <a:r>
              <a:rPr lang="en-GB" b="0" i="0" dirty="0">
                <a:solidFill>
                  <a:srgbClr val="D1D5DB"/>
                </a:solidFill>
                <a:effectLst/>
                <a:latin typeface="Söhne"/>
              </a:rPr>
              <a:t> la majeure </a:t>
            </a:r>
            <a:r>
              <a:rPr lang="en-GB" b="0" i="0" dirty="0" err="1">
                <a:solidFill>
                  <a:srgbClr val="D1D5DB"/>
                </a:solidFill>
                <a:effectLst/>
                <a:latin typeface="Söhne"/>
              </a:rPr>
              <a:t>partie</a:t>
            </a:r>
            <a:r>
              <a:rPr lang="en-GB" b="0" i="0" dirty="0">
                <a:solidFill>
                  <a:srgbClr val="D1D5DB"/>
                </a:solidFill>
                <a:effectLst/>
                <a:latin typeface="Söhne"/>
              </a:rPr>
              <a:t> des </a:t>
            </a:r>
            <a:r>
              <a:rPr lang="en-GB" b="0" i="0" dirty="0" err="1">
                <a:solidFill>
                  <a:srgbClr val="D1D5DB"/>
                </a:solidFill>
                <a:effectLst/>
                <a:latin typeface="Söhne"/>
              </a:rPr>
              <a:t>principes</a:t>
            </a:r>
            <a:r>
              <a:rPr lang="en-GB" b="0" i="0" dirty="0">
                <a:solidFill>
                  <a:srgbClr val="D1D5DB"/>
                </a:solidFill>
                <a:effectLst/>
                <a:latin typeface="Söhne"/>
              </a:rPr>
              <a:t> du RGPD ne </a:t>
            </a:r>
            <a:r>
              <a:rPr lang="en-GB" b="0" i="0" dirty="0" err="1">
                <a:solidFill>
                  <a:srgbClr val="D1D5DB"/>
                </a:solidFill>
                <a:effectLst/>
                <a:latin typeface="Söhne"/>
              </a:rPr>
              <a:t>s'appliquerait</a:t>
            </a:r>
            <a:r>
              <a:rPr lang="en-GB" b="0" i="0" dirty="0">
                <a:solidFill>
                  <a:srgbClr val="D1D5DB"/>
                </a:solidFill>
                <a:effectLst/>
                <a:latin typeface="Söhne"/>
              </a:rPr>
              <a:t> pas </a:t>
            </a:r>
            <a:r>
              <a:rPr lang="en-GB" b="0" i="0" dirty="0" err="1">
                <a:solidFill>
                  <a:srgbClr val="D1D5DB"/>
                </a:solidFill>
                <a:effectLst/>
                <a:latin typeface="Söhne"/>
              </a:rPr>
              <a:t>directement</a:t>
            </a:r>
            <a:r>
              <a:rPr lang="en-GB" b="0" i="0" dirty="0">
                <a:solidFill>
                  <a:srgbClr val="D1D5DB"/>
                </a:solidFill>
                <a:effectLst/>
                <a:latin typeface="Söhne"/>
              </a:rPr>
              <a:t>.</a:t>
            </a:r>
          </a:p>
          <a:p>
            <a:pPr algn="l">
              <a:buFont typeface="Arial" panose="020B0604020202020204" pitchFamily="34" charset="0"/>
              <a:buChar char="•"/>
            </a:pPr>
            <a:r>
              <a:rPr lang="en-GB" b="0" i="0" dirty="0">
                <a:solidFill>
                  <a:srgbClr val="D1D5DB"/>
                </a:solidFill>
                <a:effectLst/>
                <a:latin typeface="Söhne"/>
              </a:rPr>
              <a:t>Il </a:t>
            </a:r>
            <a:r>
              <a:rPr lang="en-GB" b="0" i="0" dirty="0" err="1">
                <a:solidFill>
                  <a:srgbClr val="D1D5DB"/>
                </a:solidFill>
                <a:effectLst/>
                <a:latin typeface="Söhne"/>
              </a:rPr>
              <a:t>est</a:t>
            </a:r>
            <a:r>
              <a:rPr lang="en-GB" b="0" i="0" dirty="0">
                <a:solidFill>
                  <a:srgbClr val="D1D5DB"/>
                </a:solidFill>
                <a:effectLst/>
                <a:latin typeface="Söhne"/>
              </a:rPr>
              <a:t> crucial pour tout </a:t>
            </a:r>
            <a:r>
              <a:rPr lang="en-GB" b="0" i="0" dirty="0" err="1">
                <a:solidFill>
                  <a:srgbClr val="D1D5DB"/>
                </a:solidFill>
                <a:effectLst/>
                <a:latin typeface="Söhne"/>
              </a:rPr>
              <a:t>projet</a:t>
            </a:r>
            <a:r>
              <a:rPr lang="en-GB" b="0" i="0" dirty="0">
                <a:solidFill>
                  <a:srgbClr val="D1D5DB"/>
                </a:solidFill>
                <a:effectLst/>
                <a:latin typeface="Söhne"/>
              </a:rPr>
              <a:t>, </a:t>
            </a:r>
            <a:r>
              <a:rPr lang="en-GB" b="0" i="0" dirty="0" err="1">
                <a:solidFill>
                  <a:srgbClr val="D1D5DB"/>
                </a:solidFill>
                <a:effectLst/>
                <a:latin typeface="Söhne"/>
              </a:rPr>
              <a:t>qu'il</a:t>
            </a:r>
            <a:r>
              <a:rPr lang="en-GB" b="0" i="0" dirty="0">
                <a:solidFill>
                  <a:srgbClr val="D1D5DB"/>
                </a:solidFill>
                <a:effectLst/>
                <a:latin typeface="Söhne"/>
              </a:rPr>
              <a:t> </a:t>
            </a:r>
            <a:r>
              <a:rPr lang="en-GB" b="0" i="0" dirty="0" err="1">
                <a:solidFill>
                  <a:srgbClr val="D1D5DB"/>
                </a:solidFill>
                <a:effectLst/>
                <a:latin typeface="Söhne"/>
              </a:rPr>
              <a:t>soit</a:t>
            </a:r>
            <a:r>
              <a:rPr lang="en-GB" b="0" i="0" dirty="0">
                <a:solidFill>
                  <a:srgbClr val="D1D5DB"/>
                </a:solidFill>
                <a:effectLst/>
                <a:latin typeface="Söhne"/>
              </a:rPr>
              <a:t> open source </a:t>
            </a:r>
            <a:r>
              <a:rPr lang="en-GB" b="0" i="0" dirty="0" err="1">
                <a:solidFill>
                  <a:srgbClr val="D1D5DB"/>
                </a:solidFill>
                <a:effectLst/>
                <a:latin typeface="Söhne"/>
              </a:rPr>
              <a:t>ou</a:t>
            </a:r>
            <a:r>
              <a:rPr lang="en-GB" b="0" i="0" dirty="0">
                <a:solidFill>
                  <a:srgbClr val="D1D5DB"/>
                </a:solidFill>
                <a:effectLst/>
                <a:latin typeface="Söhne"/>
              </a:rPr>
              <a:t> non, de bien </a:t>
            </a:r>
            <a:r>
              <a:rPr lang="en-GB" b="0" i="0" dirty="0" err="1">
                <a:solidFill>
                  <a:srgbClr val="D1D5DB"/>
                </a:solidFill>
                <a:effectLst/>
                <a:latin typeface="Söhne"/>
              </a:rPr>
              <a:t>comprendre</a:t>
            </a:r>
            <a:r>
              <a:rPr lang="en-GB" b="0" i="0" dirty="0">
                <a:solidFill>
                  <a:srgbClr val="D1D5DB"/>
                </a:solidFill>
                <a:effectLst/>
                <a:latin typeface="Söhne"/>
              </a:rPr>
              <a:t> les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qu'il</a:t>
            </a:r>
            <a:r>
              <a:rPr lang="en-GB" b="0" i="0" dirty="0">
                <a:solidFill>
                  <a:srgbClr val="D1D5DB"/>
                </a:solidFill>
                <a:effectLst/>
                <a:latin typeface="Söhne"/>
              </a:rPr>
              <a:t> </a:t>
            </a:r>
            <a:r>
              <a:rPr lang="en-GB" b="0" i="0" dirty="0" err="1">
                <a:solidFill>
                  <a:srgbClr val="D1D5DB"/>
                </a:solidFill>
                <a:effectLst/>
                <a:latin typeface="Söhne"/>
              </a:rPr>
              <a:t>traite</a:t>
            </a:r>
            <a:r>
              <a:rPr lang="en-GB" b="0" i="0" dirty="0">
                <a:solidFill>
                  <a:srgbClr val="D1D5DB"/>
                </a:solidFill>
                <a:effectLst/>
                <a:latin typeface="Söhne"/>
              </a:rPr>
              <a:t> et de </a:t>
            </a:r>
            <a:r>
              <a:rPr lang="en-GB" b="0" i="0" dirty="0" err="1">
                <a:solidFill>
                  <a:srgbClr val="D1D5DB"/>
                </a:solidFill>
                <a:effectLst/>
                <a:latin typeface="Söhne"/>
              </a:rPr>
              <a:t>s'assurer</a:t>
            </a:r>
            <a:r>
              <a:rPr lang="en-GB" b="0" i="0" dirty="0">
                <a:solidFill>
                  <a:srgbClr val="D1D5DB"/>
                </a:solidFill>
                <a:effectLst/>
                <a:latin typeface="Söhne"/>
              </a:rPr>
              <a:t> que </a:t>
            </a:r>
            <a:r>
              <a:rPr lang="en-GB" b="0" i="0" dirty="0" err="1">
                <a:solidFill>
                  <a:srgbClr val="D1D5DB"/>
                </a:solidFill>
                <a:effectLst/>
                <a:latin typeface="Söhne"/>
              </a:rPr>
              <a:t>toutes</a:t>
            </a:r>
            <a:r>
              <a:rPr lang="en-GB" b="0" i="0" dirty="0">
                <a:solidFill>
                  <a:srgbClr val="D1D5DB"/>
                </a:solidFill>
                <a:effectLst/>
                <a:latin typeface="Söhne"/>
              </a:rPr>
              <a:t> les </a:t>
            </a:r>
            <a:r>
              <a:rPr lang="en-GB" b="0" i="0" dirty="0" err="1">
                <a:solidFill>
                  <a:srgbClr val="D1D5DB"/>
                </a:solidFill>
                <a:effectLst/>
                <a:latin typeface="Söhne"/>
              </a:rPr>
              <a:t>activités</a:t>
            </a:r>
            <a:r>
              <a:rPr lang="en-GB" b="0" i="0" dirty="0">
                <a:solidFill>
                  <a:srgbClr val="D1D5DB"/>
                </a:solidFill>
                <a:effectLst/>
                <a:latin typeface="Söhne"/>
              </a:rPr>
              <a:t> de </a:t>
            </a:r>
            <a:r>
              <a:rPr lang="en-GB" b="0" i="0" dirty="0" err="1">
                <a:solidFill>
                  <a:srgbClr val="D1D5DB"/>
                </a:solidFill>
                <a:effectLst/>
                <a:latin typeface="Söhne"/>
              </a:rPr>
              <a:t>collecte</a:t>
            </a:r>
            <a:r>
              <a:rPr lang="en-GB" b="0" i="0" dirty="0">
                <a:solidFill>
                  <a:srgbClr val="D1D5DB"/>
                </a:solidFill>
                <a:effectLst/>
                <a:latin typeface="Söhne"/>
              </a:rPr>
              <a:t> et de </a:t>
            </a:r>
            <a:r>
              <a:rPr lang="en-GB" b="0" i="0" dirty="0" err="1">
                <a:solidFill>
                  <a:srgbClr val="D1D5DB"/>
                </a:solidFill>
                <a:effectLst/>
                <a:latin typeface="Söhne"/>
              </a:rPr>
              <a:t>traitement</a:t>
            </a:r>
            <a:r>
              <a:rPr lang="en-GB" b="0" i="0" dirty="0">
                <a:solidFill>
                  <a:srgbClr val="D1D5DB"/>
                </a:solidFill>
                <a:effectLst/>
                <a:latin typeface="Söhne"/>
              </a:rPr>
              <a:t> de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sont</a:t>
            </a:r>
            <a:r>
              <a:rPr lang="en-GB" b="0" i="0" dirty="0">
                <a:solidFill>
                  <a:srgbClr val="D1D5DB"/>
                </a:solidFill>
                <a:effectLst/>
                <a:latin typeface="Söhne"/>
              </a:rPr>
              <a:t> </a:t>
            </a:r>
            <a:r>
              <a:rPr lang="en-GB" b="0" i="0" dirty="0" err="1">
                <a:solidFill>
                  <a:srgbClr val="D1D5DB"/>
                </a:solidFill>
                <a:effectLst/>
                <a:latin typeface="Söhne"/>
              </a:rPr>
              <a:t>conformes</a:t>
            </a:r>
            <a:r>
              <a:rPr lang="en-GB" b="0" i="0" dirty="0">
                <a:solidFill>
                  <a:srgbClr val="D1D5DB"/>
                </a:solidFill>
                <a:effectLst/>
                <a:latin typeface="Söhne"/>
              </a:rPr>
              <a:t> aux </a:t>
            </a:r>
            <a:r>
              <a:rPr lang="en-GB" b="0" i="0" dirty="0" err="1">
                <a:solidFill>
                  <a:srgbClr val="D1D5DB"/>
                </a:solidFill>
                <a:effectLst/>
                <a:latin typeface="Söhne"/>
              </a:rPr>
              <a:t>réglementations</a:t>
            </a:r>
            <a:r>
              <a:rPr lang="en-GB" b="0" i="0" dirty="0">
                <a:solidFill>
                  <a:srgbClr val="D1D5DB"/>
                </a:solidFill>
                <a:effectLst/>
                <a:latin typeface="Söhne"/>
              </a:rPr>
              <a:t> </a:t>
            </a:r>
            <a:r>
              <a:rPr lang="en-GB" b="0" i="0" dirty="0" err="1">
                <a:solidFill>
                  <a:srgbClr val="D1D5DB"/>
                </a:solidFill>
                <a:effectLst/>
                <a:latin typeface="Söhne"/>
              </a:rPr>
              <a:t>en</a:t>
            </a:r>
            <a:r>
              <a:rPr lang="en-GB" b="0" i="0" dirty="0">
                <a:solidFill>
                  <a:srgbClr val="D1D5DB"/>
                </a:solidFill>
                <a:effectLst/>
                <a:latin typeface="Söhne"/>
              </a:rPr>
              <a:t> </a:t>
            </a:r>
            <a:r>
              <a:rPr lang="en-GB" b="0" i="0" dirty="0" err="1">
                <a:solidFill>
                  <a:srgbClr val="D1D5DB"/>
                </a:solidFill>
                <a:effectLst/>
                <a:latin typeface="Söhne"/>
              </a:rPr>
              <a:t>vigueur</a:t>
            </a:r>
            <a:r>
              <a:rPr lang="en-GB" b="0" i="0" dirty="0">
                <a:solidFill>
                  <a:srgbClr val="D1D5DB"/>
                </a:solidFill>
                <a:effectLst/>
                <a:latin typeface="Söhne"/>
              </a:rPr>
              <a:t>.</a:t>
            </a:r>
          </a:p>
          <a:p>
            <a:pPr algn="l"/>
            <a:r>
              <a:rPr lang="en-GB" b="0" i="0" dirty="0" err="1">
                <a:solidFill>
                  <a:srgbClr val="D1D5DB"/>
                </a:solidFill>
                <a:effectLst/>
                <a:latin typeface="Söhne"/>
              </a:rPr>
              <a:t>En</a:t>
            </a:r>
            <a:r>
              <a:rPr lang="en-GB" b="0" i="0" dirty="0">
                <a:solidFill>
                  <a:srgbClr val="D1D5DB"/>
                </a:solidFill>
                <a:effectLst/>
                <a:latin typeface="Söhne"/>
              </a:rPr>
              <a:t> résumé, les "5 grands </a:t>
            </a:r>
            <a:r>
              <a:rPr lang="en-GB" b="0" i="0" dirty="0" err="1">
                <a:solidFill>
                  <a:srgbClr val="D1D5DB"/>
                </a:solidFill>
                <a:effectLst/>
                <a:latin typeface="Söhne"/>
              </a:rPr>
              <a:t>principes</a:t>
            </a:r>
            <a:r>
              <a:rPr lang="en-GB" b="0" i="0" dirty="0">
                <a:solidFill>
                  <a:srgbClr val="D1D5DB"/>
                </a:solidFill>
                <a:effectLst/>
                <a:latin typeface="Söhne"/>
              </a:rPr>
              <a:t> du RGPD" </a:t>
            </a:r>
            <a:r>
              <a:rPr lang="en-GB" b="0" i="0" dirty="0" err="1">
                <a:solidFill>
                  <a:srgbClr val="D1D5DB"/>
                </a:solidFill>
                <a:effectLst/>
                <a:latin typeface="Söhne"/>
              </a:rPr>
              <a:t>s'appliqueraient</a:t>
            </a:r>
            <a:r>
              <a:rPr lang="en-GB" b="0" i="0" dirty="0">
                <a:solidFill>
                  <a:srgbClr val="D1D5DB"/>
                </a:solidFill>
                <a:effectLst/>
                <a:latin typeface="Söhne"/>
              </a:rPr>
              <a:t> </a:t>
            </a:r>
            <a:r>
              <a:rPr lang="en-GB" b="0" i="0" dirty="0" err="1">
                <a:solidFill>
                  <a:srgbClr val="D1D5DB"/>
                </a:solidFill>
                <a:effectLst/>
                <a:latin typeface="Söhne"/>
              </a:rPr>
              <a:t>à</a:t>
            </a:r>
            <a:r>
              <a:rPr lang="en-GB" b="0" i="0" dirty="0">
                <a:solidFill>
                  <a:srgbClr val="D1D5DB"/>
                </a:solidFill>
                <a:effectLst/>
                <a:latin typeface="Söhne"/>
              </a:rPr>
              <a:t> Open Food Facts </a:t>
            </a:r>
            <a:r>
              <a:rPr lang="en-GB" b="0" i="0" dirty="0" err="1">
                <a:solidFill>
                  <a:srgbClr val="D1D5DB"/>
                </a:solidFill>
                <a:effectLst/>
                <a:latin typeface="Söhne"/>
              </a:rPr>
              <a:t>uniquement</a:t>
            </a:r>
            <a:r>
              <a:rPr lang="en-GB" b="0" i="0" dirty="0">
                <a:solidFill>
                  <a:srgbClr val="D1D5DB"/>
                </a:solidFill>
                <a:effectLst/>
                <a:latin typeface="Söhne"/>
              </a:rPr>
              <a:t> </a:t>
            </a:r>
            <a:r>
              <a:rPr lang="en-GB" b="0" i="0" dirty="0" err="1">
                <a:solidFill>
                  <a:srgbClr val="D1D5DB"/>
                </a:solidFill>
                <a:effectLst/>
                <a:latin typeface="Söhne"/>
              </a:rPr>
              <a:t>si</a:t>
            </a:r>
            <a:r>
              <a:rPr lang="en-GB" b="0" i="0" dirty="0">
                <a:solidFill>
                  <a:srgbClr val="D1D5DB"/>
                </a:solidFill>
                <a:effectLst/>
                <a:latin typeface="Söhne"/>
              </a:rPr>
              <a:t> le </a:t>
            </a:r>
            <a:r>
              <a:rPr lang="en-GB" b="0" i="0" dirty="0" err="1">
                <a:solidFill>
                  <a:srgbClr val="D1D5DB"/>
                </a:solidFill>
                <a:effectLst/>
                <a:latin typeface="Söhne"/>
              </a:rPr>
              <a:t>projet</a:t>
            </a:r>
            <a:r>
              <a:rPr lang="en-GB" b="0" i="0" dirty="0">
                <a:solidFill>
                  <a:srgbClr val="D1D5DB"/>
                </a:solidFill>
                <a:effectLst/>
                <a:latin typeface="Söhne"/>
              </a:rPr>
              <a:t> </a:t>
            </a:r>
            <a:r>
              <a:rPr lang="en-GB" b="0" i="0" dirty="0" err="1">
                <a:solidFill>
                  <a:srgbClr val="D1D5DB"/>
                </a:solidFill>
                <a:effectLst/>
                <a:latin typeface="Söhne"/>
              </a:rPr>
              <a:t>traitait</a:t>
            </a:r>
            <a:r>
              <a:rPr lang="en-GB" b="0" i="0" dirty="0">
                <a:solidFill>
                  <a:srgbClr val="D1D5DB"/>
                </a:solidFill>
                <a:effectLst/>
                <a:latin typeface="Söhne"/>
              </a:rPr>
              <a:t> des </a:t>
            </a:r>
            <a:r>
              <a:rPr lang="en-GB" b="0" i="0" dirty="0" err="1">
                <a:solidFill>
                  <a:srgbClr val="D1D5DB"/>
                </a:solidFill>
                <a:effectLst/>
                <a:latin typeface="Söhne"/>
              </a:rPr>
              <a:t>données</a:t>
            </a:r>
            <a:r>
              <a:rPr lang="en-GB" b="0" i="0" dirty="0">
                <a:solidFill>
                  <a:srgbClr val="D1D5DB"/>
                </a:solidFill>
                <a:effectLst/>
                <a:latin typeface="Söhne"/>
              </a:rPr>
              <a:t> </a:t>
            </a:r>
            <a:r>
              <a:rPr lang="en-GB" b="0" i="0" dirty="0" err="1">
                <a:solidFill>
                  <a:srgbClr val="D1D5DB"/>
                </a:solidFill>
                <a:effectLst/>
                <a:latin typeface="Söhne"/>
              </a:rPr>
              <a:t>personnelles</a:t>
            </a:r>
            <a:r>
              <a:rPr lang="en-GB" b="0" i="0" dirty="0">
                <a:solidFill>
                  <a:srgbClr val="D1D5DB"/>
                </a:solidFill>
                <a:effectLst/>
                <a:latin typeface="Söhne"/>
              </a:rPr>
              <a:t>. Dans </a:t>
            </a:r>
            <a:r>
              <a:rPr lang="en-GB" b="0" i="0" dirty="0" err="1">
                <a:solidFill>
                  <a:srgbClr val="D1D5DB"/>
                </a:solidFill>
                <a:effectLst/>
                <a:latin typeface="Söhne"/>
              </a:rPr>
              <a:t>ce</a:t>
            </a:r>
            <a:r>
              <a:rPr lang="en-GB" b="0" i="0" dirty="0">
                <a:solidFill>
                  <a:srgbClr val="D1D5DB"/>
                </a:solidFill>
                <a:effectLst/>
                <a:latin typeface="Söhne"/>
              </a:rPr>
              <a:t> </a:t>
            </a:r>
            <a:r>
              <a:rPr lang="en-GB" b="0" i="0" dirty="0" err="1">
                <a:solidFill>
                  <a:srgbClr val="D1D5DB"/>
                </a:solidFill>
                <a:effectLst/>
                <a:latin typeface="Söhne"/>
              </a:rPr>
              <a:t>cas</a:t>
            </a:r>
            <a:r>
              <a:rPr lang="en-GB" b="0" i="0" dirty="0">
                <a:solidFill>
                  <a:srgbClr val="D1D5DB"/>
                </a:solidFill>
                <a:effectLst/>
                <a:latin typeface="Söhne"/>
              </a:rPr>
              <a:t>, le </a:t>
            </a:r>
            <a:r>
              <a:rPr lang="en-GB" b="0" i="0" dirty="0" err="1">
                <a:solidFill>
                  <a:srgbClr val="D1D5DB"/>
                </a:solidFill>
                <a:effectLst/>
                <a:latin typeface="Söhne"/>
              </a:rPr>
              <a:t>projet</a:t>
            </a:r>
            <a:r>
              <a:rPr lang="en-GB" b="0" i="0" dirty="0">
                <a:solidFill>
                  <a:srgbClr val="D1D5DB"/>
                </a:solidFill>
                <a:effectLst/>
                <a:latin typeface="Söhne"/>
              </a:rPr>
              <a:t> </a:t>
            </a:r>
            <a:r>
              <a:rPr lang="en-GB" b="0" i="0" dirty="0" err="1">
                <a:solidFill>
                  <a:srgbClr val="D1D5DB"/>
                </a:solidFill>
                <a:effectLst/>
                <a:latin typeface="Söhne"/>
              </a:rPr>
              <a:t>devrait</a:t>
            </a:r>
            <a:r>
              <a:rPr lang="en-GB" b="0" i="0" dirty="0">
                <a:solidFill>
                  <a:srgbClr val="D1D5DB"/>
                </a:solidFill>
                <a:effectLst/>
                <a:latin typeface="Söhne"/>
              </a:rPr>
              <a:t> </a:t>
            </a:r>
            <a:r>
              <a:rPr lang="en-GB" b="0" i="0" dirty="0" err="1">
                <a:solidFill>
                  <a:srgbClr val="D1D5DB"/>
                </a:solidFill>
                <a:effectLst/>
                <a:latin typeface="Söhne"/>
              </a:rPr>
              <a:t>s'assurer</a:t>
            </a:r>
            <a:r>
              <a:rPr lang="en-GB" b="0" i="0" dirty="0">
                <a:solidFill>
                  <a:srgbClr val="D1D5DB"/>
                </a:solidFill>
                <a:effectLst/>
                <a:latin typeface="Söhne"/>
              </a:rPr>
              <a:t> </a:t>
            </a:r>
            <a:r>
              <a:rPr lang="en-GB" b="0" i="0" dirty="0" err="1">
                <a:solidFill>
                  <a:srgbClr val="D1D5DB"/>
                </a:solidFill>
                <a:effectLst/>
                <a:latin typeface="Söhne"/>
              </a:rPr>
              <a:t>qu'il</a:t>
            </a:r>
            <a:r>
              <a:rPr lang="en-GB" b="0" i="0" dirty="0">
                <a:solidFill>
                  <a:srgbClr val="D1D5DB"/>
                </a:solidFill>
                <a:effectLst/>
                <a:latin typeface="Söhne"/>
              </a:rPr>
              <a:t> </a:t>
            </a:r>
            <a:r>
              <a:rPr lang="en-GB" b="0" i="0" dirty="0" err="1">
                <a:solidFill>
                  <a:srgbClr val="D1D5DB"/>
                </a:solidFill>
                <a:effectLst/>
                <a:latin typeface="Söhne"/>
              </a:rPr>
              <a:t>respecte</a:t>
            </a:r>
            <a:r>
              <a:rPr lang="en-GB" b="0" i="0" dirty="0">
                <a:solidFill>
                  <a:srgbClr val="D1D5DB"/>
                </a:solidFill>
                <a:effectLst/>
                <a:latin typeface="Söhne"/>
              </a:rPr>
              <a:t> </a:t>
            </a:r>
            <a:r>
              <a:rPr lang="en-GB" b="0" i="0" dirty="0" err="1">
                <a:solidFill>
                  <a:srgbClr val="D1D5DB"/>
                </a:solidFill>
                <a:effectLst/>
                <a:latin typeface="Söhne"/>
              </a:rPr>
              <a:t>ces</a:t>
            </a:r>
            <a:r>
              <a:rPr lang="en-GB" b="0" i="0" dirty="0">
                <a:solidFill>
                  <a:srgbClr val="D1D5DB"/>
                </a:solidFill>
                <a:effectLst/>
                <a:latin typeface="Söhne"/>
              </a:rPr>
              <a:t> </a:t>
            </a:r>
            <a:r>
              <a:rPr lang="en-GB" b="0" i="0" dirty="0" err="1">
                <a:solidFill>
                  <a:srgbClr val="D1D5DB"/>
                </a:solidFill>
                <a:effectLst/>
                <a:latin typeface="Söhne"/>
              </a:rPr>
              <a:t>principes</a:t>
            </a:r>
            <a:r>
              <a:rPr lang="en-GB" b="0" i="0" dirty="0">
                <a:solidFill>
                  <a:srgbClr val="D1D5DB"/>
                </a:solidFill>
                <a:effectLst/>
                <a:latin typeface="Söhne"/>
              </a:rPr>
              <a:t> pour </a:t>
            </a:r>
            <a:r>
              <a:rPr lang="en-GB" b="0" i="0" dirty="0" err="1">
                <a:solidFill>
                  <a:srgbClr val="D1D5DB"/>
                </a:solidFill>
                <a:effectLst/>
                <a:latin typeface="Söhne"/>
              </a:rPr>
              <a:t>être</a:t>
            </a:r>
            <a:r>
              <a:rPr lang="en-GB" b="0" i="0" dirty="0">
                <a:solidFill>
                  <a:srgbClr val="D1D5DB"/>
                </a:solidFill>
                <a:effectLst/>
                <a:latin typeface="Söhne"/>
              </a:rPr>
              <a:t> </a:t>
            </a:r>
            <a:r>
              <a:rPr lang="en-GB" b="0" i="0" dirty="0" err="1">
                <a:solidFill>
                  <a:srgbClr val="D1D5DB"/>
                </a:solidFill>
                <a:effectLst/>
                <a:latin typeface="Söhne"/>
              </a:rPr>
              <a:t>conforme</a:t>
            </a:r>
            <a:r>
              <a:rPr lang="en-GB" b="0" i="0" dirty="0">
                <a:solidFill>
                  <a:srgbClr val="D1D5DB"/>
                </a:solidFill>
                <a:effectLst/>
                <a:latin typeface="Söhne"/>
              </a:rPr>
              <a:t> </a:t>
            </a:r>
            <a:r>
              <a:rPr lang="en-GB" b="0" i="0" dirty="0" err="1">
                <a:solidFill>
                  <a:srgbClr val="D1D5DB"/>
                </a:solidFill>
                <a:effectLst/>
                <a:latin typeface="Söhne"/>
              </a:rPr>
              <a:t>à</a:t>
            </a:r>
            <a:r>
              <a:rPr lang="en-GB" b="0" i="0" dirty="0">
                <a:solidFill>
                  <a:srgbClr val="D1D5DB"/>
                </a:solidFill>
                <a:effectLst/>
                <a:latin typeface="Söhne"/>
              </a:rPr>
              <a:t> la </a:t>
            </a:r>
            <a:r>
              <a:rPr lang="en-GB" b="0" i="0" dirty="0" err="1">
                <a:solidFill>
                  <a:srgbClr val="D1D5DB"/>
                </a:solidFill>
                <a:effectLst/>
                <a:latin typeface="Söhne"/>
              </a:rPr>
              <a:t>réglementation</a:t>
            </a:r>
            <a:r>
              <a:rPr lang="en-GB" b="0" i="0" dirty="0">
                <a:solidFill>
                  <a:srgbClr val="D1D5DB"/>
                </a:solidFill>
                <a:effectLst/>
                <a:latin typeface="Söhne"/>
              </a:rPr>
              <a:t>.</a:t>
            </a:r>
          </a:p>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6</a:t>
            </a:fld>
            <a:endParaRPr lang="en-AU"/>
          </a:p>
        </p:txBody>
      </p:sp>
    </p:spTree>
    <p:extLst>
      <p:ext uri="{BB962C8B-B14F-4D97-AF65-F5344CB8AC3E}">
        <p14:creationId xmlns:p14="http://schemas.microsoft.com/office/powerpoint/2010/main" val="224351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0" i="0" dirty="0">
                <a:solidFill>
                  <a:srgbClr val="ECECF1"/>
                </a:solidFill>
                <a:effectLst/>
                <a:latin typeface="Söhne"/>
              </a:rPr>
              <a:t>Define a missing value threshold, 50% was recommended so that's what will use </a:t>
            </a:r>
          </a:p>
          <a:p>
            <a:pPr marL="171450" indent="-171450">
              <a:buFontTx/>
              <a:buChar char="-"/>
            </a:pPr>
            <a:r>
              <a:rPr lang="en-GB" b="0" i="0" dirty="0">
                <a:solidFill>
                  <a:srgbClr val="ECECF1"/>
                </a:solidFill>
                <a:effectLst/>
                <a:latin typeface="Söhne"/>
              </a:rPr>
              <a:t>Remove any columns that have 100% missing values </a:t>
            </a:r>
          </a:p>
          <a:p>
            <a:pPr marL="171450" indent="-171450">
              <a:buFontTx/>
              <a:buChar char="-"/>
            </a:pPr>
            <a:r>
              <a:rPr lang="en-GB" b="0" i="0" dirty="0">
                <a:solidFill>
                  <a:srgbClr val="ECECF1"/>
                </a:solidFill>
                <a:effectLst/>
                <a:latin typeface="Söhne"/>
              </a:rPr>
              <a:t>Remove duplicates </a:t>
            </a:r>
          </a:p>
          <a:p>
            <a:pPr marL="171450" indent="-171450">
              <a:buFontTx/>
              <a:buChar char="-"/>
            </a:pPr>
            <a:r>
              <a:rPr lang="en-GB" b="0" i="0" dirty="0">
                <a:solidFill>
                  <a:srgbClr val="ECECF1"/>
                </a:solidFill>
                <a:effectLst/>
                <a:latin typeface="Söhne"/>
              </a:rPr>
              <a:t>Determine the columns that have more than 50% of missing values &amp; removed them</a:t>
            </a:r>
          </a:p>
          <a:p>
            <a:pPr marL="171450" indent="-171450">
              <a:buFontTx/>
              <a:buChar char="-"/>
            </a:pPr>
            <a:endParaRPr lang="en-GB" b="0" i="0" dirty="0">
              <a:solidFill>
                <a:srgbClr val="ECECF1"/>
              </a:solidFill>
              <a:effectLst/>
              <a:latin typeface="Söhne"/>
            </a:endParaRPr>
          </a:p>
          <a:p>
            <a:pPr marL="171450" indent="-171450">
              <a:buFontTx/>
              <a:buChar char="-"/>
            </a:pPr>
            <a:r>
              <a:rPr lang="en-GB" b="0" i="0" dirty="0">
                <a:solidFill>
                  <a:srgbClr val="ECECF1"/>
                </a:solidFill>
                <a:effectLst/>
                <a:latin typeface="Söhne"/>
              </a:rPr>
              <a:t>Additional Columns were removed as these columns didn't hold useful information</a:t>
            </a:r>
          </a:p>
          <a:p>
            <a:pPr marL="171450" indent="-171450">
              <a:buFontTx/>
              <a:buChar char="-"/>
            </a:pPr>
            <a:r>
              <a:rPr lang="en-GB" b="0" i="0" dirty="0">
                <a:solidFill>
                  <a:srgbClr val="ECECF1"/>
                </a:solidFill>
                <a:effectLst/>
                <a:latin typeface="Söhne"/>
              </a:rPr>
              <a:t>Columns were renamed to tidy &amp; shorten the column names for visualisation purposes later on </a:t>
            </a:r>
          </a:p>
          <a:p>
            <a:pPr marL="171450" indent="-171450">
              <a:buFontTx/>
              <a:buChar char="-"/>
            </a:pPr>
            <a:endParaRPr lang="en-GB" b="0" i="0" dirty="0">
              <a:solidFill>
                <a:srgbClr val="ECECF1"/>
              </a:solidFill>
              <a:effectLst/>
              <a:latin typeface="Söhne"/>
            </a:endParaRPr>
          </a:p>
          <a:p>
            <a:pPr marL="171450" indent="-171450">
              <a:buFontTx/>
              <a:buChar char="-"/>
            </a:pPr>
            <a:r>
              <a:rPr lang="en-GB" b="0" i="0" dirty="0">
                <a:solidFill>
                  <a:srgbClr val="ECECF1"/>
                </a:solidFill>
                <a:effectLst/>
                <a:latin typeface="Söhne"/>
              </a:rPr>
              <a:t>Handling Missing and Extreme Values </a:t>
            </a:r>
          </a:p>
          <a:p>
            <a:pPr marL="628650" lvl="1" indent="-171450">
              <a:buFontTx/>
              <a:buChar char="-"/>
            </a:pPr>
            <a:r>
              <a:rPr lang="en-GB" b="0" i="0" dirty="0">
                <a:solidFill>
                  <a:srgbClr val="ECECF1"/>
                </a:solidFill>
                <a:effectLst/>
                <a:latin typeface="Söhne"/>
              </a:rPr>
              <a:t>Visualization </a:t>
            </a:r>
          </a:p>
          <a:p>
            <a:pPr marL="1085850" lvl="2" indent="-171450">
              <a:buFontTx/>
              <a:buChar char="-"/>
            </a:pPr>
            <a:r>
              <a:rPr lang="en-GB" b="0" i="0" dirty="0" err="1">
                <a:solidFill>
                  <a:srgbClr val="ECECF1"/>
                </a:solidFill>
                <a:effectLst/>
                <a:latin typeface="Söhne"/>
              </a:rPr>
              <a:t>Analyze</a:t>
            </a:r>
            <a:r>
              <a:rPr lang="en-GB" b="0" i="0" dirty="0">
                <a:solidFill>
                  <a:srgbClr val="ECECF1"/>
                </a:solidFill>
                <a:effectLst/>
                <a:latin typeface="Söhne"/>
              </a:rPr>
              <a:t> the distribution of each variable before and after the adjustments.</a:t>
            </a:r>
          </a:p>
          <a:p>
            <a:pPr marL="628650" lvl="1" indent="-171450">
              <a:buFontTx/>
              <a:buChar char="-"/>
            </a:pPr>
            <a:r>
              <a:rPr lang="en-GB" b="0" i="0" dirty="0">
                <a:solidFill>
                  <a:srgbClr val="ECECF1"/>
                </a:solidFill>
                <a:effectLst/>
                <a:latin typeface="Söhne"/>
              </a:rPr>
              <a:t>Discrete Numerical Variables</a:t>
            </a:r>
          </a:p>
          <a:p>
            <a:pPr marL="1085850" lvl="2" indent="-171450">
              <a:buFontTx/>
              <a:buChar char="-"/>
            </a:pPr>
            <a:r>
              <a:rPr lang="en-GB" b="0" i="0" dirty="0">
                <a:solidFill>
                  <a:srgbClr val="ECECF1"/>
                </a:solidFill>
                <a:effectLst/>
                <a:latin typeface="Söhne"/>
              </a:rPr>
              <a:t>These variables should not be modified for extreme values. </a:t>
            </a:r>
          </a:p>
          <a:p>
            <a:pPr marL="1085850" lvl="2" indent="-171450">
              <a:buFontTx/>
              <a:buChar char="-"/>
            </a:pPr>
            <a:r>
              <a:rPr lang="en-GB" b="0" i="0" dirty="0">
                <a:solidFill>
                  <a:srgbClr val="ECECF1"/>
                </a:solidFill>
                <a:effectLst/>
                <a:latin typeface="Söhne"/>
              </a:rPr>
              <a:t>However, they should be imputed for missing values. </a:t>
            </a:r>
          </a:p>
          <a:p>
            <a:pPr marL="1085850" lvl="2" indent="-171450">
              <a:buFontTx/>
              <a:buChar char="-"/>
            </a:pPr>
            <a:r>
              <a:rPr lang="en-GB" b="0" i="0" dirty="0">
                <a:solidFill>
                  <a:srgbClr val="ECECF1"/>
                </a:solidFill>
                <a:effectLst/>
                <a:latin typeface="Söhne"/>
              </a:rPr>
              <a:t>Examples include: </a:t>
            </a:r>
          </a:p>
          <a:p>
            <a:pPr marL="1543050" lvl="3" indent="-171450">
              <a:buFontTx/>
              <a:buChar char="-"/>
            </a:pPr>
            <a:r>
              <a:rPr lang="en-GB" b="0" i="0" dirty="0">
                <a:solidFill>
                  <a:srgbClr val="ECECF1"/>
                </a:solidFill>
                <a:effectLst/>
                <a:latin typeface="Söhne"/>
              </a:rPr>
              <a:t>Number of Additives </a:t>
            </a:r>
          </a:p>
          <a:p>
            <a:pPr marL="1543050" lvl="3" indent="-171450">
              <a:buFontTx/>
              <a:buChar char="-"/>
            </a:pPr>
            <a:r>
              <a:rPr lang="en-GB" b="0" i="0" dirty="0">
                <a:solidFill>
                  <a:srgbClr val="ECECF1"/>
                </a:solidFill>
                <a:effectLst/>
                <a:latin typeface="Söhne"/>
              </a:rPr>
              <a:t>Number of Palm Oil Ingredients </a:t>
            </a:r>
          </a:p>
          <a:p>
            <a:pPr marL="1543050" lvl="3" indent="-171450">
              <a:buFontTx/>
              <a:buChar char="-"/>
            </a:pPr>
            <a:r>
              <a:rPr lang="en-GB" b="0" i="0" dirty="0">
                <a:solidFill>
                  <a:srgbClr val="ECECF1"/>
                </a:solidFill>
                <a:effectLst/>
                <a:latin typeface="Söhne"/>
              </a:rPr>
              <a:t>Number of Potential Palm Oil Ingredients </a:t>
            </a:r>
          </a:p>
          <a:p>
            <a:pPr marL="1085850" lvl="2" indent="-171450">
              <a:buFontTx/>
              <a:buChar char="-"/>
            </a:pPr>
            <a:r>
              <a:rPr lang="en-GB" b="0" i="0" dirty="0">
                <a:solidFill>
                  <a:srgbClr val="ECECF1"/>
                </a:solidFill>
                <a:effectLst/>
                <a:latin typeface="Söhne"/>
              </a:rPr>
              <a:t>Continuous Numerical Values</a:t>
            </a:r>
          </a:p>
          <a:p>
            <a:pPr marL="1543050" lvl="3" indent="-171450">
              <a:buFontTx/>
              <a:buChar char="-"/>
            </a:pPr>
            <a:r>
              <a:rPr lang="en-GB" b="0" i="0" dirty="0">
                <a:solidFill>
                  <a:srgbClr val="ECECF1"/>
                </a:solidFill>
                <a:effectLst/>
                <a:latin typeface="Söhne"/>
              </a:rPr>
              <a:t>Impute missing values. </a:t>
            </a:r>
          </a:p>
          <a:p>
            <a:pPr marL="1543050" lvl="3" indent="-171450">
              <a:buFontTx/>
              <a:buChar char="-"/>
            </a:pPr>
            <a:r>
              <a:rPr lang="en-GB" b="0" i="0" dirty="0">
                <a:solidFill>
                  <a:srgbClr val="ECECF1"/>
                </a:solidFill>
                <a:effectLst/>
                <a:latin typeface="Söhne"/>
              </a:rPr>
              <a:t>Adjust values that lie above or below the defined upper and lower fences.</a:t>
            </a:r>
          </a:p>
          <a:p>
            <a:pPr marL="171450" lvl="0" indent="-171450">
              <a:buFontTx/>
              <a:buChar char="-"/>
            </a:pPr>
            <a:r>
              <a:rPr lang="en-GB" b="0" i="0" dirty="0">
                <a:solidFill>
                  <a:srgbClr val="ECECF1"/>
                </a:solidFill>
                <a:effectLst/>
                <a:latin typeface="Söhne"/>
              </a:rPr>
              <a:t>Calculations</a:t>
            </a:r>
          </a:p>
          <a:p>
            <a:pPr marL="628650" lvl="1" indent="-171450">
              <a:buFontTx/>
              <a:buChar char="-"/>
            </a:pPr>
            <a:r>
              <a:rPr lang="en-GB" b="0" i="0" dirty="0">
                <a:solidFill>
                  <a:srgbClr val="ECECF1"/>
                </a:solidFill>
                <a:effectLst/>
                <a:latin typeface="Söhne"/>
              </a:rPr>
              <a:t>Interquartile Range (IQR)</a:t>
            </a:r>
          </a:p>
          <a:p>
            <a:pPr marL="1085850" lvl="2" indent="-171450">
              <a:buFontTx/>
              <a:buChar char="-"/>
            </a:pPr>
            <a:r>
              <a:rPr lang="en-GB" b="0" i="0" dirty="0">
                <a:solidFill>
                  <a:srgbClr val="ECECF1"/>
                </a:solidFill>
                <a:effectLst/>
                <a:latin typeface="Söhne"/>
              </a:rPr>
              <a:t>IQR = Q3 - Q1 </a:t>
            </a:r>
          </a:p>
          <a:p>
            <a:pPr marL="1085850" lvl="2" indent="-171450">
              <a:buFontTx/>
              <a:buChar char="-"/>
            </a:pPr>
            <a:r>
              <a:rPr lang="en-GB" b="0" i="0" dirty="0">
                <a:solidFill>
                  <a:srgbClr val="ECECF1"/>
                </a:solidFill>
                <a:effectLst/>
                <a:latin typeface="Söhne"/>
              </a:rPr>
              <a:t>Lower Fence</a:t>
            </a:r>
          </a:p>
          <a:p>
            <a:pPr marL="1543050" lvl="3" indent="-171450">
              <a:buFontTx/>
              <a:buChar char="-"/>
            </a:pPr>
            <a:r>
              <a:rPr lang="en-GB" b="0" i="0" dirty="0">
                <a:solidFill>
                  <a:srgbClr val="ECECF1"/>
                </a:solidFill>
                <a:effectLst/>
                <a:latin typeface="Söhne"/>
              </a:rPr>
              <a:t> Lower \ Fence = Q1 - (1.5 \times IQR) </a:t>
            </a:r>
          </a:p>
          <a:p>
            <a:pPr marL="1085850" lvl="2" indent="-171450">
              <a:buFontTx/>
              <a:buChar char="-"/>
            </a:pPr>
            <a:r>
              <a:rPr lang="en-GB" b="0" i="0" dirty="0">
                <a:solidFill>
                  <a:srgbClr val="ECECF1"/>
                </a:solidFill>
                <a:effectLst/>
                <a:latin typeface="Söhne"/>
              </a:rPr>
              <a:t>Upper Fence</a:t>
            </a:r>
          </a:p>
          <a:p>
            <a:pPr marL="1543050" lvl="3" indent="-171450">
              <a:buFontTx/>
              <a:buChar char="-"/>
            </a:pPr>
            <a:r>
              <a:rPr lang="en-GB" b="0" i="0" dirty="0">
                <a:solidFill>
                  <a:srgbClr val="ECECF1"/>
                </a:solidFill>
                <a:effectLst/>
                <a:latin typeface="Söhne"/>
              </a:rPr>
              <a:t>Upper \ Fence = Q3 + (1.5 \times IQR) </a:t>
            </a:r>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7</a:t>
            </a:fld>
            <a:endParaRPr lang="en-AU"/>
          </a:p>
        </p:txBody>
      </p:sp>
    </p:spTree>
    <p:extLst>
      <p:ext uri="{BB962C8B-B14F-4D97-AF65-F5344CB8AC3E}">
        <p14:creationId xmlns:p14="http://schemas.microsoft.com/office/powerpoint/2010/main" val="1594813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Calculs</a:t>
            </a:r>
          </a:p>
          <a:p>
            <a:endParaRPr lang="fr-FR" b="1" dirty="0"/>
          </a:p>
          <a:p>
            <a:r>
              <a:rPr lang="fr-FR" b="1" dirty="0"/>
              <a:t>1. **Écart interquartile (IQR)** :</a:t>
            </a:r>
          </a:p>
          <a:p>
            <a:r>
              <a:rPr lang="fr-FR" b="1" dirty="0"/>
              <a:t>$$ IQR = Q3 - Q1 $$</a:t>
            </a:r>
          </a:p>
          <a:p>
            <a:endParaRPr lang="fr-FR" b="1" dirty="0"/>
          </a:p>
          <a:p>
            <a:r>
              <a:rPr lang="fr-FR" b="1" dirty="0"/>
              <a:t>2. **Limite inférieure** :</a:t>
            </a:r>
          </a:p>
          <a:p>
            <a:r>
              <a:rPr lang="fr-FR" b="1" dirty="0"/>
              <a:t>$$ Limite \ inférieure = Q1 - (1.5 \times IQR) $$</a:t>
            </a:r>
          </a:p>
          <a:p>
            <a:endParaRPr lang="fr-FR" b="1" dirty="0"/>
          </a:p>
          <a:p>
            <a:r>
              <a:rPr lang="fr-FR" b="1" dirty="0"/>
              <a:t>3. **Limite supérieure** :</a:t>
            </a:r>
          </a:p>
          <a:p>
            <a:r>
              <a:rPr lang="fr-FR" b="1" dirty="0"/>
              <a:t>$$ Limite \ supérieure = Q3 + (1.5 \times IQR) $$</a:t>
            </a:r>
            <a:endParaRPr lang="en-AU" dirty="0"/>
          </a:p>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8</a:t>
            </a:fld>
            <a:endParaRPr lang="en-AU"/>
          </a:p>
        </p:txBody>
      </p:sp>
    </p:spTree>
    <p:extLst>
      <p:ext uri="{BB962C8B-B14F-4D97-AF65-F5344CB8AC3E}">
        <p14:creationId xmlns:p14="http://schemas.microsoft.com/office/powerpoint/2010/main" val="167506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Calculs</a:t>
            </a:r>
          </a:p>
          <a:p>
            <a:endParaRPr lang="fr-FR" b="1" dirty="0"/>
          </a:p>
          <a:p>
            <a:r>
              <a:rPr lang="fr-FR" b="1" dirty="0"/>
              <a:t>1. **Écart interquartile (IQR)** :</a:t>
            </a:r>
          </a:p>
          <a:p>
            <a:r>
              <a:rPr lang="fr-FR" b="1" dirty="0"/>
              <a:t>$$ IQR = Q3 - Q1 $$</a:t>
            </a:r>
          </a:p>
          <a:p>
            <a:endParaRPr lang="fr-FR" b="1" dirty="0"/>
          </a:p>
          <a:p>
            <a:r>
              <a:rPr lang="fr-FR" b="1" dirty="0"/>
              <a:t>2. **Limite inférieure** :</a:t>
            </a:r>
          </a:p>
          <a:p>
            <a:r>
              <a:rPr lang="fr-FR" b="1" dirty="0"/>
              <a:t>$$ Limite \ inférieure = Q1 - (1.5 \times IQR) $$</a:t>
            </a:r>
          </a:p>
          <a:p>
            <a:endParaRPr lang="fr-FR" b="1" dirty="0"/>
          </a:p>
          <a:p>
            <a:r>
              <a:rPr lang="fr-FR" b="1" dirty="0"/>
              <a:t>3. **Limite supérieure** :</a:t>
            </a:r>
          </a:p>
          <a:p>
            <a:r>
              <a:rPr lang="fr-FR" b="1" dirty="0"/>
              <a:t>$$ Limite \ supérieure = Q3 + (1.5 \times IQR) $$</a:t>
            </a:r>
            <a:endParaRPr lang="en-AU" dirty="0"/>
          </a:p>
          <a:p>
            <a:endParaRPr lang="en-AU" dirty="0"/>
          </a:p>
        </p:txBody>
      </p:sp>
      <p:sp>
        <p:nvSpPr>
          <p:cNvPr id="4" name="Slide Number Placeholder 3"/>
          <p:cNvSpPr>
            <a:spLocks noGrp="1"/>
          </p:cNvSpPr>
          <p:nvPr>
            <p:ph type="sldNum" sz="quarter" idx="5"/>
          </p:nvPr>
        </p:nvSpPr>
        <p:spPr/>
        <p:txBody>
          <a:bodyPr/>
          <a:lstStyle/>
          <a:p>
            <a:fld id="{CD7B018A-3994-8540-B1A4-4DF8CBB4C88E}" type="slidenum">
              <a:rPr lang="en-AU" smtClean="0"/>
              <a:t>9</a:t>
            </a:fld>
            <a:endParaRPr lang="en-AU"/>
          </a:p>
        </p:txBody>
      </p:sp>
    </p:spTree>
    <p:extLst>
      <p:ext uri="{BB962C8B-B14F-4D97-AF65-F5344CB8AC3E}">
        <p14:creationId xmlns:p14="http://schemas.microsoft.com/office/powerpoint/2010/main" val="126926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FR" b="0" i="0" dirty="0">
                <a:solidFill>
                  <a:srgbClr val="CCCCCC"/>
                </a:solidFill>
                <a:effectLst/>
                <a:latin typeface="Menlo" panose="020B0609030804020204" pitchFamily="49" charset="0"/>
              </a:rPr>
              <a:t>Original Dataframe: </a:t>
            </a:r>
          </a:p>
          <a:p>
            <a:pPr algn="l"/>
            <a:r>
              <a:rPr lang="en-FR" b="0" i="0" dirty="0">
                <a:solidFill>
                  <a:srgbClr val="CCCCCC"/>
                </a:solidFill>
                <a:effectLst/>
                <a:latin typeface="Menlo" panose="020B0609030804020204" pitchFamily="49" charset="0"/>
              </a:rPr>
              <a:t>	- Rows – 320772</a:t>
            </a:r>
          </a:p>
          <a:p>
            <a:pPr algn="l"/>
            <a:r>
              <a:rPr lang="en-FR" b="0" i="0" dirty="0">
                <a:solidFill>
                  <a:srgbClr val="CCCCCC"/>
                </a:solidFill>
                <a:effectLst/>
                <a:latin typeface="Menlo" panose="020B0609030804020204" pitchFamily="49" charset="0"/>
              </a:rPr>
              <a:t>	- Columns – 162</a:t>
            </a:r>
            <a:endParaRPr lang="en-AU" b="0" i="0" dirty="0">
              <a:solidFill>
                <a:srgbClr val="CCCCCC"/>
              </a:solidFill>
              <a:effectLst/>
              <a:latin typeface="Menlo" panose="020B0609030804020204" pitchFamily="49" charset="0"/>
            </a:endParaRPr>
          </a:p>
          <a:p>
            <a:pPr algn="l"/>
            <a:r>
              <a:rPr lang="en-AU" b="0" i="0" dirty="0">
                <a:solidFill>
                  <a:srgbClr val="CCCCCC"/>
                </a:solidFill>
                <a:effectLst/>
                <a:latin typeface="Menlo" panose="020B0609030804020204" pitchFamily="49" charset="0"/>
              </a:rPr>
              <a:t>Cleaned </a:t>
            </a:r>
            <a:r>
              <a:rPr lang="en-AU" b="0" i="0" dirty="0" err="1">
                <a:solidFill>
                  <a:srgbClr val="CCCCCC"/>
                </a:solidFill>
                <a:effectLst/>
                <a:latin typeface="Menlo" panose="020B0609030804020204" pitchFamily="49" charset="0"/>
              </a:rPr>
              <a:t>Dataframe</a:t>
            </a:r>
            <a:r>
              <a:rPr lang="en-AU" b="0" i="0" dirty="0">
                <a:solidFill>
                  <a:srgbClr val="CCCCCC"/>
                </a:solidFill>
                <a:effectLst/>
                <a:latin typeface="Menlo" panose="020B0609030804020204" pitchFamily="49" charset="0"/>
              </a:rPr>
              <a:t>:</a:t>
            </a:r>
          </a:p>
          <a:p>
            <a:pPr algn="l"/>
            <a:r>
              <a:rPr lang="en-FR" b="0" i="0" dirty="0">
                <a:solidFill>
                  <a:srgbClr val="CCCCCC"/>
                </a:solidFill>
                <a:effectLst/>
                <a:latin typeface="Menlo" panose="020B0609030804020204" pitchFamily="49" charset="0"/>
              </a:rPr>
              <a:t>	- Rows – 320772</a:t>
            </a:r>
          </a:p>
          <a:p>
            <a:pPr algn="l"/>
            <a:r>
              <a:rPr lang="en-FR" b="0" i="0" dirty="0">
                <a:solidFill>
                  <a:srgbClr val="CCCCCC"/>
                </a:solidFill>
                <a:effectLst/>
                <a:latin typeface="Menlo" panose="020B0609030804020204" pitchFamily="49" charset="0"/>
              </a:rPr>
              <a:t>	- Columns – 18</a:t>
            </a:r>
            <a:endParaRPr lang="en-AU" b="0" i="0" dirty="0">
              <a:solidFill>
                <a:srgbClr val="CCCCCC"/>
              </a:solidFill>
              <a:effectLst/>
              <a:latin typeface="Menlo" panose="020B0609030804020204" pitchFamily="49" charset="0"/>
            </a:endParaRPr>
          </a:p>
          <a:p>
            <a:pPr algn="l"/>
            <a:endParaRPr lang="en-FR" b="0" i="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CD7B018A-3994-8540-B1A4-4DF8CBB4C88E}" type="slidenum">
              <a:rPr lang="en-AU" smtClean="0"/>
              <a:t>10</a:t>
            </a:fld>
            <a:endParaRPr lang="en-AU"/>
          </a:p>
        </p:txBody>
      </p:sp>
    </p:spTree>
    <p:extLst>
      <p:ext uri="{BB962C8B-B14F-4D97-AF65-F5344CB8AC3E}">
        <p14:creationId xmlns:p14="http://schemas.microsoft.com/office/powerpoint/2010/main" val="326805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FR" b="0" i="0" dirty="0">
                <a:solidFill>
                  <a:srgbClr val="CCCCCC"/>
                </a:solidFill>
                <a:effectLst/>
                <a:latin typeface="Menlo" panose="020B0609030804020204" pitchFamily="49" charset="0"/>
              </a:rPr>
              <a:t>Original Dataframe: </a:t>
            </a:r>
          </a:p>
          <a:p>
            <a:pPr algn="l"/>
            <a:r>
              <a:rPr lang="en-FR" b="0" i="0" dirty="0">
                <a:solidFill>
                  <a:srgbClr val="CCCCCC"/>
                </a:solidFill>
                <a:effectLst/>
                <a:latin typeface="Menlo" panose="020B0609030804020204" pitchFamily="49" charset="0"/>
              </a:rPr>
              <a:t>	- Rows – 320772</a:t>
            </a:r>
          </a:p>
          <a:p>
            <a:pPr algn="l"/>
            <a:r>
              <a:rPr lang="en-FR" b="0" i="0" dirty="0">
                <a:solidFill>
                  <a:srgbClr val="CCCCCC"/>
                </a:solidFill>
                <a:effectLst/>
                <a:latin typeface="Menlo" panose="020B0609030804020204" pitchFamily="49" charset="0"/>
              </a:rPr>
              <a:t>	- Columns – 162</a:t>
            </a:r>
            <a:endParaRPr lang="en-AU" b="0" i="0" dirty="0">
              <a:solidFill>
                <a:srgbClr val="CCCCCC"/>
              </a:solidFill>
              <a:effectLst/>
              <a:latin typeface="Menlo" panose="020B0609030804020204" pitchFamily="49" charset="0"/>
            </a:endParaRPr>
          </a:p>
          <a:p>
            <a:pPr algn="l"/>
            <a:r>
              <a:rPr lang="en-AU" b="0" i="0" dirty="0">
                <a:solidFill>
                  <a:srgbClr val="CCCCCC"/>
                </a:solidFill>
                <a:effectLst/>
                <a:latin typeface="Menlo" panose="020B0609030804020204" pitchFamily="49" charset="0"/>
              </a:rPr>
              <a:t>Cleaned </a:t>
            </a:r>
            <a:r>
              <a:rPr lang="en-AU" b="0" i="0" dirty="0" err="1">
                <a:solidFill>
                  <a:srgbClr val="CCCCCC"/>
                </a:solidFill>
                <a:effectLst/>
                <a:latin typeface="Menlo" panose="020B0609030804020204" pitchFamily="49" charset="0"/>
              </a:rPr>
              <a:t>Dataframe</a:t>
            </a:r>
            <a:r>
              <a:rPr lang="en-AU" b="0" i="0" dirty="0">
                <a:solidFill>
                  <a:srgbClr val="CCCCCC"/>
                </a:solidFill>
                <a:effectLst/>
                <a:latin typeface="Menlo" panose="020B0609030804020204" pitchFamily="49" charset="0"/>
              </a:rPr>
              <a:t>:</a:t>
            </a:r>
          </a:p>
          <a:p>
            <a:pPr algn="l"/>
            <a:r>
              <a:rPr lang="en-FR" b="0" i="0" dirty="0">
                <a:solidFill>
                  <a:srgbClr val="CCCCCC"/>
                </a:solidFill>
                <a:effectLst/>
                <a:latin typeface="Menlo" panose="020B0609030804020204" pitchFamily="49" charset="0"/>
              </a:rPr>
              <a:t>	- Rows – 320772</a:t>
            </a:r>
          </a:p>
          <a:p>
            <a:pPr algn="l"/>
            <a:r>
              <a:rPr lang="en-FR" b="0" i="0" dirty="0">
                <a:solidFill>
                  <a:srgbClr val="CCCCCC"/>
                </a:solidFill>
                <a:effectLst/>
                <a:latin typeface="Menlo" panose="020B0609030804020204" pitchFamily="49" charset="0"/>
              </a:rPr>
              <a:t>	- Columns – 18</a:t>
            </a:r>
            <a:endParaRPr lang="en-AU" b="0" i="0" dirty="0">
              <a:solidFill>
                <a:srgbClr val="CCCCCC"/>
              </a:solidFill>
              <a:effectLst/>
              <a:latin typeface="Menlo" panose="020B0609030804020204" pitchFamily="49" charset="0"/>
            </a:endParaRPr>
          </a:p>
          <a:p>
            <a:pPr algn="l"/>
            <a:endParaRPr lang="en-FR" b="0" i="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CD7B018A-3994-8540-B1A4-4DF8CBB4C88E}" type="slidenum">
              <a:rPr lang="en-AU" smtClean="0"/>
              <a:t>11</a:t>
            </a:fld>
            <a:endParaRPr lang="en-AU"/>
          </a:p>
        </p:txBody>
      </p:sp>
    </p:spTree>
    <p:extLst>
      <p:ext uri="{BB962C8B-B14F-4D97-AF65-F5344CB8AC3E}">
        <p14:creationId xmlns:p14="http://schemas.microsoft.com/office/powerpoint/2010/main" val="3607807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FR" b="0" i="0" dirty="0">
                <a:solidFill>
                  <a:srgbClr val="CCCCCC"/>
                </a:solidFill>
                <a:effectLst/>
                <a:latin typeface="Menlo" panose="020B0609030804020204" pitchFamily="49" charset="0"/>
              </a:rPr>
              <a:t>Original Dataframe: </a:t>
            </a:r>
          </a:p>
          <a:p>
            <a:pPr algn="l"/>
            <a:r>
              <a:rPr lang="en-FR" b="0" i="0" dirty="0">
                <a:solidFill>
                  <a:srgbClr val="CCCCCC"/>
                </a:solidFill>
                <a:effectLst/>
                <a:latin typeface="Menlo" panose="020B0609030804020204" pitchFamily="49" charset="0"/>
              </a:rPr>
              <a:t>	- Rows – 320772</a:t>
            </a:r>
          </a:p>
          <a:p>
            <a:pPr algn="l"/>
            <a:r>
              <a:rPr lang="en-FR" b="0" i="0" dirty="0">
                <a:solidFill>
                  <a:srgbClr val="CCCCCC"/>
                </a:solidFill>
                <a:effectLst/>
                <a:latin typeface="Menlo" panose="020B0609030804020204" pitchFamily="49" charset="0"/>
              </a:rPr>
              <a:t>	- Columns – 162</a:t>
            </a:r>
            <a:endParaRPr lang="en-AU" b="0" i="0" dirty="0">
              <a:solidFill>
                <a:srgbClr val="CCCCCC"/>
              </a:solidFill>
              <a:effectLst/>
              <a:latin typeface="Menlo" panose="020B0609030804020204" pitchFamily="49" charset="0"/>
            </a:endParaRPr>
          </a:p>
          <a:p>
            <a:pPr algn="l"/>
            <a:r>
              <a:rPr lang="en-AU" b="0" i="0" dirty="0">
                <a:solidFill>
                  <a:srgbClr val="CCCCCC"/>
                </a:solidFill>
                <a:effectLst/>
                <a:latin typeface="Menlo" panose="020B0609030804020204" pitchFamily="49" charset="0"/>
              </a:rPr>
              <a:t>Cleaned </a:t>
            </a:r>
            <a:r>
              <a:rPr lang="en-AU" b="0" i="0" dirty="0" err="1">
                <a:solidFill>
                  <a:srgbClr val="CCCCCC"/>
                </a:solidFill>
                <a:effectLst/>
                <a:latin typeface="Menlo" panose="020B0609030804020204" pitchFamily="49" charset="0"/>
              </a:rPr>
              <a:t>Dataframe</a:t>
            </a:r>
            <a:r>
              <a:rPr lang="en-AU" b="0" i="0" dirty="0">
                <a:solidFill>
                  <a:srgbClr val="CCCCCC"/>
                </a:solidFill>
                <a:effectLst/>
                <a:latin typeface="Menlo" panose="020B0609030804020204" pitchFamily="49" charset="0"/>
              </a:rPr>
              <a:t>:</a:t>
            </a:r>
          </a:p>
          <a:p>
            <a:pPr algn="l"/>
            <a:r>
              <a:rPr lang="en-FR" b="0" i="0" dirty="0">
                <a:solidFill>
                  <a:srgbClr val="CCCCCC"/>
                </a:solidFill>
                <a:effectLst/>
                <a:latin typeface="Menlo" panose="020B0609030804020204" pitchFamily="49" charset="0"/>
              </a:rPr>
              <a:t>	- Rows – 320772</a:t>
            </a:r>
          </a:p>
          <a:p>
            <a:pPr algn="l"/>
            <a:r>
              <a:rPr lang="en-FR" b="0" i="0" dirty="0">
                <a:solidFill>
                  <a:srgbClr val="CCCCCC"/>
                </a:solidFill>
                <a:effectLst/>
                <a:latin typeface="Menlo" panose="020B0609030804020204" pitchFamily="49" charset="0"/>
              </a:rPr>
              <a:t>	- Columns – 18</a:t>
            </a:r>
            <a:endParaRPr lang="en-AU" b="0" i="0" dirty="0">
              <a:solidFill>
                <a:srgbClr val="CCCCCC"/>
              </a:solidFill>
              <a:effectLst/>
              <a:latin typeface="Menlo" panose="020B0609030804020204" pitchFamily="49" charset="0"/>
            </a:endParaRPr>
          </a:p>
          <a:p>
            <a:pPr algn="l"/>
            <a:endParaRPr lang="en-FR" b="0" i="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CD7B018A-3994-8540-B1A4-4DF8CBB4C88E}" type="slidenum">
              <a:rPr lang="en-AU" smtClean="0"/>
              <a:t>13</a:t>
            </a:fld>
            <a:endParaRPr lang="en-AU"/>
          </a:p>
        </p:txBody>
      </p:sp>
    </p:spTree>
    <p:extLst>
      <p:ext uri="{BB962C8B-B14F-4D97-AF65-F5344CB8AC3E}">
        <p14:creationId xmlns:p14="http://schemas.microsoft.com/office/powerpoint/2010/main" val="169479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4034-8A45-73FD-F124-FCD2DF2820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1ECB3447-634A-BD56-A081-8BA06882A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00A168B0-22B6-4B71-45DA-92705D81530B}"/>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5" name="Footer Placeholder 4">
            <a:extLst>
              <a:ext uri="{FF2B5EF4-FFF2-40B4-BE49-F238E27FC236}">
                <a16:creationId xmlns:a16="http://schemas.microsoft.com/office/drawing/2014/main" id="{FBBEA670-39FB-B779-0071-82CA1F7750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69BFD8-D666-931E-2F15-F7C14FA1770D}"/>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424766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8B539-AD48-5B75-548E-FA8B8FA1646E}"/>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C4A3924A-06D5-75FC-0707-F4909E3D5B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157A46E9-6742-A93E-4FBA-E86A40C8D315}"/>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5" name="Footer Placeholder 4">
            <a:extLst>
              <a:ext uri="{FF2B5EF4-FFF2-40B4-BE49-F238E27FC236}">
                <a16:creationId xmlns:a16="http://schemas.microsoft.com/office/drawing/2014/main" id="{482129E3-C851-12C0-E90D-52971E5A4A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97CDC0-AB88-7C9D-A3BD-9AE8AE5078EB}"/>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253109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763C2-F4E3-9584-6F26-7D198285F7D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0015E9C6-DABF-BB1D-B673-FEBFD7E9943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4207DC7D-46B5-3967-22B5-73787A3F95F0}"/>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5" name="Footer Placeholder 4">
            <a:extLst>
              <a:ext uri="{FF2B5EF4-FFF2-40B4-BE49-F238E27FC236}">
                <a16:creationId xmlns:a16="http://schemas.microsoft.com/office/drawing/2014/main" id="{EE44A827-D609-371F-369B-A002199AD46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FA2926-133E-A567-20CB-74762AA4BDA0}"/>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187730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C68B-42C7-1C1A-A0D1-53335AA23BB3}"/>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CD777F1A-4704-4F31-F5D7-9EB65F6821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26DF2419-DF01-0786-67A3-3F9E52BEF0F4}"/>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5" name="Footer Placeholder 4">
            <a:extLst>
              <a:ext uri="{FF2B5EF4-FFF2-40B4-BE49-F238E27FC236}">
                <a16:creationId xmlns:a16="http://schemas.microsoft.com/office/drawing/2014/main" id="{D1BDC3A0-CCCC-3E4A-75B6-6C58BBFA52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C409E33-66F6-4F17-9FFF-21A3D4C45CEB}"/>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13970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C56-9DF3-657E-D966-172C15CD5C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763DE183-2AE6-B742-13A6-61E5FE296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020E5AD-A4F4-7F5B-C148-1E07F2B3778C}"/>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5" name="Footer Placeholder 4">
            <a:extLst>
              <a:ext uri="{FF2B5EF4-FFF2-40B4-BE49-F238E27FC236}">
                <a16:creationId xmlns:a16="http://schemas.microsoft.com/office/drawing/2014/main" id="{2F0D041F-55C4-C4D7-8236-27B3E89DC80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BA4914-7867-7DD0-584C-48061B93C1AE}"/>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345256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8F99-A19E-CAEC-A575-831BB489677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AD5E93C2-77FC-C300-C4DB-1D30BDA091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9F5B7BA6-BC5F-4581-2D82-1FDF201BFB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E8DFBCFE-AF60-DD9E-5EB7-0397AE2A2D85}"/>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6" name="Footer Placeholder 5">
            <a:extLst>
              <a:ext uri="{FF2B5EF4-FFF2-40B4-BE49-F238E27FC236}">
                <a16:creationId xmlns:a16="http://schemas.microsoft.com/office/drawing/2014/main" id="{A3313A72-1F76-CB59-9D48-616224D9309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03D5488-8CF5-0F47-9C23-8E54CED96E2D}"/>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391847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C627-E2A0-DB4E-078F-7DCD6D952905}"/>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72681E71-4F77-0821-6274-549F29FBCB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D3EAF4F-6E71-F456-A17E-57705E41F3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6AE75DE1-A1A3-C50B-7ACA-539A2B896C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42AC40-FA4E-1919-B956-DA7B363CE7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B52106CC-0B2D-DFBC-F6B8-FE41A894ECB2}"/>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8" name="Footer Placeholder 7">
            <a:extLst>
              <a:ext uri="{FF2B5EF4-FFF2-40B4-BE49-F238E27FC236}">
                <a16:creationId xmlns:a16="http://schemas.microsoft.com/office/drawing/2014/main" id="{B1339032-6A19-5296-41F6-FFC438466AE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1E659D6-640D-1168-AE73-F38AAB9DEAD8}"/>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355520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08A5-8D4E-16BD-EFAD-A8462542D0DB}"/>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0ED843DD-9DF5-A821-F166-4CA0D8F1268E}"/>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4" name="Footer Placeholder 3">
            <a:extLst>
              <a:ext uri="{FF2B5EF4-FFF2-40B4-BE49-F238E27FC236}">
                <a16:creationId xmlns:a16="http://schemas.microsoft.com/office/drawing/2014/main" id="{6D83C91E-850D-66D2-39DB-78995188069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0C9418B-3B3A-29D7-5175-AE363D83531F}"/>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171152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120B0C-5E4B-C040-4D68-E5B5EA4BEA90}"/>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3" name="Footer Placeholder 2">
            <a:extLst>
              <a:ext uri="{FF2B5EF4-FFF2-40B4-BE49-F238E27FC236}">
                <a16:creationId xmlns:a16="http://schemas.microsoft.com/office/drawing/2014/main" id="{AB0544AD-90C2-4982-2B17-C368DAA70F6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ECDA6D5-B366-4FD9-1476-56E7147A1D4C}"/>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105785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8D63-B6A4-FEAB-30F9-E3420B1244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FB60AEA0-9615-0D7C-AD8B-4A62E281F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5552399C-3B52-9AF1-FB83-9C581B75B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5AD215-E87B-BED0-0A32-5A8261A5D6DE}"/>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6" name="Footer Placeholder 5">
            <a:extLst>
              <a:ext uri="{FF2B5EF4-FFF2-40B4-BE49-F238E27FC236}">
                <a16:creationId xmlns:a16="http://schemas.microsoft.com/office/drawing/2014/main" id="{548F6A84-7C67-149F-3532-B2AEC85B3B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37E538C-CF36-0146-9AB9-E80448885F25}"/>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377462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1654-9957-6481-914F-EC9E1D8F57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D1A88391-FEE6-199A-5E22-67A7203D2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3E558EE-69BD-6872-F3DC-B4C321CD1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789275-9363-A0C7-8586-AF01D6AB8709}"/>
              </a:ext>
            </a:extLst>
          </p:cNvPr>
          <p:cNvSpPr>
            <a:spLocks noGrp="1"/>
          </p:cNvSpPr>
          <p:nvPr>
            <p:ph type="dt" sz="half" idx="10"/>
          </p:nvPr>
        </p:nvSpPr>
        <p:spPr/>
        <p:txBody>
          <a:bodyPr/>
          <a:lstStyle/>
          <a:p>
            <a:fld id="{1D054458-0A39-6640-AFD8-0D6EA165472F}" type="datetimeFigureOut">
              <a:rPr lang="en-AU" smtClean="0"/>
              <a:t>21/8/23</a:t>
            </a:fld>
            <a:endParaRPr lang="en-AU"/>
          </a:p>
        </p:txBody>
      </p:sp>
      <p:sp>
        <p:nvSpPr>
          <p:cNvPr id="6" name="Footer Placeholder 5">
            <a:extLst>
              <a:ext uri="{FF2B5EF4-FFF2-40B4-BE49-F238E27FC236}">
                <a16:creationId xmlns:a16="http://schemas.microsoft.com/office/drawing/2014/main" id="{AE4F3780-CEC6-80B5-1C24-31A397D8E3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2478DE7-9454-CBF6-6FD9-86F83D082B7B}"/>
              </a:ext>
            </a:extLst>
          </p:cNvPr>
          <p:cNvSpPr>
            <a:spLocks noGrp="1"/>
          </p:cNvSpPr>
          <p:nvPr>
            <p:ph type="sldNum" sz="quarter" idx="12"/>
          </p:nvPr>
        </p:nvSpPr>
        <p:spPr/>
        <p:txBody>
          <a:bodyPr/>
          <a:lstStyle/>
          <a:p>
            <a:fld id="{98463AFD-31ED-0B46-8F92-620F9B842EC0}" type="slidenum">
              <a:rPr lang="en-AU" smtClean="0"/>
              <a:t>‹#›</a:t>
            </a:fld>
            <a:endParaRPr lang="en-AU"/>
          </a:p>
        </p:txBody>
      </p:sp>
    </p:spTree>
    <p:extLst>
      <p:ext uri="{BB962C8B-B14F-4D97-AF65-F5344CB8AC3E}">
        <p14:creationId xmlns:p14="http://schemas.microsoft.com/office/powerpoint/2010/main" val="8773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30E65-F7AC-75C1-6B33-7684BEF63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F584601F-EE85-1439-1478-301A79B27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A0A2E95F-40ED-F90D-C00A-B44565CDE8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54458-0A39-6640-AFD8-0D6EA165472F}" type="datetimeFigureOut">
              <a:rPr lang="en-AU" smtClean="0"/>
              <a:t>21/8/23</a:t>
            </a:fld>
            <a:endParaRPr lang="en-AU"/>
          </a:p>
        </p:txBody>
      </p:sp>
      <p:sp>
        <p:nvSpPr>
          <p:cNvPr id="5" name="Footer Placeholder 4">
            <a:extLst>
              <a:ext uri="{FF2B5EF4-FFF2-40B4-BE49-F238E27FC236}">
                <a16:creationId xmlns:a16="http://schemas.microsoft.com/office/drawing/2014/main" id="{2B51A857-0CF4-BC9A-4383-85CE8315D1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46050FE-D784-0C5C-8E6A-9770E9667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63AFD-31ED-0B46-8F92-620F9B842EC0}" type="slidenum">
              <a:rPr lang="en-AU" smtClean="0"/>
              <a:t>‹#›</a:t>
            </a:fld>
            <a:endParaRPr lang="en-AU"/>
          </a:p>
        </p:txBody>
      </p:sp>
    </p:spTree>
    <p:extLst>
      <p:ext uri="{BB962C8B-B14F-4D97-AF65-F5344CB8AC3E}">
        <p14:creationId xmlns:p14="http://schemas.microsoft.com/office/powerpoint/2010/main" val="51757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5966-5534-0C68-7095-4FEB7A4E34CC}"/>
              </a:ext>
            </a:extLst>
          </p:cNvPr>
          <p:cNvSpPr>
            <a:spLocks noGrp="1"/>
          </p:cNvSpPr>
          <p:nvPr>
            <p:ph type="ctrTitle"/>
          </p:nvPr>
        </p:nvSpPr>
        <p:spPr>
          <a:xfrm>
            <a:off x="1498374" y="4777184"/>
            <a:ext cx="8668884" cy="1083241"/>
          </a:xfrm>
        </p:spPr>
        <p:txBody>
          <a:bodyPr>
            <a:normAutofit/>
          </a:bodyPr>
          <a:lstStyle/>
          <a:p>
            <a:r>
              <a:rPr lang="en-AU" sz="3600" b="1" dirty="0" err="1">
                <a:solidFill>
                  <a:schemeClr val="tx2"/>
                </a:solidFill>
                <a:latin typeface="+mn-lt"/>
                <a:cs typeface="Eras Medium ITC" panose="020F0502020204030204" pitchFamily="34" charset="0"/>
              </a:rPr>
              <a:t>Préparez</a:t>
            </a:r>
            <a:r>
              <a:rPr lang="en-AU" sz="3600" b="1" dirty="0">
                <a:solidFill>
                  <a:schemeClr val="tx2"/>
                </a:solidFill>
                <a:latin typeface="+mn-lt"/>
                <a:cs typeface="Eras Medium ITC" panose="020F0502020204030204" pitchFamily="34" charset="0"/>
              </a:rPr>
              <a:t> des </a:t>
            </a:r>
            <a:r>
              <a:rPr lang="en-AU" sz="3600" b="1" dirty="0" err="1">
                <a:solidFill>
                  <a:schemeClr val="tx2"/>
                </a:solidFill>
                <a:latin typeface="+mn-lt"/>
                <a:cs typeface="Eras Medium ITC" panose="020F0502020204030204" pitchFamily="34" charset="0"/>
              </a:rPr>
              <a:t>données</a:t>
            </a:r>
            <a:r>
              <a:rPr lang="en-AU" sz="3600" b="1" dirty="0">
                <a:solidFill>
                  <a:schemeClr val="tx2"/>
                </a:solidFill>
                <a:latin typeface="+mn-lt"/>
                <a:cs typeface="Eras Medium ITC" panose="020F0502020204030204" pitchFamily="34" charset="0"/>
              </a:rPr>
              <a:t> pour un </a:t>
            </a:r>
            <a:r>
              <a:rPr lang="en-AU" sz="3600" b="1" dirty="0" err="1">
                <a:solidFill>
                  <a:schemeClr val="tx2"/>
                </a:solidFill>
                <a:latin typeface="+mn-lt"/>
                <a:cs typeface="Eras Medium ITC" panose="020F0502020204030204" pitchFamily="34" charset="0"/>
              </a:rPr>
              <a:t>organisme</a:t>
            </a:r>
            <a:r>
              <a:rPr lang="en-AU" sz="3600" b="1" dirty="0">
                <a:solidFill>
                  <a:schemeClr val="tx2"/>
                </a:solidFill>
                <a:latin typeface="+mn-lt"/>
                <a:cs typeface="Eras Medium ITC" panose="020F0502020204030204" pitchFamily="34" charset="0"/>
              </a:rPr>
              <a:t> de </a:t>
            </a:r>
            <a:r>
              <a:rPr lang="en-AU" sz="3600" b="1" dirty="0" err="1">
                <a:solidFill>
                  <a:schemeClr val="tx2"/>
                </a:solidFill>
                <a:latin typeface="+mn-lt"/>
                <a:cs typeface="Eras Medium ITC" panose="020F0502020204030204" pitchFamily="34" charset="0"/>
              </a:rPr>
              <a:t>santé</a:t>
            </a:r>
            <a:r>
              <a:rPr lang="en-AU" sz="3600" b="1" dirty="0">
                <a:solidFill>
                  <a:schemeClr val="tx2"/>
                </a:solidFill>
                <a:latin typeface="+mn-lt"/>
                <a:cs typeface="Eras Medium ITC" panose="020F0502020204030204" pitchFamily="34" charset="0"/>
              </a:rPr>
              <a:t> </a:t>
            </a:r>
            <a:r>
              <a:rPr lang="en-AU" sz="3600" b="1" dirty="0" err="1">
                <a:solidFill>
                  <a:schemeClr val="tx2"/>
                </a:solidFill>
                <a:latin typeface="+mn-lt"/>
                <a:cs typeface="Eras Medium ITC" panose="020F0502020204030204" pitchFamily="34" charset="0"/>
              </a:rPr>
              <a:t>publique</a:t>
            </a:r>
            <a:endParaRPr lang="en-AU" sz="3600" b="1" dirty="0">
              <a:solidFill>
                <a:schemeClr val="tx2"/>
              </a:solidFill>
              <a:latin typeface="+mn-lt"/>
              <a:cs typeface="Eras Medium ITC" panose="020F0502020204030204" pitchFamily="34" charset="0"/>
            </a:endParaRPr>
          </a:p>
        </p:txBody>
      </p:sp>
      <p:sp>
        <p:nvSpPr>
          <p:cNvPr id="3" name="Subtitle 2">
            <a:extLst>
              <a:ext uri="{FF2B5EF4-FFF2-40B4-BE49-F238E27FC236}">
                <a16:creationId xmlns:a16="http://schemas.microsoft.com/office/drawing/2014/main" id="{099B3F7F-DC0F-8E51-77C4-E2F7C528D5DF}"/>
              </a:ext>
            </a:extLst>
          </p:cNvPr>
          <p:cNvSpPr>
            <a:spLocks noGrp="1"/>
          </p:cNvSpPr>
          <p:nvPr>
            <p:ph type="subTitle" idx="1"/>
          </p:nvPr>
        </p:nvSpPr>
        <p:spPr>
          <a:xfrm>
            <a:off x="1498374" y="5860425"/>
            <a:ext cx="8668884" cy="670266"/>
          </a:xfrm>
        </p:spPr>
        <p:txBody>
          <a:bodyPr>
            <a:normAutofit/>
          </a:bodyPr>
          <a:lstStyle/>
          <a:p>
            <a:r>
              <a:rPr lang="en-AU" sz="1800" dirty="0">
                <a:solidFill>
                  <a:srgbClr val="7450EB"/>
                </a:solidFill>
              </a:rPr>
              <a:t>Andrew Mayes – </a:t>
            </a:r>
            <a:r>
              <a:rPr lang="en-AU" sz="1800" dirty="0" err="1">
                <a:solidFill>
                  <a:srgbClr val="7450EB"/>
                </a:solidFill>
              </a:rPr>
              <a:t>Parcours</a:t>
            </a:r>
            <a:r>
              <a:rPr lang="en-AU" sz="1800" dirty="0">
                <a:solidFill>
                  <a:srgbClr val="7450EB"/>
                </a:solidFill>
              </a:rPr>
              <a:t> Machine Learning Engineer</a:t>
            </a:r>
          </a:p>
        </p:txBody>
      </p:sp>
      <p:pic>
        <p:nvPicPr>
          <p:cNvPr id="1028" name="Picture 4">
            <a:extLst>
              <a:ext uri="{FF2B5EF4-FFF2-40B4-BE49-F238E27FC236}">
                <a16:creationId xmlns:a16="http://schemas.microsoft.com/office/drawing/2014/main" id="{5AE3BA13-B706-1AEA-4315-686E7BB7B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4488" y="4957989"/>
            <a:ext cx="1237569" cy="12375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 Data Science Capabilities Your Team Needs - TechnoSphere">
            <a:extLst>
              <a:ext uri="{FF2B5EF4-FFF2-40B4-BE49-F238E27FC236}">
                <a16:creationId xmlns:a16="http://schemas.microsoft.com/office/drawing/2014/main" id="{01262714-C93D-191C-935E-BC64B51040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265" b="24783"/>
          <a:stretch/>
        </p:blipFill>
        <p:spPr bwMode="auto">
          <a:xfrm>
            <a:off x="0" y="-60779"/>
            <a:ext cx="12192000" cy="433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82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fr-FR" sz="2000" b="1" dirty="0">
                <a:solidFill>
                  <a:srgbClr val="7450EB"/>
                </a:solidFill>
              </a:rPr>
              <a:t>Résultat du nettoyage : Avant</a:t>
            </a:r>
          </a:p>
        </p:txBody>
      </p:sp>
      <p:sp>
        <p:nvSpPr>
          <p:cNvPr id="8" name="Title 1">
            <a:extLst>
              <a:ext uri="{FF2B5EF4-FFF2-40B4-BE49-F238E27FC236}">
                <a16:creationId xmlns:a16="http://schemas.microsoft.com/office/drawing/2014/main" id="{6BC058DF-FF64-9D5E-3D11-E625DBDC5063}"/>
              </a:ext>
            </a:extLst>
          </p:cNvPr>
          <p:cNvSpPr>
            <a:spLocks noGrp="1"/>
          </p:cNvSpPr>
          <p:nvPr>
            <p:ph type="title"/>
          </p:nvPr>
        </p:nvSpPr>
        <p:spPr>
          <a:xfrm>
            <a:off x="726989" y="211817"/>
            <a:ext cx="9121346" cy="970755"/>
          </a:xfrm>
        </p:spPr>
        <p:txBody>
          <a:bodyPr>
            <a:normAutofit/>
          </a:bodyPr>
          <a:lstStyle/>
          <a:p>
            <a:r>
              <a:rPr lang="fr-FR" sz="3600" b="1" dirty="0">
                <a:solidFill>
                  <a:schemeClr val="tx2"/>
                </a:solidFill>
              </a:rPr>
              <a:t>Démarche de Nettoyage</a:t>
            </a:r>
          </a:p>
        </p:txBody>
      </p:sp>
      <p:graphicFrame>
        <p:nvGraphicFramePr>
          <p:cNvPr id="16" name="Table 15">
            <a:extLst>
              <a:ext uri="{FF2B5EF4-FFF2-40B4-BE49-F238E27FC236}">
                <a16:creationId xmlns:a16="http://schemas.microsoft.com/office/drawing/2014/main" id="{0EDE599C-B999-94C5-B13C-955F65F8CE4B}"/>
              </a:ext>
            </a:extLst>
          </p:cNvPr>
          <p:cNvGraphicFramePr>
            <a:graphicFrameLocks noGrp="1"/>
          </p:cNvGraphicFramePr>
          <p:nvPr>
            <p:extLst>
              <p:ext uri="{D42A27DB-BD31-4B8C-83A1-F6EECF244321}">
                <p14:modId xmlns:p14="http://schemas.microsoft.com/office/powerpoint/2010/main" val="1818781370"/>
              </p:ext>
            </p:extLst>
          </p:nvPr>
        </p:nvGraphicFramePr>
        <p:xfrm>
          <a:off x="838207" y="1492157"/>
          <a:ext cx="11044512" cy="4952321"/>
        </p:xfrm>
        <a:graphic>
          <a:graphicData uri="http://schemas.openxmlformats.org/drawingml/2006/table">
            <a:tbl>
              <a:tblPr>
                <a:tableStyleId>{616DA210-FB5B-4158-B5E0-FEB733F419BA}</a:tableStyleId>
              </a:tblPr>
              <a:tblGrid>
                <a:gridCol w="613584">
                  <a:extLst>
                    <a:ext uri="{9D8B030D-6E8A-4147-A177-3AD203B41FA5}">
                      <a16:colId xmlns:a16="http://schemas.microsoft.com/office/drawing/2014/main" val="2414195668"/>
                    </a:ext>
                  </a:extLst>
                </a:gridCol>
                <a:gridCol w="613584">
                  <a:extLst>
                    <a:ext uri="{9D8B030D-6E8A-4147-A177-3AD203B41FA5}">
                      <a16:colId xmlns:a16="http://schemas.microsoft.com/office/drawing/2014/main" val="1511892322"/>
                    </a:ext>
                  </a:extLst>
                </a:gridCol>
                <a:gridCol w="613584">
                  <a:extLst>
                    <a:ext uri="{9D8B030D-6E8A-4147-A177-3AD203B41FA5}">
                      <a16:colId xmlns:a16="http://schemas.microsoft.com/office/drawing/2014/main" val="1179149238"/>
                    </a:ext>
                  </a:extLst>
                </a:gridCol>
                <a:gridCol w="613584">
                  <a:extLst>
                    <a:ext uri="{9D8B030D-6E8A-4147-A177-3AD203B41FA5}">
                      <a16:colId xmlns:a16="http://schemas.microsoft.com/office/drawing/2014/main" val="2501879522"/>
                    </a:ext>
                  </a:extLst>
                </a:gridCol>
                <a:gridCol w="613584">
                  <a:extLst>
                    <a:ext uri="{9D8B030D-6E8A-4147-A177-3AD203B41FA5}">
                      <a16:colId xmlns:a16="http://schemas.microsoft.com/office/drawing/2014/main" val="3097067219"/>
                    </a:ext>
                  </a:extLst>
                </a:gridCol>
                <a:gridCol w="613584">
                  <a:extLst>
                    <a:ext uri="{9D8B030D-6E8A-4147-A177-3AD203B41FA5}">
                      <a16:colId xmlns:a16="http://schemas.microsoft.com/office/drawing/2014/main" val="3020140835"/>
                    </a:ext>
                  </a:extLst>
                </a:gridCol>
                <a:gridCol w="613584">
                  <a:extLst>
                    <a:ext uri="{9D8B030D-6E8A-4147-A177-3AD203B41FA5}">
                      <a16:colId xmlns:a16="http://schemas.microsoft.com/office/drawing/2014/main" val="604857088"/>
                    </a:ext>
                  </a:extLst>
                </a:gridCol>
                <a:gridCol w="613584">
                  <a:extLst>
                    <a:ext uri="{9D8B030D-6E8A-4147-A177-3AD203B41FA5}">
                      <a16:colId xmlns:a16="http://schemas.microsoft.com/office/drawing/2014/main" val="969183045"/>
                    </a:ext>
                  </a:extLst>
                </a:gridCol>
                <a:gridCol w="613584">
                  <a:extLst>
                    <a:ext uri="{9D8B030D-6E8A-4147-A177-3AD203B41FA5}">
                      <a16:colId xmlns:a16="http://schemas.microsoft.com/office/drawing/2014/main" val="964172040"/>
                    </a:ext>
                  </a:extLst>
                </a:gridCol>
                <a:gridCol w="613584">
                  <a:extLst>
                    <a:ext uri="{9D8B030D-6E8A-4147-A177-3AD203B41FA5}">
                      <a16:colId xmlns:a16="http://schemas.microsoft.com/office/drawing/2014/main" val="4093213876"/>
                    </a:ext>
                  </a:extLst>
                </a:gridCol>
                <a:gridCol w="613584">
                  <a:extLst>
                    <a:ext uri="{9D8B030D-6E8A-4147-A177-3AD203B41FA5}">
                      <a16:colId xmlns:a16="http://schemas.microsoft.com/office/drawing/2014/main" val="643311175"/>
                    </a:ext>
                  </a:extLst>
                </a:gridCol>
                <a:gridCol w="613584">
                  <a:extLst>
                    <a:ext uri="{9D8B030D-6E8A-4147-A177-3AD203B41FA5}">
                      <a16:colId xmlns:a16="http://schemas.microsoft.com/office/drawing/2014/main" val="4060097923"/>
                    </a:ext>
                  </a:extLst>
                </a:gridCol>
                <a:gridCol w="613584">
                  <a:extLst>
                    <a:ext uri="{9D8B030D-6E8A-4147-A177-3AD203B41FA5}">
                      <a16:colId xmlns:a16="http://schemas.microsoft.com/office/drawing/2014/main" val="2280894719"/>
                    </a:ext>
                  </a:extLst>
                </a:gridCol>
                <a:gridCol w="613584">
                  <a:extLst>
                    <a:ext uri="{9D8B030D-6E8A-4147-A177-3AD203B41FA5}">
                      <a16:colId xmlns:a16="http://schemas.microsoft.com/office/drawing/2014/main" val="169109240"/>
                    </a:ext>
                  </a:extLst>
                </a:gridCol>
                <a:gridCol w="613584">
                  <a:extLst>
                    <a:ext uri="{9D8B030D-6E8A-4147-A177-3AD203B41FA5}">
                      <a16:colId xmlns:a16="http://schemas.microsoft.com/office/drawing/2014/main" val="284025712"/>
                    </a:ext>
                  </a:extLst>
                </a:gridCol>
                <a:gridCol w="613584">
                  <a:extLst>
                    <a:ext uri="{9D8B030D-6E8A-4147-A177-3AD203B41FA5}">
                      <a16:colId xmlns:a16="http://schemas.microsoft.com/office/drawing/2014/main" val="3241102671"/>
                    </a:ext>
                  </a:extLst>
                </a:gridCol>
                <a:gridCol w="613584">
                  <a:extLst>
                    <a:ext uri="{9D8B030D-6E8A-4147-A177-3AD203B41FA5}">
                      <a16:colId xmlns:a16="http://schemas.microsoft.com/office/drawing/2014/main" val="2005233153"/>
                    </a:ext>
                  </a:extLst>
                </a:gridCol>
                <a:gridCol w="613584">
                  <a:extLst>
                    <a:ext uri="{9D8B030D-6E8A-4147-A177-3AD203B41FA5}">
                      <a16:colId xmlns:a16="http://schemas.microsoft.com/office/drawing/2014/main" val="3843907267"/>
                    </a:ext>
                  </a:extLst>
                </a:gridCol>
              </a:tblGrid>
              <a:tr h="681311">
                <a:tc>
                  <a:txBody>
                    <a:bodyPr/>
                    <a:lstStyle/>
                    <a:p>
                      <a:pPr algn="ctr" fontAlgn="b"/>
                      <a:r>
                        <a:rPr lang="en-GB" sz="1000" b="1" u="none" strike="noStrike" dirty="0">
                          <a:effectLst/>
                        </a:rPr>
                        <a:t>code</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a:effectLst/>
                        </a:rPr>
                        <a:t>créateur</a:t>
                      </a:r>
                      <a:endParaRPr lang="en-GB" sz="10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err="1">
                          <a:effectLst/>
                        </a:rPr>
                        <a:t>created_t</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err="1">
                          <a:effectLst/>
                        </a:rPr>
                        <a:t>datetime_création</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err="1">
                          <a:effectLst/>
                        </a:rPr>
                        <a:t>last_modified_t</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err="1">
                          <a:effectLst/>
                        </a:rPr>
                        <a:t>datetime_dernière_modification</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err="1">
                          <a:effectLst/>
                        </a:rPr>
                        <a:t>nom_produit</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a:effectLst/>
                        </a:rPr>
                        <a:t>nom_générique</a:t>
                      </a:r>
                      <a:endParaRPr lang="en-GB" sz="10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FR" sz="1000" b="1" u="none" strike="noStrike">
                          <a:effectLst/>
                        </a:rPr>
                        <a:t>...</a:t>
                      </a:r>
                      <a:endParaRPr lang="en-FR" sz="10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a:effectLst/>
                        </a:rPr>
                        <a:t>fruits-légumes-noix_100g</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a:effectLst/>
                        </a:rPr>
                        <a:t>taux_collagène_viande_protein_100g</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a:effectLst/>
                        </a:rPr>
                        <a:t>cacao_100g</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a:effectLst/>
                        </a:rPr>
                        <a:t>chlorophylle_100g</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a:effectLst/>
                        </a:rPr>
                        <a:t>empreinte_carbone_100g</a:t>
                      </a:r>
                      <a:endParaRPr lang="en-GB" sz="10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a:effectLst/>
                        </a:rPr>
                        <a:t>score_nutritionnel_fr_100g</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a:effectLst/>
                        </a:rPr>
                        <a:t>score_nutritionnel_uk_100g</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a:effectLst/>
                        </a:rPr>
                        <a:t>indice_glycémique_100g</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1000" b="1" u="none" strike="noStrike" dirty="0">
                          <a:effectLst/>
                        </a:rPr>
                        <a:t>dureté_eau_100g</a:t>
                      </a:r>
                      <a:endParaRPr lang="en-GB" sz="10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extLst>
                  <a:ext uri="{0D108BD9-81ED-4DB2-BD59-A6C34878D82A}">
                    <a16:rowId xmlns:a16="http://schemas.microsoft.com/office/drawing/2014/main" val="615189500"/>
                  </a:ext>
                </a:extLst>
              </a:tr>
              <a:tr h="854202">
                <a:tc>
                  <a:txBody>
                    <a:bodyPr/>
                    <a:lstStyle/>
                    <a:p>
                      <a:pPr algn="ctr" fontAlgn="b"/>
                      <a:r>
                        <a:rPr lang="en-FR" sz="1000" u="none" strike="noStrike" dirty="0">
                          <a:effectLst/>
                        </a:rPr>
                        <a:t>3087</a:t>
                      </a:r>
                      <a:endParaRPr lang="en-FR"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contributeurs_openfoodfacts</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a:effectLst/>
                        </a:rPr>
                        <a:t>1474103866</a:t>
                      </a:r>
                      <a:endParaRPr lang="en-FR"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a:effectLst/>
                        </a:rPr>
                        <a:t>2016-09-17T09:17:46Z</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dirty="0">
                          <a:effectLst/>
                        </a:rPr>
                        <a:t>1474103893</a:t>
                      </a:r>
                      <a:endParaRPr lang="en-FR"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a:effectLst/>
                        </a:rPr>
                        <a:t>2016-09-17T09:18:13Z</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a:effectLst/>
                        </a:rPr>
                        <a:t> </a:t>
                      </a:r>
                      <a:r>
                        <a:rPr lang="en-GB" sz="1000" u="none" strike="noStrike" dirty="0" err="1">
                          <a:effectLst/>
                        </a:rPr>
                        <a:t>Farine</a:t>
                      </a:r>
                      <a:r>
                        <a:rPr lang="en-GB" sz="1000" u="none" strike="noStrike" dirty="0">
                          <a:effectLst/>
                        </a:rPr>
                        <a:t> de </a:t>
                      </a:r>
                      <a:r>
                        <a:rPr lang="en-GB" sz="1000" u="none" strike="noStrike" dirty="0" err="1">
                          <a:effectLst/>
                        </a:rPr>
                        <a:t>blé</a:t>
                      </a:r>
                      <a:r>
                        <a:rPr lang="en-GB" sz="1000" u="none" strike="noStrike" dirty="0">
                          <a:effectLst/>
                        </a:rPr>
                        <a:t> noir</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dirty="0">
                          <a:effectLst/>
                        </a:rPr>
                        <a:t>...</a:t>
                      </a:r>
                      <a:endParaRPr lang="en-FR"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extLst>
                  <a:ext uri="{0D108BD9-81ED-4DB2-BD59-A6C34878D82A}">
                    <a16:rowId xmlns:a16="http://schemas.microsoft.com/office/drawing/2014/main" val="983406340"/>
                  </a:ext>
                </a:extLst>
              </a:tr>
              <a:tr h="854202">
                <a:tc>
                  <a:txBody>
                    <a:bodyPr/>
                    <a:lstStyle/>
                    <a:p>
                      <a:pPr algn="ctr" fontAlgn="b"/>
                      <a:r>
                        <a:rPr lang="en-FR" sz="1000" u="none" strike="noStrike" dirty="0">
                          <a:effectLst/>
                        </a:rPr>
                        <a:t>4530</a:t>
                      </a:r>
                      <a:endParaRPr lang="en-FR"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import_usda-ndb</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1000" u="none" strike="noStrike">
                          <a:effectLst/>
                        </a:rPr>
                        <a:t>1489069957</a:t>
                      </a:r>
                      <a:endParaRPr lang="en-FR"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a:effectLst/>
                        </a:rPr>
                        <a:t>2017-03-09T14:32:37Z</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1000" u="none" strike="noStrike" dirty="0">
                          <a:effectLst/>
                        </a:rPr>
                        <a:t>1489069957</a:t>
                      </a:r>
                      <a:endParaRPr lang="en-FR"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a:effectLst/>
                        </a:rPr>
                        <a:t>2017-03-09T14:32:37Z</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a:effectLst/>
                        </a:rPr>
                        <a:t>Chips de </a:t>
                      </a:r>
                      <a:r>
                        <a:rPr lang="en-GB" sz="1000" u="none" strike="noStrike" dirty="0" err="1">
                          <a:effectLst/>
                        </a:rPr>
                        <a:t>banane</a:t>
                      </a:r>
                      <a:r>
                        <a:rPr lang="en-GB" sz="1000" u="none" strike="noStrike" dirty="0">
                          <a:effectLst/>
                        </a:rPr>
                        <a:t> </a:t>
                      </a:r>
                      <a:r>
                        <a:rPr lang="en-GB" sz="1000" u="none" strike="noStrike" dirty="0" err="1">
                          <a:effectLst/>
                        </a:rPr>
                        <a:t>sucrées</a:t>
                      </a:r>
                      <a:r>
                        <a:rPr lang="en-GB" sz="1000" u="none" strike="noStrike" dirty="0">
                          <a:effectLst/>
                        </a:rPr>
                        <a:t> (</a:t>
                      </a:r>
                      <a:r>
                        <a:rPr lang="en-GB" sz="1000" u="none" strike="noStrike" dirty="0" err="1">
                          <a:effectLst/>
                        </a:rPr>
                        <a:t>entières</a:t>
                      </a:r>
                      <a:r>
                        <a:rPr lang="en-GB" sz="1000" u="none" strike="noStrike" dirty="0">
                          <a:effectLst/>
                        </a:rPr>
                        <a:t>)</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1000" u="none" strike="noStrike">
                          <a:effectLst/>
                        </a:rPr>
                        <a:t>...</a:t>
                      </a:r>
                      <a:endParaRPr lang="en-FR"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1000" u="none" strike="noStrike" dirty="0">
                          <a:effectLst/>
                        </a:rPr>
                        <a:t>14</a:t>
                      </a:r>
                      <a:endParaRPr lang="en-FR"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1000" u="none" strike="noStrike">
                          <a:effectLst/>
                        </a:rPr>
                        <a:t>14</a:t>
                      </a:r>
                      <a:endParaRPr lang="en-FR"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extLst>
                  <a:ext uri="{0D108BD9-81ED-4DB2-BD59-A6C34878D82A}">
                    <a16:rowId xmlns:a16="http://schemas.microsoft.com/office/drawing/2014/main" val="2700727269"/>
                  </a:ext>
                </a:extLst>
              </a:tr>
              <a:tr h="854202">
                <a:tc>
                  <a:txBody>
                    <a:bodyPr/>
                    <a:lstStyle/>
                    <a:p>
                      <a:pPr algn="ctr" fontAlgn="b"/>
                      <a:r>
                        <a:rPr lang="en-FR" sz="1000" u="none" strike="noStrike">
                          <a:effectLst/>
                        </a:rPr>
                        <a:t>4559</a:t>
                      </a:r>
                      <a:endParaRPr lang="en-FR"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import_usda-ndb</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a:effectLst/>
                        </a:rPr>
                        <a:t>1489069957</a:t>
                      </a:r>
                      <a:endParaRPr lang="en-FR"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2017-03-09T14:32:37Z</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a:effectLst/>
                        </a:rPr>
                        <a:t>1489069957</a:t>
                      </a:r>
                      <a:endParaRPr lang="en-FR"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a:effectLst/>
                        </a:rPr>
                        <a:t>2017-03-09T14:32:37Z</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Cacahuètes</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dirty="0">
                          <a:effectLst/>
                        </a:rPr>
                        <a:t>...</a:t>
                      </a:r>
                      <a:endParaRPr lang="en-FR"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a:effectLst/>
                        </a:rPr>
                        <a:t>0</a:t>
                      </a:r>
                      <a:endParaRPr lang="en-FR"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a:effectLst/>
                        </a:rPr>
                        <a:t>0</a:t>
                      </a:r>
                      <a:endParaRPr lang="en-FR"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extLst>
                  <a:ext uri="{0D108BD9-81ED-4DB2-BD59-A6C34878D82A}">
                    <a16:rowId xmlns:a16="http://schemas.microsoft.com/office/drawing/2014/main" val="3257065590"/>
                  </a:ext>
                </a:extLst>
              </a:tr>
              <a:tr h="854202">
                <a:tc>
                  <a:txBody>
                    <a:bodyPr/>
                    <a:lstStyle/>
                    <a:p>
                      <a:pPr algn="ctr" fontAlgn="b"/>
                      <a:r>
                        <a:rPr lang="en-FR" sz="1000" u="none" strike="noStrike" dirty="0">
                          <a:effectLst/>
                        </a:rPr>
                        <a:t>16087</a:t>
                      </a:r>
                      <a:endParaRPr lang="en-FR"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a:effectLst/>
                        </a:rPr>
                        <a:t>import_usda-ndb</a:t>
                      </a:r>
                      <a:endParaRPr lang="en-GB"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1000" u="none" strike="noStrike">
                          <a:effectLst/>
                        </a:rPr>
                        <a:t>1489055731</a:t>
                      </a:r>
                      <a:endParaRPr lang="en-FR"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a:effectLst/>
                        </a:rPr>
                        <a:t>2017-03-09T10:35:31Z</a:t>
                      </a:r>
                      <a:endParaRPr lang="en-GB"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1000" u="none" strike="noStrike" dirty="0">
                          <a:effectLst/>
                        </a:rPr>
                        <a:t>1489055731</a:t>
                      </a:r>
                      <a:endParaRPr lang="en-FR"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a:effectLst/>
                        </a:rPr>
                        <a:t>2017-03-09T10:35:31Z</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a:effectLst/>
                        </a:rPr>
                        <a:t>Mélange de noix salées biologiques</a:t>
                      </a:r>
                      <a:endParaRPr lang="en-GB"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1000" u="none" strike="noStrike" dirty="0">
                          <a:effectLst/>
                        </a:rPr>
                        <a:t>...</a:t>
                      </a:r>
                      <a:endParaRPr lang="en-FR"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1000" u="none" strike="noStrike" dirty="0">
                          <a:effectLst/>
                        </a:rPr>
                        <a:t>12</a:t>
                      </a:r>
                      <a:endParaRPr lang="en-FR"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1000" u="none" strike="noStrike" dirty="0">
                          <a:effectLst/>
                        </a:rPr>
                        <a:t>12</a:t>
                      </a:r>
                      <a:endParaRPr lang="en-FR"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extLst>
                  <a:ext uri="{0D108BD9-81ED-4DB2-BD59-A6C34878D82A}">
                    <a16:rowId xmlns:a16="http://schemas.microsoft.com/office/drawing/2014/main" val="3782306123"/>
                  </a:ext>
                </a:extLst>
              </a:tr>
              <a:tr h="854202">
                <a:tc>
                  <a:txBody>
                    <a:bodyPr/>
                    <a:lstStyle/>
                    <a:p>
                      <a:pPr algn="ctr" fontAlgn="b"/>
                      <a:r>
                        <a:rPr lang="en-FR" sz="1000" u="none" strike="noStrike">
                          <a:effectLst/>
                        </a:rPr>
                        <a:t>16094</a:t>
                      </a:r>
                      <a:endParaRPr lang="en-FR"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import_usda-ndb</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a:effectLst/>
                        </a:rPr>
                        <a:t>1489055653</a:t>
                      </a:r>
                      <a:endParaRPr lang="en-FR"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2017-03-09T10:34:13Z</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a:effectLst/>
                        </a:rPr>
                        <a:t>1489055653</a:t>
                      </a:r>
                      <a:endParaRPr lang="en-FR"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2017-03-09T10:34:13Z</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Polenta biologique</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1000" u="none" strike="noStrike">
                          <a:effectLst/>
                        </a:rPr>
                        <a:t>...</a:t>
                      </a:r>
                      <a:endParaRPr lang="en-FR"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a:effectLst/>
                        </a:rPr>
                        <a:t>NaN</a:t>
                      </a:r>
                      <a:endParaRPr lang="en-GB" sz="10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1000" u="none" strike="noStrike" dirty="0" err="1">
                          <a:effectLst/>
                        </a:rPr>
                        <a:t>NaN</a:t>
                      </a:r>
                      <a:endParaRPr lang="en-GB" sz="1000" b="0" i="0" u="none" strike="noStrike" dirty="0">
                        <a:solidFill>
                          <a:srgbClr val="000000"/>
                        </a:solidFill>
                        <a:effectLst/>
                        <a:latin typeface="Calibri" panose="020F0502020204030204" pitchFamily="34" charset="0"/>
                      </a:endParaRPr>
                    </a:p>
                  </a:txBody>
                  <a:tcPr marL="6386" marR="6386" marT="6386" marB="0" anchor="ctr"/>
                </a:tc>
                <a:extLst>
                  <a:ext uri="{0D108BD9-81ED-4DB2-BD59-A6C34878D82A}">
                    <a16:rowId xmlns:a16="http://schemas.microsoft.com/office/drawing/2014/main" val="338998052"/>
                  </a:ext>
                </a:extLst>
              </a:tr>
            </a:tbl>
          </a:graphicData>
        </a:graphic>
      </p:graphicFrame>
    </p:spTree>
    <p:extLst>
      <p:ext uri="{BB962C8B-B14F-4D97-AF65-F5344CB8AC3E}">
        <p14:creationId xmlns:p14="http://schemas.microsoft.com/office/powerpoint/2010/main" val="415027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fr-FR" sz="2000" b="1" dirty="0">
                <a:solidFill>
                  <a:srgbClr val="7450EB"/>
                </a:solidFill>
              </a:rPr>
              <a:t>Résultat du nettoyage : Après</a:t>
            </a:r>
          </a:p>
        </p:txBody>
      </p:sp>
      <p:sp>
        <p:nvSpPr>
          <p:cNvPr id="8" name="Title 1">
            <a:extLst>
              <a:ext uri="{FF2B5EF4-FFF2-40B4-BE49-F238E27FC236}">
                <a16:creationId xmlns:a16="http://schemas.microsoft.com/office/drawing/2014/main" id="{6BC058DF-FF64-9D5E-3D11-E625DBDC5063}"/>
              </a:ext>
            </a:extLst>
          </p:cNvPr>
          <p:cNvSpPr>
            <a:spLocks noGrp="1"/>
          </p:cNvSpPr>
          <p:nvPr>
            <p:ph type="title"/>
          </p:nvPr>
        </p:nvSpPr>
        <p:spPr>
          <a:xfrm>
            <a:off x="726989" y="211817"/>
            <a:ext cx="9121346" cy="970755"/>
          </a:xfrm>
        </p:spPr>
        <p:txBody>
          <a:bodyPr>
            <a:normAutofit/>
          </a:bodyPr>
          <a:lstStyle/>
          <a:p>
            <a:r>
              <a:rPr lang="fr-FR" sz="3600" b="1" dirty="0">
                <a:solidFill>
                  <a:schemeClr val="tx2"/>
                </a:solidFill>
              </a:rPr>
              <a:t>Démarche de Nettoyage</a:t>
            </a:r>
          </a:p>
        </p:txBody>
      </p:sp>
      <p:graphicFrame>
        <p:nvGraphicFramePr>
          <p:cNvPr id="2" name="Table 1">
            <a:extLst>
              <a:ext uri="{FF2B5EF4-FFF2-40B4-BE49-F238E27FC236}">
                <a16:creationId xmlns:a16="http://schemas.microsoft.com/office/drawing/2014/main" id="{B824350C-CE9D-E546-4C3C-86FBE717B479}"/>
              </a:ext>
            </a:extLst>
          </p:cNvPr>
          <p:cNvGraphicFramePr>
            <a:graphicFrameLocks noGrp="1"/>
          </p:cNvGraphicFramePr>
          <p:nvPr>
            <p:extLst>
              <p:ext uri="{D42A27DB-BD31-4B8C-83A1-F6EECF244321}">
                <p14:modId xmlns:p14="http://schemas.microsoft.com/office/powerpoint/2010/main" val="1953797892"/>
              </p:ext>
            </p:extLst>
          </p:nvPr>
        </p:nvGraphicFramePr>
        <p:xfrm>
          <a:off x="838199" y="1419225"/>
          <a:ext cx="11044512" cy="5226955"/>
        </p:xfrm>
        <a:graphic>
          <a:graphicData uri="http://schemas.openxmlformats.org/drawingml/2006/table">
            <a:tbl>
              <a:tblPr>
                <a:tableStyleId>{616DA210-FB5B-4158-B5E0-FEB733F419BA}</a:tableStyleId>
              </a:tblPr>
              <a:tblGrid>
                <a:gridCol w="613584">
                  <a:extLst>
                    <a:ext uri="{9D8B030D-6E8A-4147-A177-3AD203B41FA5}">
                      <a16:colId xmlns:a16="http://schemas.microsoft.com/office/drawing/2014/main" val="3402101875"/>
                    </a:ext>
                  </a:extLst>
                </a:gridCol>
                <a:gridCol w="613584">
                  <a:extLst>
                    <a:ext uri="{9D8B030D-6E8A-4147-A177-3AD203B41FA5}">
                      <a16:colId xmlns:a16="http://schemas.microsoft.com/office/drawing/2014/main" val="1473765947"/>
                    </a:ext>
                  </a:extLst>
                </a:gridCol>
                <a:gridCol w="613584">
                  <a:extLst>
                    <a:ext uri="{9D8B030D-6E8A-4147-A177-3AD203B41FA5}">
                      <a16:colId xmlns:a16="http://schemas.microsoft.com/office/drawing/2014/main" val="510624550"/>
                    </a:ext>
                  </a:extLst>
                </a:gridCol>
                <a:gridCol w="613584">
                  <a:extLst>
                    <a:ext uri="{9D8B030D-6E8A-4147-A177-3AD203B41FA5}">
                      <a16:colId xmlns:a16="http://schemas.microsoft.com/office/drawing/2014/main" val="576414087"/>
                    </a:ext>
                  </a:extLst>
                </a:gridCol>
                <a:gridCol w="613584">
                  <a:extLst>
                    <a:ext uri="{9D8B030D-6E8A-4147-A177-3AD203B41FA5}">
                      <a16:colId xmlns:a16="http://schemas.microsoft.com/office/drawing/2014/main" val="1730198110"/>
                    </a:ext>
                  </a:extLst>
                </a:gridCol>
                <a:gridCol w="613584">
                  <a:extLst>
                    <a:ext uri="{9D8B030D-6E8A-4147-A177-3AD203B41FA5}">
                      <a16:colId xmlns:a16="http://schemas.microsoft.com/office/drawing/2014/main" val="3066316313"/>
                    </a:ext>
                  </a:extLst>
                </a:gridCol>
                <a:gridCol w="613584">
                  <a:extLst>
                    <a:ext uri="{9D8B030D-6E8A-4147-A177-3AD203B41FA5}">
                      <a16:colId xmlns:a16="http://schemas.microsoft.com/office/drawing/2014/main" val="1289546242"/>
                    </a:ext>
                  </a:extLst>
                </a:gridCol>
                <a:gridCol w="613584">
                  <a:extLst>
                    <a:ext uri="{9D8B030D-6E8A-4147-A177-3AD203B41FA5}">
                      <a16:colId xmlns:a16="http://schemas.microsoft.com/office/drawing/2014/main" val="2709387439"/>
                    </a:ext>
                  </a:extLst>
                </a:gridCol>
                <a:gridCol w="613584">
                  <a:extLst>
                    <a:ext uri="{9D8B030D-6E8A-4147-A177-3AD203B41FA5}">
                      <a16:colId xmlns:a16="http://schemas.microsoft.com/office/drawing/2014/main" val="3790477240"/>
                    </a:ext>
                  </a:extLst>
                </a:gridCol>
                <a:gridCol w="613584">
                  <a:extLst>
                    <a:ext uri="{9D8B030D-6E8A-4147-A177-3AD203B41FA5}">
                      <a16:colId xmlns:a16="http://schemas.microsoft.com/office/drawing/2014/main" val="1868211767"/>
                    </a:ext>
                  </a:extLst>
                </a:gridCol>
                <a:gridCol w="613584">
                  <a:extLst>
                    <a:ext uri="{9D8B030D-6E8A-4147-A177-3AD203B41FA5}">
                      <a16:colId xmlns:a16="http://schemas.microsoft.com/office/drawing/2014/main" val="1011954243"/>
                    </a:ext>
                  </a:extLst>
                </a:gridCol>
                <a:gridCol w="613584">
                  <a:extLst>
                    <a:ext uri="{9D8B030D-6E8A-4147-A177-3AD203B41FA5}">
                      <a16:colId xmlns:a16="http://schemas.microsoft.com/office/drawing/2014/main" val="973834418"/>
                    </a:ext>
                  </a:extLst>
                </a:gridCol>
                <a:gridCol w="613584">
                  <a:extLst>
                    <a:ext uri="{9D8B030D-6E8A-4147-A177-3AD203B41FA5}">
                      <a16:colId xmlns:a16="http://schemas.microsoft.com/office/drawing/2014/main" val="815246194"/>
                    </a:ext>
                  </a:extLst>
                </a:gridCol>
                <a:gridCol w="613584">
                  <a:extLst>
                    <a:ext uri="{9D8B030D-6E8A-4147-A177-3AD203B41FA5}">
                      <a16:colId xmlns:a16="http://schemas.microsoft.com/office/drawing/2014/main" val="3752078853"/>
                    </a:ext>
                  </a:extLst>
                </a:gridCol>
                <a:gridCol w="613584">
                  <a:extLst>
                    <a:ext uri="{9D8B030D-6E8A-4147-A177-3AD203B41FA5}">
                      <a16:colId xmlns:a16="http://schemas.microsoft.com/office/drawing/2014/main" val="4231044994"/>
                    </a:ext>
                  </a:extLst>
                </a:gridCol>
                <a:gridCol w="613584">
                  <a:extLst>
                    <a:ext uri="{9D8B030D-6E8A-4147-A177-3AD203B41FA5}">
                      <a16:colId xmlns:a16="http://schemas.microsoft.com/office/drawing/2014/main" val="590220288"/>
                    </a:ext>
                  </a:extLst>
                </a:gridCol>
                <a:gridCol w="613584">
                  <a:extLst>
                    <a:ext uri="{9D8B030D-6E8A-4147-A177-3AD203B41FA5}">
                      <a16:colId xmlns:a16="http://schemas.microsoft.com/office/drawing/2014/main" val="2453936271"/>
                    </a:ext>
                  </a:extLst>
                </a:gridCol>
                <a:gridCol w="613584">
                  <a:extLst>
                    <a:ext uri="{9D8B030D-6E8A-4147-A177-3AD203B41FA5}">
                      <a16:colId xmlns:a16="http://schemas.microsoft.com/office/drawing/2014/main" val="2125592959"/>
                    </a:ext>
                  </a:extLst>
                </a:gridCol>
              </a:tblGrid>
              <a:tr h="823547">
                <a:tc>
                  <a:txBody>
                    <a:bodyPr/>
                    <a:lstStyle/>
                    <a:p>
                      <a:pPr algn="ctr" fontAlgn="b"/>
                      <a:r>
                        <a:rPr lang="en-GB" sz="900" b="1" u="none" strike="noStrike" dirty="0" err="1">
                          <a:effectLst/>
                        </a:rPr>
                        <a:t>Produit</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dirty="0">
                          <a:effectLst/>
                        </a:rPr>
                        <a:t>Marque</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dirty="0">
                          <a:effectLst/>
                        </a:rPr>
                        <a:t>Pays</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dirty="0">
                          <a:effectLst/>
                        </a:rPr>
                        <a:t>Nb. </a:t>
                      </a:r>
                      <a:r>
                        <a:rPr lang="en-GB" sz="900" b="1" u="none" strike="noStrike" dirty="0" err="1">
                          <a:effectLst/>
                        </a:rPr>
                        <a:t>Additifs</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dirty="0">
                          <a:effectLst/>
                        </a:rPr>
                        <a:t>Nb. </a:t>
                      </a:r>
                      <a:r>
                        <a:rPr lang="en-GB" sz="900" b="1" u="none" strike="noStrike" dirty="0" err="1">
                          <a:effectLst/>
                        </a:rPr>
                        <a:t>Ingrédients</a:t>
                      </a:r>
                      <a:r>
                        <a:rPr lang="en-GB" sz="900" b="1" u="none" strike="noStrike" dirty="0">
                          <a:effectLst/>
                        </a:rPr>
                        <a:t> </a:t>
                      </a:r>
                      <a:r>
                        <a:rPr lang="en-GB" sz="900" b="1" u="none" strike="noStrike" dirty="0" err="1">
                          <a:effectLst/>
                        </a:rPr>
                        <a:t>Huile</a:t>
                      </a:r>
                      <a:r>
                        <a:rPr lang="en-GB" sz="900" b="1" u="none" strike="noStrike" dirty="0">
                          <a:effectLst/>
                        </a:rPr>
                        <a:t> de Palme</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dirty="0">
                          <a:effectLst/>
                        </a:rPr>
                        <a:t>Nb. </a:t>
                      </a:r>
                      <a:r>
                        <a:rPr lang="en-GB" sz="900" b="1" u="none" strike="noStrike" dirty="0" err="1">
                          <a:effectLst/>
                        </a:rPr>
                        <a:t>Ingrédients</a:t>
                      </a:r>
                      <a:r>
                        <a:rPr lang="en-GB" sz="900" b="1" u="none" strike="noStrike" dirty="0">
                          <a:effectLst/>
                        </a:rPr>
                        <a:t> </a:t>
                      </a:r>
                      <a:r>
                        <a:rPr lang="en-GB" sz="900" b="1" u="none" strike="noStrike" dirty="0" err="1">
                          <a:effectLst/>
                        </a:rPr>
                        <a:t>Potentiellement</a:t>
                      </a:r>
                      <a:r>
                        <a:rPr lang="en-GB" sz="900" b="1" u="none" strike="noStrike" dirty="0">
                          <a:effectLst/>
                        </a:rPr>
                        <a:t> </a:t>
                      </a:r>
                      <a:r>
                        <a:rPr lang="en-GB" sz="900" b="1" u="none" strike="noStrike" dirty="0" err="1">
                          <a:effectLst/>
                        </a:rPr>
                        <a:t>Huile</a:t>
                      </a:r>
                      <a:r>
                        <a:rPr lang="en-GB" sz="900" b="1" u="none" strike="noStrike" dirty="0">
                          <a:effectLst/>
                        </a:rPr>
                        <a:t> de Palme</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dirty="0">
                          <a:effectLst/>
                        </a:rPr>
                        <a:t>Note </a:t>
                      </a:r>
                      <a:r>
                        <a:rPr lang="en-GB" sz="900" b="1" u="none" strike="noStrike" dirty="0" err="1">
                          <a:effectLst/>
                        </a:rPr>
                        <a:t>Nutritionnelle</a:t>
                      </a:r>
                      <a:r>
                        <a:rPr lang="en-GB" sz="900" b="1" u="none" strike="noStrike" dirty="0">
                          <a:effectLst/>
                        </a:rPr>
                        <a:t> FR</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dirty="0" err="1">
                          <a:effectLst/>
                        </a:rPr>
                        <a:t>Énergie</a:t>
                      </a:r>
                      <a:r>
                        <a:rPr lang="en-GB" sz="900" b="1" u="none" strike="noStrike" dirty="0">
                          <a:effectLst/>
                        </a:rPr>
                        <a:t> 100g</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a:effectLst/>
                        </a:rPr>
                        <a:t>Lipides 100g</a:t>
                      </a:r>
                      <a:endParaRPr lang="en-GB" sz="9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a:effectLst/>
                        </a:rPr>
                        <a:t>Acides Gras Saturés 100g</a:t>
                      </a:r>
                      <a:endParaRPr lang="en-GB" sz="9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a:effectLst/>
                        </a:rPr>
                        <a:t>Glucides 100g</a:t>
                      </a:r>
                      <a:endParaRPr lang="en-GB" sz="9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a:effectLst/>
                        </a:rPr>
                        <a:t>Sucre 100g</a:t>
                      </a:r>
                      <a:endParaRPr lang="en-GB" sz="9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dirty="0">
                          <a:effectLst/>
                        </a:rPr>
                        <a:t>Fibres 100g</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dirty="0" err="1">
                          <a:effectLst/>
                        </a:rPr>
                        <a:t>Protéines</a:t>
                      </a:r>
                      <a:r>
                        <a:rPr lang="en-GB" sz="900" b="1" u="none" strike="noStrike" dirty="0">
                          <a:effectLst/>
                        </a:rPr>
                        <a:t> 100g</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a:effectLst/>
                        </a:rPr>
                        <a:t>Sel 100g</a:t>
                      </a:r>
                      <a:endParaRPr lang="en-GB" sz="9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a:effectLst/>
                        </a:rPr>
                        <a:t>Sodium 100g</a:t>
                      </a:r>
                      <a:endParaRPr lang="en-GB" sz="9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a:effectLst/>
                        </a:rPr>
                        <a:t>Score Nutri FR 100g</a:t>
                      </a:r>
                      <a:endParaRPr lang="en-GB" sz="900" b="1" i="0" u="none" strike="noStrike">
                        <a:solidFill>
                          <a:srgbClr val="000000"/>
                        </a:solidFill>
                        <a:effectLst/>
                        <a:latin typeface="Calibri" panose="020F0502020204030204" pitchFamily="34" charset="0"/>
                      </a:endParaRPr>
                    </a:p>
                  </a:txBody>
                  <a:tcPr marL="6386" marR="6386" marT="6386" marB="0" anchor="ctr">
                    <a:solidFill>
                      <a:srgbClr val="B8B1FF"/>
                    </a:solidFill>
                  </a:tcPr>
                </a:tc>
                <a:tc>
                  <a:txBody>
                    <a:bodyPr/>
                    <a:lstStyle/>
                    <a:p>
                      <a:pPr algn="ctr" fontAlgn="b"/>
                      <a:r>
                        <a:rPr lang="en-GB" sz="900" b="1" u="none" strike="noStrike" dirty="0">
                          <a:effectLst/>
                        </a:rPr>
                        <a:t>Score Nutri UK 100g</a:t>
                      </a:r>
                      <a:endParaRPr lang="en-GB" sz="900" b="1" i="0" u="none" strike="noStrike" dirty="0">
                        <a:solidFill>
                          <a:srgbClr val="000000"/>
                        </a:solidFill>
                        <a:effectLst/>
                        <a:latin typeface="Calibri" panose="020F0502020204030204" pitchFamily="34" charset="0"/>
                      </a:endParaRPr>
                    </a:p>
                  </a:txBody>
                  <a:tcPr marL="6386" marR="6386" marT="6386" marB="0" anchor="ctr">
                    <a:solidFill>
                      <a:srgbClr val="B8B1FF"/>
                    </a:solidFill>
                  </a:tcPr>
                </a:tc>
                <a:extLst>
                  <a:ext uri="{0D108BD9-81ED-4DB2-BD59-A6C34878D82A}">
                    <a16:rowId xmlns:a16="http://schemas.microsoft.com/office/drawing/2014/main" val="2714717526"/>
                  </a:ext>
                </a:extLst>
              </a:tr>
              <a:tr h="334512">
                <a:tc>
                  <a:txBody>
                    <a:bodyPr/>
                    <a:lstStyle/>
                    <a:p>
                      <a:pPr algn="ctr" fontAlgn="b"/>
                      <a:r>
                        <a:rPr lang="en-GB" sz="900" u="none" strike="noStrike">
                          <a:effectLst/>
                        </a:rPr>
                        <a:t>Farine de blé noir</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Ferme t'y R'nao</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en:FR</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1</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d</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1100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5</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1.79</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20.6</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5.71</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1.5</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4.76</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0.58166</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0.229</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9</a:t>
                      </a:r>
                      <a:endParaRPr lang="en-FR" sz="900" b="0" i="0" u="none" strike="noStrike">
                        <a:solidFill>
                          <a:srgbClr val="000000"/>
                        </a:solidFill>
                        <a:effectLst/>
                        <a:latin typeface="Calibri" panose="020F0502020204030204" pitchFamily="34" charset="0"/>
                      </a:endParaRPr>
                    </a:p>
                  </a:txBody>
                  <a:tcPr marL="6386" marR="6386" marT="6386" marB="0" anchor="ctr"/>
                </a:tc>
                <a:extLst>
                  <a:ext uri="{0D108BD9-81ED-4DB2-BD59-A6C34878D82A}">
                    <a16:rowId xmlns:a16="http://schemas.microsoft.com/office/drawing/2014/main" val="1812074327"/>
                  </a:ext>
                </a:extLst>
              </a:tr>
              <a:tr h="660536">
                <a:tc>
                  <a:txBody>
                    <a:bodyPr/>
                    <a:lstStyle/>
                    <a:p>
                      <a:pPr algn="ctr" fontAlgn="b"/>
                      <a:r>
                        <a:rPr lang="en-GB" sz="900" u="none" strike="noStrike" dirty="0">
                          <a:effectLst/>
                        </a:rPr>
                        <a:t>Banana Chips Sweetened (Whole)</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dirty="0">
                          <a:effectLst/>
                        </a:rPr>
                        <a:t>Carrefour</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dirty="0">
                          <a:effectLst/>
                        </a:rPr>
                        <a:t>US</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a:effectLst/>
                        </a:rPr>
                        <a:t>d</a:t>
                      </a:r>
                      <a:endParaRPr lang="en-GB"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2243</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28.57</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10.8</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64.29</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14.29</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3.6</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3.57</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14</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14</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extLst>
                  <a:ext uri="{0D108BD9-81ED-4DB2-BD59-A6C34878D82A}">
                    <a16:rowId xmlns:a16="http://schemas.microsoft.com/office/drawing/2014/main" val="3065285117"/>
                  </a:ext>
                </a:extLst>
              </a:tr>
              <a:tr h="334512">
                <a:tc>
                  <a:txBody>
                    <a:bodyPr/>
                    <a:lstStyle/>
                    <a:p>
                      <a:pPr algn="ctr" fontAlgn="b"/>
                      <a:r>
                        <a:rPr lang="en-GB" sz="900" u="none" strike="noStrike">
                          <a:effectLst/>
                        </a:rPr>
                        <a:t>Peanuts</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Torn &amp; Glasser</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US</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dirty="0">
                          <a:effectLst/>
                        </a:rPr>
                        <a:t>b</a:t>
                      </a:r>
                      <a:endParaRPr lang="en-GB"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1941</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17.86</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60.71</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17.86</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4.55</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17.86</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0.635</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0.25</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extLst>
                  <a:ext uri="{0D108BD9-81ED-4DB2-BD59-A6C34878D82A}">
                    <a16:rowId xmlns:a16="http://schemas.microsoft.com/office/drawing/2014/main" val="571084173"/>
                  </a:ext>
                </a:extLst>
              </a:tr>
              <a:tr h="497523">
                <a:tc>
                  <a:txBody>
                    <a:bodyPr/>
                    <a:lstStyle/>
                    <a:p>
                      <a:pPr algn="ctr" fontAlgn="b"/>
                      <a:r>
                        <a:rPr lang="en-GB" sz="900" u="none" strike="noStrike" dirty="0">
                          <a:effectLst/>
                        </a:rPr>
                        <a:t>Organic Salted Nut Mix</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dirty="0">
                          <a:effectLst/>
                        </a:rPr>
                        <a:t>Grizzlies</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dirty="0">
                          <a:effectLst/>
                        </a:rPr>
                        <a:t>US</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a:effectLst/>
                        </a:rPr>
                        <a:t>d</a:t>
                      </a:r>
                      <a:endParaRPr lang="en-GB"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2540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34.375</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5.36</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17.86</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3.57</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4.55</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17.86</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1.22428</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0.482</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12</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12</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extLst>
                  <a:ext uri="{0D108BD9-81ED-4DB2-BD59-A6C34878D82A}">
                    <a16:rowId xmlns:a16="http://schemas.microsoft.com/office/drawing/2014/main" val="3014164572"/>
                  </a:ext>
                </a:extLst>
              </a:tr>
              <a:tr h="334512">
                <a:tc>
                  <a:txBody>
                    <a:bodyPr/>
                    <a:lstStyle/>
                    <a:p>
                      <a:pPr algn="ctr" fontAlgn="b"/>
                      <a:r>
                        <a:rPr lang="en-GB" sz="900" u="none" strike="noStrike">
                          <a:effectLst/>
                        </a:rPr>
                        <a:t>Organic Polenta</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Bob's Red Mill</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US</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dirty="0">
                          <a:effectLst/>
                        </a:rPr>
                        <a:t>d</a:t>
                      </a:r>
                      <a:endParaRPr lang="en-GB"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1552</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1.43</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1.79</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77.14</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5.71</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4.55</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8.57</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0.58166</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0.229</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9</a:t>
                      </a:r>
                      <a:endParaRPr lang="en-FR" sz="900" b="0" i="0" u="none" strike="noStrike">
                        <a:solidFill>
                          <a:srgbClr val="000000"/>
                        </a:solidFill>
                        <a:effectLst/>
                        <a:latin typeface="Calibri" panose="020F0502020204030204" pitchFamily="34" charset="0"/>
                      </a:endParaRPr>
                    </a:p>
                  </a:txBody>
                  <a:tcPr marL="6386" marR="6386" marT="6386" marB="0" anchor="ctr"/>
                </a:tc>
                <a:extLst>
                  <a:ext uri="{0D108BD9-81ED-4DB2-BD59-A6C34878D82A}">
                    <a16:rowId xmlns:a16="http://schemas.microsoft.com/office/drawing/2014/main" val="2043829659"/>
                  </a:ext>
                </a:extLst>
              </a:tr>
              <a:tr h="170583">
                <a:tc>
                  <a:txBody>
                    <a:bodyPr/>
                    <a:lstStyle/>
                    <a:p>
                      <a:pPr algn="ctr" fontAlgn="b"/>
                      <a:r>
                        <a:rPr lang="en-FR" sz="900" u="none" strike="noStrike" dirty="0">
                          <a:effectLst/>
                        </a:rPr>
                        <a:t>...</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extLst>
                  <a:ext uri="{0D108BD9-81ED-4DB2-BD59-A6C34878D82A}">
                    <a16:rowId xmlns:a16="http://schemas.microsoft.com/office/drawing/2014/main" val="2439000592"/>
                  </a:ext>
                </a:extLst>
              </a:tr>
              <a:tr h="334512">
                <a:tc>
                  <a:txBody>
                    <a:bodyPr/>
                    <a:lstStyle/>
                    <a:p>
                      <a:pPr algn="ctr" fontAlgn="b"/>
                      <a:r>
                        <a:rPr lang="en-GB" sz="900" u="none" strike="noStrike">
                          <a:effectLst/>
                        </a:rPr>
                        <a:t>Tomato &amp; ricotta</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Panzani</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en:RO</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d</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1100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5</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1.79</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20.6</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5.71</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1.5</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4.76</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0.58166</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0.229</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9</a:t>
                      </a:r>
                      <a:endParaRPr lang="en-FR" sz="900" b="0" i="0" u="none" strike="noStrike">
                        <a:solidFill>
                          <a:srgbClr val="000000"/>
                        </a:solidFill>
                        <a:effectLst/>
                        <a:latin typeface="Calibri" panose="020F0502020204030204" pitchFamily="34" charset="0"/>
                      </a:endParaRPr>
                    </a:p>
                  </a:txBody>
                  <a:tcPr marL="6386" marR="6386" marT="6386" marB="0" anchor="ctr"/>
                </a:tc>
                <a:extLst>
                  <a:ext uri="{0D108BD9-81ED-4DB2-BD59-A6C34878D82A}">
                    <a16:rowId xmlns:a16="http://schemas.microsoft.com/office/drawing/2014/main" val="3224183878"/>
                  </a:ext>
                </a:extLst>
              </a:tr>
              <a:tr h="660536">
                <a:tc>
                  <a:txBody>
                    <a:bodyPr/>
                    <a:lstStyle/>
                    <a:p>
                      <a:pPr algn="ctr" fontAlgn="b"/>
                      <a:r>
                        <a:rPr lang="en-GB" sz="900" u="none" strike="noStrike" dirty="0">
                          <a:effectLst/>
                        </a:rPr>
                        <a:t>Mint Melange Tea A Blend Of Peppermint</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dirty="0">
                          <a:effectLst/>
                        </a:rPr>
                        <a:t> Lemon ...</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dirty="0">
                          <a:effectLst/>
                        </a:rPr>
                        <a:t>Trader Joe's</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dirty="0">
                          <a:effectLst/>
                        </a:rPr>
                        <a:t>US</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b="0" i="0" u="none" strike="noStrike" dirty="0">
                          <a:solidFill>
                            <a:srgbClr val="000000"/>
                          </a:solidFill>
                          <a:effectLst/>
                          <a:latin typeface="Calibri" panose="020F0502020204030204" pitchFamily="34" charset="0"/>
                        </a:rPr>
                        <a:t>b</a:t>
                      </a:r>
                    </a:p>
                  </a:txBody>
                  <a:tcPr marL="6386" marR="6386" marT="6386" marB="0" anchor="ctr">
                    <a:solidFill>
                      <a:schemeClr val="bg1">
                        <a:lumMod val="95000"/>
                      </a:schemeClr>
                    </a:solidFill>
                  </a:tcPr>
                </a:tc>
                <a:tc>
                  <a:txBody>
                    <a:bodyPr/>
                    <a:lstStyle/>
                    <a:p>
                      <a:pPr algn="ctr" fontAlgn="b"/>
                      <a:r>
                        <a:rPr lang="en-GB" sz="900" b="0" i="0" u="none" strike="noStrike" dirty="0">
                          <a:solidFill>
                            <a:srgbClr val="000000"/>
                          </a:solidFill>
                          <a:effectLst/>
                          <a:latin typeface="Calibri" panose="020F0502020204030204" pitchFamily="34" charset="0"/>
                        </a:rPr>
                        <a:t>1200</a:t>
                      </a: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extLst>
                  <a:ext uri="{0D108BD9-81ED-4DB2-BD59-A6C34878D82A}">
                    <a16:rowId xmlns:a16="http://schemas.microsoft.com/office/drawing/2014/main" val="3538298704"/>
                  </a:ext>
                </a:extLst>
              </a:tr>
              <a:tr h="334512">
                <a:tc>
                  <a:txBody>
                    <a:bodyPr/>
                    <a:lstStyle/>
                    <a:p>
                      <a:pPr algn="ctr" fontAlgn="b"/>
                      <a:r>
                        <a:rPr lang="ja-JP" altLang="en-US" sz="900" u="none" strike="noStrike">
                          <a:effectLst/>
                        </a:rPr>
                        <a:t>乐吧泡菜味薯片</a:t>
                      </a:r>
                      <a:endParaRPr lang="ja-JP" altLang="en-US"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ja-JP" altLang="en-US" sz="900" u="none" strike="noStrike">
                          <a:effectLst/>
                        </a:rPr>
                        <a:t>乐吧</a:t>
                      </a:r>
                      <a:endParaRPr lang="ja-JP" altLang="en-US"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China</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d</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1100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5</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1.79</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20.6</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5.71</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1.5</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4.76</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0.58166</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0.229</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9</a:t>
                      </a:r>
                      <a:endParaRPr lang="en-FR" sz="900" b="0" i="0" u="none" strike="noStrike" dirty="0">
                        <a:solidFill>
                          <a:srgbClr val="000000"/>
                        </a:solidFill>
                        <a:effectLst/>
                        <a:latin typeface="Calibri" panose="020F0502020204030204" pitchFamily="34" charset="0"/>
                      </a:endParaRPr>
                    </a:p>
                  </a:txBody>
                  <a:tcPr marL="6386" marR="6386" marT="6386" marB="0" anchor="ctr"/>
                </a:tc>
                <a:extLst>
                  <a:ext uri="{0D108BD9-81ED-4DB2-BD59-A6C34878D82A}">
                    <a16:rowId xmlns:a16="http://schemas.microsoft.com/office/drawing/2014/main" val="2424274930"/>
                  </a:ext>
                </a:extLst>
              </a:tr>
              <a:tr h="334512">
                <a:tc>
                  <a:txBody>
                    <a:bodyPr/>
                    <a:lstStyle/>
                    <a:p>
                      <a:pPr algn="ctr" fontAlgn="b"/>
                      <a:r>
                        <a:rPr lang="en-GB" sz="900" u="none" strike="noStrike" dirty="0" err="1">
                          <a:effectLst/>
                        </a:rPr>
                        <a:t>Tomates</a:t>
                      </a:r>
                      <a:r>
                        <a:rPr lang="en-GB" sz="900" u="none" strike="noStrike" dirty="0">
                          <a:effectLst/>
                        </a:rPr>
                        <a:t> aux </a:t>
                      </a:r>
                      <a:r>
                        <a:rPr lang="en-GB" sz="900" u="none" strike="noStrike" dirty="0" err="1">
                          <a:effectLst/>
                        </a:rPr>
                        <a:t>Vermicelles</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dirty="0">
                          <a:effectLst/>
                        </a:rPr>
                        <a:t>Knorr</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dirty="0" err="1">
                          <a:effectLst/>
                        </a:rPr>
                        <a:t>en:FR</a:t>
                      </a:r>
                      <a:endParaRPr lang="en-GB"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1</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GB" sz="900" u="none" strike="noStrike">
                          <a:effectLst/>
                        </a:rPr>
                        <a:t>d</a:t>
                      </a:r>
                      <a:endParaRPr lang="en-GB"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1100</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5</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1.79</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20.6</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5.71</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1.5</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a:effectLst/>
                        </a:rPr>
                        <a:t>4.76</a:t>
                      </a:r>
                      <a:endParaRPr lang="en-FR" sz="900" b="0" i="0" u="none" strike="noStrike">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0.58166</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0.229</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10</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tc>
                  <a:txBody>
                    <a:bodyPr/>
                    <a:lstStyle/>
                    <a:p>
                      <a:pPr algn="ctr" fontAlgn="b"/>
                      <a:r>
                        <a:rPr lang="en-FR" sz="900" u="none" strike="noStrike" dirty="0">
                          <a:effectLst/>
                        </a:rPr>
                        <a:t>9</a:t>
                      </a:r>
                      <a:endParaRPr lang="en-FR" sz="900" b="0" i="0" u="none" strike="noStrike" dirty="0">
                        <a:solidFill>
                          <a:srgbClr val="000000"/>
                        </a:solidFill>
                        <a:effectLst/>
                        <a:latin typeface="Calibri" panose="020F0502020204030204" pitchFamily="34" charset="0"/>
                      </a:endParaRPr>
                    </a:p>
                  </a:txBody>
                  <a:tcPr marL="6386" marR="6386" marT="6386" marB="0" anchor="ctr">
                    <a:solidFill>
                      <a:schemeClr val="bg1">
                        <a:lumMod val="95000"/>
                      </a:schemeClr>
                    </a:solidFill>
                  </a:tcPr>
                </a:tc>
                <a:extLst>
                  <a:ext uri="{0D108BD9-81ED-4DB2-BD59-A6C34878D82A}">
                    <a16:rowId xmlns:a16="http://schemas.microsoft.com/office/drawing/2014/main" val="815532492"/>
                  </a:ext>
                </a:extLst>
              </a:tr>
              <a:tr h="407158">
                <a:tc>
                  <a:txBody>
                    <a:bodyPr/>
                    <a:lstStyle/>
                    <a:p>
                      <a:pPr algn="ctr" fontAlgn="b"/>
                      <a:r>
                        <a:rPr lang="en-GB" sz="900" u="none" strike="noStrike">
                          <a:effectLst/>
                        </a:rPr>
                        <a:t>Sugar Free Drink Mix</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 Peach Tea</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Market Pantry</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GB" sz="900" u="none" strike="noStrike">
                          <a:effectLst/>
                        </a:rPr>
                        <a:t>US</a:t>
                      </a:r>
                      <a:endParaRPr lang="en-GB"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7</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0</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b="0" i="0" u="none" strike="noStrike" dirty="0">
                          <a:solidFill>
                            <a:srgbClr val="000000"/>
                          </a:solidFill>
                          <a:effectLst/>
                          <a:latin typeface="Calibri" panose="020F0502020204030204" pitchFamily="34" charset="0"/>
                        </a:rPr>
                        <a:t>d</a:t>
                      </a:r>
                    </a:p>
                  </a:txBody>
                  <a:tcPr marL="6386" marR="6386" marT="6386"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FR" sz="900" u="none" strike="noStrike" dirty="0">
                          <a:effectLst/>
                        </a:rPr>
                        <a:t>2092</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b="0" i="0" u="none" strike="noStrike" dirty="0">
                          <a:solidFill>
                            <a:srgbClr val="000000"/>
                          </a:solidFill>
                          <a:effectLst/>
                          <a:latin typeface="Calibri" panose="020F0502020204030204" pitchFamily="34" charset="0"/>
                        </a:rPr>
                        <a:t>3.89</a:t>
                      </a:r>
                    </a:p>
                  </a:txBody>
                  <a:tcPr marL="6386" marR="6386" marT="6386" marB="0" anchor="ct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a:effectLst/>
                        </a:rPr>
                        <a:t>1.79</a:t>
                      </a:r>
                      <a:endParaRPr lang="en-FR" sz="900" b="0" i="0" u="none" strike="noStrike">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1.5</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0</a:t>
                      </a:r>
                      <a:endParaRPr lang="en-FR" sz="900" b="0" i="0" u="none" strike="noStrike" dirty="0">
                        <a:solidFill>
                          <a:srgbClr val="000000"/>
                        </a:solidFill>
                        <a:effectLst/>
                        <a:latin typeface="Calibri" panose="020F0502020204030204" pitchFamily="34" charset="0"/>
                      </a:endParaRPr>
                    </a:p>
                  </a:txBody>
                  <a:tcPr marL="6386" marR="6386" marT="6386" marB="0" anchor="ctr"/>
                </a:tc>
                <a:tc>
                  <a:txBody>
                    <a:bodyPr/>
                    <a:lstStyle/>
                    <a:p>
                      <a:pPr algn="ctr" fontAlgn="b"/>
                      <a:r>
                        <a:rPr lang="en-FR" sz="900" u="none" strike="noStrike" dirty="0">
                          <a:effectLst/>
                        </a:rPr>
                        <a:t>10</a:t>
                      </a:r>
                      <a:endParaRPr lang="en-FR" sz="900" b="0" i="0" u="none" strike="noStrike" dirty="0">
                        <a:solidFill>
                          <a:srgbClr val="000000"/>
                        </a:solidFill>
                        <a:effectLst/>
                        <a:latin typeface="Calibri" panose="020F0502020204030204" pitchFamily="34" charset="0"/>
                      </a:endParaRPr>
                    </a:p>
                  </a:txBody>
                  <a:tcPr marL="6386" marR="6386" marT="6386" marB="0" anchor="ctr"/>
                </a:tc>
                <a:extLst>
                  <a:ext uri="{0D108BD9-81ED-4DB2-BD59-A6C34878D82A}">
                    <a16:rowId xmlns:a16="http://schemas.microsoft.com/office/drawing/2014/main" val="4116069792"/>
                  </a:ext>
                </a:extLst>
              </a:tr>
            </a:tbl>
          </a:graphicData>
        </a:graphic>
      </p:graphicFrame>
    </p:spTree>
    <p:extLst>
      <p:ext uri="{BB962C8B-B14F-4D97-AF65-F5344CB8AC3E}">
        <p14:creationId xmlns:p14="http://schemas.microsoft.com/office/powerpoint/2010/main" val="249086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CDF32-EC1D-CF41-B718-01CC229BAC04}"/>
              </a:ext>
            </a:extLst>
          </p:cNvPr>
          <p:cNvSpPr>
            <a:spLocks noGrp="1"/>
          </p:cNvSpPr>
          <p:nvPr>
            <p:ph sz="half" idx="1"/>
          </p:nvPr>
        </p:nvSpPr>
        <p:spPr>
          <a:xfrm>
            <a:off x="1406611" y="1417853"/>
            <a:ext cx="2349843" cy="3314786"/>
          </a:xfrm>
        </p:spPr>
        <p:txBody>
          <a:bodyPr>
            <a:noAutofit/>
          </a:bodyPr>
          <a:lstStyle/>
          <a:p>
            <a:pPr marL="0" indent="0">
              <a:buNone/>
            </a:pPr>
            <a:r>
              <a:rPr lang="en-AU" sz="30000" dirty="0">
                <a:solidFill>
                  <a:srgbClr val="B8B1FF"/>
                </a:solidFill>
              </a:rPr>
              <a:t>3</a:t>
            </a:r>
          </a:p>
        </p:txBody>
      </p:sp>
      <p:sp>
        <p:nvSpPr>
          <p:cNvPr id="7" name="Rounded Rectangle 6">
            <a:extLst>
              <a:ext uri="{FF2B5EF4-FFF2-40B4-BE49-F238E27FC236}">
                <a16:creationId xmlns:a16="http://schemas.microsoft.com/office/drawing/2014/main" id="{DE49F5C1-858B-F2A1-19C1-ED4619F786C4}"/>
              </a:ext>
            </a:extLst>
          </p:cNvPr>
          <p:cNvSpPr/>
          <p:nvPr/>
        </p:nvSpPr>
        <p:spPr>
          <a:xfrm>
            <a:off x="4263081" y="2761735"/>
            <a:ext cx="6400800" cy="1334529"/>
          </a:xfrm>
          <a:prstGeom prst="roundRect">
            <a:avLst>
              <a:gd name="adj" fmla="val 37964"/>
            </a:avLst>
          </a:prstGeom>
          <a:solidFill>
            <a:srgbClr val="745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4" name="Picture 2" descr="OpenClassrooms transforme l'expérience client avec la téléphonie">
            <a:extLst>
              <a:ext uri="{FF2B5EF4-FFF2-40B4-BE49-F238E27FC236}">
                <a16:creationId xmlns:a16="http://schemas.microsoft.com/office/drawing/2014/main" id="{170FC019-C885-5695-6957-E6FCFADF0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043" y="2761735"/>
            <a:ext cx="1334529" cy="13345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53384A4-D6C4-B166-5E9C-1C296EB7D28A}"/>
              </a:ext>
            </a:extLst>
          </p:cNvPr>
          <p:cNvSpPr txBox="1"/>
          <p:nvPr/>
        </p:nvSpPr>
        <p:spPr>
          <a:xfrm>
            <a:off x="4214096" y="3163048"/>
            <a:ext cx="6498770" cy="783772"/>
          </a:xfrm>
          <a:prstGeom prst="rect">
            <a:avLst/>
          </a:prstGeom>
        </p:spPr>
        <p:txBody>
          <a:bodyPr vert="horz" lIns="91440" tIns="45720" rIns="91440" bIns="45720" rtlCol="0">
            <a:noAutofit/>
          </a:bodyPr>
          <a:lstStyle>
            <a:defPPr>
              <a:defRPr lang="en-FR"/>
            </a:defPPr>
            <a:lvl1pPr indent="0">
              <a:lnSpc>
                <a:spcPct val="90000"/>
              </a:lnSpc>
              <a:spcBef>
                <a:spcPts val="1000"/>
              </a:spcBef>
              <a:buFont typeface="Arial" panose="020B0604020202020204" pitchFamily="34" charset="0"/>
              <a:buNone/>
              <a:defRPr sz="3600" b="1">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GB" dirty="0">
                <a:latin typeface="Inter"/>
              </a:rPr>
              <a:t>Analyse </a:t>
            </a:r>
            <a:r>
              <a:rPr lang="en-GB" dirty="0" err="1">
                <a:latin typeface="Inter"/>
              </a:rPr>
              <a:t>Univariée</a:t>
            </a:r>
            <a:endParaRPr lang="en-GB" b="1" i="0" dirty="0">
              <a:effectLst/>
              <a:latin typeface="Inter"/>
            </a:endParaRPr>
          </a:p>
        </p:txBody>
      </p:sp>
    </p:spTree>
    <p:extLst>
      <p:ext uri="{BB962C8B-B14F-4D97-AF65-F5344CB8AC3E}">
        <p14:creationId xmlns:p14="http://schemas.microsoft.com/office/powerpoint/2010/main" val="324525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fr-FR" sz="2000" b="1" dirty="0">
                <a:solidFill>
                  <a:srgbClr val="7450EB"/>
                </a:solidFill>
              </a:rPr>
              <a:t>Sommaire des données</a:t>
            </a:r>
          </a:p>
        </p:txBody>
      </p:sp>
      <p:sp>
        <p:nvSpPr>
          <p:cNvPr id="8" name="Title 1">
            <a:extLst>
              <a:ext uri="{FF2B5EF4-FFF2-40B4-BE49-F238E27FC236}">
                <a16:creationId xmlns:a16="http://schemas.microsoft.com/office/drawing/2014/main" id="{6BC058DF-FF64-9D5E-3D11-E625DBDC5063}"/>
              </a:ext>
            </a:extLst>
          </p:cNvPr>
          <p:cNvSpPr>
            <a:spLocks noGrp="1"/>
          </p:cNvSpPr>
          <p:nvPr>
            <p:ph type="title"/>
          </p:nvPr>
        </p:nvSpPr>
        <p:spPr>
          <a:xfrm>
            <a:off x="726989" y="211817"/>
            <a:ext cx="9121346" cy="970755"/>
          </a:xfrm>
        </p:spPr>
        <p:txBody>
          <a:bodyPr>
            <a:normAutofit/>
          </a:bodyPr>
          <a:lstStyle/>
          <a:p>
            <a:r>
              <a:rPr lang="fr-FR" sz="3600" b="1" dirty="0">
                <a:solidFill>
                  <a:schemeClr val="tx2"/>
                </a:solidFill>
              </a:rPr>
              <a:t>Analyse Univariée</a:t>
            </a:r>
          </a:p>
        </p:txBody>
      </p:sp>
      <p:graphicFrame>
        <p:nvGraphicFramePr>
          <p:cNvPr id="15" name="Table 14">
            <a:extLst>
              <a:ext uri="{FF2B5EF4-FFF2-40B4-BE49-F238E27FC236}">
                <a16:creationId xmlns:a16="http://schemas.microsoft.com/office/drawing/2014/main" id="{49E9A5F0-4C33-C208-82D3-DC5F04E1425A}"/>
              </a:ext>
            </a:extLst>
          </p:cNvPr>
          <p:cNvGraphicFramePr>
            <a:graphicFrameLocks noGrp="1"/>
          </p:cNvGraphicFramePr>
          <p:nvPr>
            <p:extLst>
              <p:ext uri="{D42A27DB-BD31-4B8C-83A1-F6EECF244321}">
                <p14:modId xmlns:p14="http://schemas.microsoft.com/office/powerpoint/2010/main" val="875691032"/>
              </p:ext>
            </p:extLst>
          </p:nvPr>
        </p:nvGraphicFramePr>
        <p:xfrm>
          <a:off x="838199" y="1512759"/>
          <a:ext cx="11044515" cy="4362722"/>
        </p:xfrm>
        <a:graphic>
          <a:graphicData uri="http://schemas.openxmlformats.org/drawingml/2006/table">
            <a:tbl>
              <a:tblPr>
                <a:tableStyleId>{616DA210-FB5B-4158-B5E0-FEB733F419BA}</a:tableStyleId>
              </a:tblPr>
              <a:tblGrid>
                <a:gridCol w="736301">
                  <a:extLst>
                    <a:ext uri="{9D8B030D-6E8A-4147-A177-3AD203B41FA5}">
                      <a16:colId xmlns:a16="http://schemas.microsoft.com/office/drawing/2014/main" val="2176108378"/>
                    </a:ext>
                  </a:extLst>
                </a:gridCol>
                <a:gridCol w="736301">
                  <a:extLst>
                    <a:ext uri="{9D8B030D-6E8A-4147-A177-3AD203B41FA5}">
                      <a16:colId xmlns:a16="http://schemas.microsoft.com/office/drawing/2014/main" val="3308629887"/>
                    </a:ext>
                  </a:extLst>
                </a:gridCol>
                <a:gridCol w="736301">
                  <a:extLst>
                    <a:ext uri="{9D8B030D-6E8A-4147-A177-3AD203B41FA5}">
                      <a16:colId xmlns:a16="http://schemas.microsoft.com/office/drawing/2014/main" val="1546746642"/>
                    </a:ext>
                  </a:extLst>
                </a:gridCol>
                <a:gridCol w="736301">
                  <a:extLst>
                    <a:ext uri="{9D8B030D-6E8A-4147-A177-3AD203B41FA5}">
                      <a16:colId xmlns:a16="http://schemas.microsoft.com/office/drawing/2014/main" val="3840419742"/>
                    </a:ext>
                  </a:extLst>
                </a:gridCol>
                <a:gridCol w="736301">
                  <a:extLst>
                    <a:ext uri="{9D8B030D-6E8A-4147-A177-3AD203B41FA5}">
                      <a16:colId xmlns:a16="http://schemas.microsoft.com/office/drawing/2014/main" val="3916407590"/>
                    </a:ext>
                  </a:extLst>
                </a:gridCol>
                <a:gridCol w="736301">
                  <a:extLst>
                    <a:ext uri="{9D8B030D-6E8A-4147-A177-3AD203B41FA5}">
                      <a16:colId xmlns:a16="http://schemas.microsoft.com/office/drawing/2014/main" val="2667850967"/>
                    </a:ext>
                  </a:extLst>
                </a:gridCol>
                <a:gridCol w="736301">
                  <a:extLst>
                    <a:ext uri="{9D8B030D-6E8A-4147-A177-3AD203B41FA5}">
                      <a16:colId xmlns:a16="http://schemas.microsoft.com/office/drawing/2014/main" val="1330186230"/>
                    </a:ext>
                  </a:extLst>
                </a:gridCol>
                <a:gridCol w="736301">
                  <a:extLst>
                    <a:ext uri="{9D8B030D-6E8A-4147-A177-3AD203B41FA5}">
                      <a16:colId xmlns:a16="http://schemas.microsoft.com/office/drawing/2014/main" val="3487885639"/>
                    </a:ext>
                  </a:extLst>
                </a:gridCol>
                <a:gridCol w="736301">
                  <a:extLst>
                    <a:ext uri="{9D8B030D-6E8A-4147-A177-3AD203B41FA5}">
                      <a16:colId xmlns:a16="http://schemas.microsoft.com/office/drawing/2014/main" val="1205974092"/>
                    </a:ext>
                  </a:extLst>
                </a:gridCol>
                <a:gridCol w="736301">
                  <a:extLst>
                    <a:ext uri="{9D8B030D-6E8A-4147-A177-3AD203B41FA5}">
                      <a16:colId xmlns:a16="http://schemas.microsoft.com/office/drawing/2014/main" val="1501475083"/>
                    </a:ext>
                  </a:extLst>
                </a:gridCol>
                <a:gridCol w="736301">
                  <a:extLst>
                    <a:ext uri="{9D8B030D-6E8A-4147-A177-3AD203B41FA5}">
                      <a16:colId xmlns:a16="http://schemas.microsoft.com/office/drawing/2014/main" val="45457060"/>
                    </a:ext>
                  </a:extLst>
                </a:gridCol>
                <a:gridCol w="736301">
                  <a:extLst>
                    <a:ext uri="{9D8B030D-6E8A-4147-A177-3AD203B41FA5}">
                      <a16:colId xmlns:a16="http://schemas.microsoft.com/office/drawing/2014/main" val="1395320907"/>
                    </a:ext>
                  </a:extLst>
                </a:gridCol>
                <a:gridCol w="736301">
                  <a:extLst>
                    <a:ext uri="{9D8B030D-6E8A-4147-A177-3AD203B41FA5}">
                      <a16:colId xmlns:a16="http://schemas.microsoft.com/office/drawing/2014/main" val="3444801239"/>
                    </a:ext>
                  </a:extLst>
                </a:gridCol>
                <a:gridCol w="736301">
                  <a:extLst>
                    <a:ext uri="{9D8B030D-6E8A-4147-A177-3AD203B41FA5}">
                      <a16:colId xmlns:a16="http://schemas.microsoft.com/office/drawing/2014/main" val="3540575317"/>
                    </a:ext>
                  </a:extLst>
                </a:gridCol>
                <a:gridCol w="736301">
                  <a:extLst>
                    <a:ext uri="{9D8B030D-6E8A-4147-A177-3AD203B41FA5}">
                      <a16:colId xmlns:a16="http://schemas.microsoft.com/office/drawing/2014/main" val="3423170594"/>
                    </a:ext>
                  </a:extLst>
                </a:gridCol>
              </a:tblGrid>
              <a:tr h="1419409">
                <a:tc>
                  <a:txBody>
                    <a:bodyPr/>
                    <a:lstStyle/>
                    <a:p>
                      <a:pPr algn="ctr" fontAlgn="ct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a:effectLst/>
                        </a:rPr>
                        <a:t>N° </a:t>
                      </a:r>
                      <a:r>
                        <a:rPr lang="en-GB" sz="1400" b="1" u="none" strike="noStrike" dirty="0" err="1">
                          <a:effectLst/>
                        </a:rPr>
                        <a:t>Additifs</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a:effectLst/>
                        </a:rPr>
                        <a:t>N° </a:t>
                      </a:r>
                      <a:r>
                        <a:rPr lang="en-GB" sz="1400" b="1" u="none" strike="noStrike" dirty="0" err="1">
                          <a:effectLst/>
                        </a:rPr>
                        <a:t>Ingrédients</a:t>
                      </a:r>
                      <a:r>
                        <a:rPr lang="en-GB" sz="1400" b="1" u="none" strike="noStrike" dirty="0">
                          <a:effectLst/>
                        </a:rPr>
                        <a:t> </a:t>
                      </a:r>
                      <a:r>
                        <a:rPr lang="en-GB" sz="1400" b="1" u="none" strike="noStrike" dirty="0" err="1">
                          <a:effectLst/>
                        </a:rPr>
                        <a:t>Huile</a:t>
                      </a:r>
                      <a:r>
                        <a:rPr lang="en-GB" sz="1400" b="1" u="none" strike="noStrike" dirty="0">
                          <a:effectLst/>
                        </a:rPr>
                        <a:t> de Palme</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a:effectLst/>
                        </a:rPr>
                        <a:t>N° </a:t>
                      </a:r>
                      <a:r>
                        <a:rPr lang="en-GB" sz="1400" b="1" u="none" strike="noStrike" dirty="0" err="1">
                          <a:effectLst/>
                        </a:rPr>
                        <a:t>Ingrédients</a:t>
                      </a:r>
                      <a:r>
                        <a:rPr lang="en-GB" sz="1400" b="1" u="none" strike="noStrike" dirty="0">
                          <a:effectLst/>
                        </a:rPr>
                        <a:t> </a:t>
                      </a:r>
                      <a:r>
                        <a:rPr lang="en-GB" sz="1400" b="1" u="none" strike="noStrike" dirty="0" err="1">
                          <a:effectLst/>
                        </a:rPr>
                        <a:t>Potentiels</a:t>
                      </a:r>
                      <a:r>
                        <a:rPr lang="en-GB" sz="1400" b="1" u="none" strike="noStrike" dirty="0">
                          <a:effectLst/>
                        </a:rPr>
                        <a:t> </a:t>
                      </a:r>
                      <a:r>
                        <a:rPr lang="en-GB" sz="1400" b="1" u="none" strike="noStrike" dirty="0" err="1">
                          <a:effectLst/>
                        </a:rPr>
                        <a:t>Huile</a:t>
                      </a:r>
                      <a:r>
                        <a:rPr lang="en-GB" sz="1400" b="1" u="none" strike="noStrike" dirty="0">
                          <a:effectLst/>
                        </a:rPr>
                        <a:t> de Palme</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err="1">
                          <a:effectLst/>
                        </a:rPr>
                        <a:t>Énergie</a:t>
                      </a:r>
                      <a:r>
                        <a:rPr lang="en-GB" sz="1400" b="1" u="none" strike="noStrike" dirty="0">
                          <a:effectLst/>
                        </a:rPr>
                        <a:t> 100g</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a:effectLst/>
                        </a:rPr>
                        <a:t>Matière Grasse 100g</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err="1">
                          <a:effectLst/>
                        </a:rPr>
                        <a:t>Acides</a:t>
                      </a:r>
                      <a:r>
                        <a:rPr lang="en-GB" sz="1400" b="1" u="none" strike="noStrike" dirty="0">
                          <a:effectLst/>
                        </a:rPr>
                        <a:t> Gras </a:t>
                      </a:r>
                      <a:r>
                        <a:rPr lang="en-GB" sz="1400" b="1" u="none" strike="noStrike" dirty="0" err="1">
                          <a:effectLst/>
                        </a:rPr>
                        <a:t>Saturés</a:t>
                      </a:r>
                      <a:r>
                        <a:rPr lang="en-GB" sz="1400" b="1" u="none" strike="noStrike" dirty="0">
                          <a:effectLst/>
                        </a:rPr>
                        <a:t> 100g</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err="1">
                          <a:effectLst/>
                        </a:rPr>
                        <a:t>Glucides</a:t>
                      </a:r>
                      <a:r>
                        <a:rPr lang="en-GB" sz="1400" b="1" u="none" strike="noStrike" dirty="0">
                          <a:effectLst/>
                        </a:rPr>
                        <a:t> 100g</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a:effectLst/>
                        </a:rPr>
                        <a:t>Sucres 100g</a:t>
                      </a:r>
                      <a:endParaRPr lang="en-GB" sz="1400" b="1" i="0" u="none" strike="noStrike">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a:effectLst/>
                        </a:rPr>
                        <a:t>Fibres 100g</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err="1">
                          <a:effectLst/>
                        </a:rPr>
                        <a:t>Protéines</a:t>
                      </a:r>
                      <a:r>
                        <a:rPr lang="en-GB" sz="1400" b="1" u="none" strike="noStrike" dirty="0">
                          <a:effectLst/>
                        </a:rPr>
                        <a:t> 100g</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err="1">
                          <a:effectLst/>
                        </a:rPr>
                        <a:t>Sel</a:t>
                      </a:r>
                      <a:r>
                        <a:rPr lang="en-GB" sz="1400" b="1" u="none" strike="noStrike" dirty="0">
                          <a:effectLst/>
                        </a:rPr>
                        <a:t> 100g</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a:effectLst/>
                        </a:rPr>
                        <a:t>Sodium 100g</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a:effectLst/>
                        </a:rPr>
                        <a:t>Nutri-Score FR 100g</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tc>
                  <a:txBody>
                    <a:bodyPr/>
                    <a:lstStyle/>
                    <a:p>
                      <a:pPr algn="ctr" fontAlgn="ctr"/>
                      <a:r>
                        <a:rPr lang="en-GB" sz="1400" b="1" u="none" strike="noStrike" dirty="0">
                          <a:effectLst/>
                        </a:rPr>
                        <a:t>Nutri-Score UK 100g</a:t>
                      </a:r>
                      <a:endParaRPr lang="en-GB" sz="1400" b="1" i="0" u="none" strike="noStrike" dirty="0">
                        <a:solidFill>
                          <a:srgbClr val="000000"/>
                        </a:solidFill>
                        <a:effectLst/>
                        <a:latin typeface="Calibri" panose="020F0502020204030204" pitchFamily="34" charset="0"/>
                      </a:endParaRPr>
                    </a:p>
                  </a:txBody>
                  <a:tcPr marL="6870" marR="6870" marT="6870" marB="0" anchor="ctr">
                    <a:solidFill>
                      <a:srgbClr val="B8B1FF"/>
                    </a:solidFill>
                  </a:tcPr>
                </a:tc>
                <a:extLst>
                  <a:ext uri="{0D108BD9-81ED-4DB2-BD59-A6C34878D82A}">
                    <a16:rowId xmlns:a16="http://schemas.microsoft.com/office/drawing/2014/main" val="1001276910"/>
                  </a:ext>
                </a:extLst>
              </a:tr>
              <a:tr h="355547">
                <a:tc>
                  <a:txBody>
                    <a:bodyPr/>
                    <a:lstStyle/>
                    <a:p>
                      <a:pPr algn="ctr" fontAlgn="ctr"/>
                      <a:r>
                        <a:rPr lang="en-FR" sz="1400" b="0" i="0" u="none" strike="noStrike" dirty="0">
                          <a:solidFill>
                            <a:srgbClr val="000000"/>
                          </a:solidFill>
                          <a:effectLst/>
                          <a:latin typeface="Calibri" panose="020F0502020204030204" pitchFamily="34" charset="0"/>
                        </a:rPr>
                        <a:t>Nombre</a:t>
                      </a:r>
                    </a:p>
                  </a:txBody>
                  <a:tcPr marL="6870" marR="6870" marT="6870" marB="0" anchor="ctr"/>
                </a:tc>
                <a:tc>
                  <a:txBody>
                    <a:bodyPr/>
                    <a:lstStyle/>
                    <a:p>
                      <a:pPr algn="ctr" fontAlgn="ctr"/>
                      <a:r>
                        <a:rPr lang="en-FR" sz="1400" u="none" strike="noStrike">
                          <a:effectLst/>
                        </a:rPr>
                        <a:t>320772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320772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320772</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320772</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320772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320772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320772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320772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320772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320772</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320772</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320772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320772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320772</a:t>
                      </a:r>
                      <a:endParaRPr lang="en-FR" sz="1400" b="0" i="0" u="none" strike="noStrike">
                        <a:solidFill>
                          <a:srgbClr val="000000"/>
                        </a:solidFill>
                        <a:effectLst/>
                        <a:latin typeface="Calibri" panose="020F0502020204030204" pitchFamily="34" charset="0"/>
                      </a:endParaRPr>
                    </a:p>
                  </a:txBody>
                  <a:tcPr marL="6870" marR="6870" marT="6870" marB="0" anchor="ctr"/>
                </a:tc>
                <a:extLst>
                  <a:ext uri="{0D108BD9-81ED-4DB2-BD59-A6C34878D82A}">
                    <a16:rowId xmlns:a16="http://schemas.microsoft.com/office/drawing/2014/main" val="346271202"/>
                  </a:ext>
                </a:extLst>
              </a:tr>
              <a:tr h="454484">
                <a:tc>
                  <a:txBody>
                    <a:bodyPr/>
                    <a:lstStyle/>
                    <a:p>
                      <a:pPr algn="ctr" fontAlgn="ctr"/>
                      <a:r>
                        <a:rPr lang="en-FR" sz="1400" b="0" i="0" u="none" strike="noStrike" dirty="0">
                          <a:solidFill>
                            <a:srgbClr val="000000"/>
                          </a:solidFill>
                          <a:effectLst/>
                          <a:latin typeface="Calibri" panose="020F0502020204030204" pitchFamily="34" charset="0"/>
                        </a:rPr>
                        <a:t>Moyenne</a:t>
                      </a:r>
                    </a:p>
                  </a:txBody>
                  <a:tcPr marL="6870" marR="6870" marT="6870" marB="0" anchor="ctr"/>
                </a:tc>
                <a:tc>
                  <a:txBody>
                    <a:bodyPr/>
                    <a:lstStyle/>
                    <a:p>
                      <a:pPr algn="ctr" fontAlgn="ctr"/>
                      <a:r>
                        <a:rPr lang="en-FR" sz="1400" u="none" strike="noStrike">
                          <a:effectLst/>
                        </a:rPr>
                        <a:t>1.73</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0.04</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1117</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9.47</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3.19</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29.30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10.57</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1.73</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6.03</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0.78</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0.31</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9.42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9.04</a:t>
                      </a:r>
                      <a:endParaRPr lang="en-FR" sz="1400" b="0" i="0" u="none" strike="noStrike">
                        <a:solidFill>
                          <a:srgbClr val="000000"/>
                        </a:solidFill>
                        <a:effectLst/>
                        <a:latin typeface="Calibri" panose="020F0502020204030204" pitchFamily="34" charset="0"/>
                      </a:endParaRPr>
                    </a:p>
                  </a:txBody>
                  <a:tcPr marL="6870" marR="6870" marT="6870" marB="0" anchor="ctr"/>
                </a:tc>
                <a:extLst>
                  <a:ext uri="{0D108BD9-81ED-4DB2-BD59-A6C34878D82A}">
                    <a16:rowId xmlns:a16="http://schemas.microsoft.com/office/drawing/2014/main" val="3788111920"/>
                  </a:ext>
                </a:extLst>
              </a:tr>
              <a:tr h="355547">
                <a:tc>
                  <a:txBody>
                    <a:bodyPr/>
                    <a:lstStyle/>
                    <a:p>
                      <a:pPr algn="ctr" fontAlgn="ctr"/>
                      <a:r>
                        <a:rPr lang="en-FR" sz="1400" b="0" i="0" u="none" strike="noStrike" dirty="0">
                          <a:solidFill>
                            <a:srgbClr val="000000"/>
                          </a:solidFill>
                          <a:effectLst/>
                          <a:latin typeface="Calibri" panose="020F0502020204030204" pitchFamily="34" charset="0"/>
                        </a:rPr>
                        <a:t>STD</a:t>
                      </a:r>
                    </a:p>
                  </a:txBody>
                  <a:tcPr marL="6870" marR="6870" marT="6870" marB="0" anchor="ctr"/>
                </a:tc>
                <a:tc>
                  <a:txBody>
                    <a:bodyPr/>
                    <a:lstStyle/>
                    <a:p>
                      <a:pPr algn="ctr" fontAlgn="ctr"/>
                      <a:r>
                        <a:rPr lang="en-FR" sz="1400" u="none" strike="noStrike">
                          <a:effectLst/>
                        </a:rPr>
                        <a:t>2.24</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0.12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0.24</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708</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10.96</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3.64</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25.87</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11.48</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1.43</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5.51</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0.77</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0.31</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7.53</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7.63</a:t>
                      </a:r>
                      <a:endParaRPr lang="en-FR" sz="1400" b="0" i="0" u="none" strike="noStrike">
                        <a:solidFill>
                          <a:srgbClr val="000000"/>
                        </a:solidFill>
                        <a:effectLst/>
                        <a:latin typeface="Calibri" panose="020F0502020204030204" pitchFamily="34" charset="0"/>
                      </a:endParaRPr>
                    </a:p>
                  </a:txBody>
                  <a:tcPr marL="6870" marR="6870" marT="6870" marB="0" anchor="ctr"/>
                </a:tc>
                <a:extLst>
                  <a:ext uri="{0D108BD9-81ED-4DB2-BD59-A6C34878D82A}">
                    <a16:rowId xmlns:a16="http://schemas.microsoft.com/office/drawing/2014/main" val="325313663"/>
                  </a:ext>
                </a:extLst>
              </a:tr>
              <a:tr h="355547">
                <a:tc>
                  <a:txBody>
                    <a:bodyPr/>
                    <a:lstStyle/>
                    <a:p>
                      <a:pPr algn="ctr" fontAlgn="ctr"/>
                      <a:r>
                        <a:rPr lang="en-FR" sz="1400" b="0" i="0" u="none" strike="noStrike" dirty="0">
                          <a:solidFill>
                            <a:srgbClr val="000000"/>
                          </a:solidFill>
                          <a:effectLst/>
                          <a:latin typeface="Calibri" panose="020F0502020204030204" pitchFamily="34" charset="0"/>
                        </a:rPr>
                        <a:t>min</a:t>
                      </a: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-16.01</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-1.45</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-8.36</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-15.00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-15.00</a:t>
                      </a:r>
                      <a:endParaRPr lang="en-FR" sz="1400" b="0" i="0" u="none" strike="noStrike">
                        <a:solidFill>
                          <a:srgbClr val="000000"/>
                        </a:solidFill>
                        <a:effectLst/>
                        <a:latin typeface="Calibri" panose="020F0502020204030204" pitchFamily="34" charset="0"/>
                      </a:endParaRPr>
                    </a:p>
                  </a:txBody>
                  <a:tcPr marL="6870" marR="6870" marT="6870" marB="0" anchor="ctr"/>
                </a:tc>
                <a:extLst>
                  <a:ext uri="{0D108BD9-81ED-4DB2-BD59-A6C34878D82A}">
                    <a16:rowId xmlns:a16="http://schemas.microsoft.com/office/drawing/2014/main" val="2416542071"/>
                  </a:ext>
                </a:extLst>
              </a:tr>
              <a:tr h="355547">
                <a:tc>
                  <a:txBody>
                    <a:bodyPr/>
                    <a:lstStyle/>
                    <a:p>
                      <a:pPr algn="ctr" fontAlgn="ctr"/>
                      <a:r>
                        <a:rPr lang="en-FR" sz="1400" b="0" i="0" u="none" strike="noStrike" dirty="0">
                          <a:solidFill>
                            <a:srgbClr val="000000"/>
                          </a:solidFill>
                          <a:effectLst/>
                          <a:latin typeface="Calibri" panose="020F0502020204030204" pitchFamily="34" charset="0"/>
                        </a:rPr>
                        <a:t>25%</a:t>
                      </a: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502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0.90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0.30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9.60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2.50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0.80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1.60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0.12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0.05</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4.00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3.00</a:t>
                      </a:r>
                      <a:endParaRPr lang="en-FR" sz="1400" b="0" i="0" u="none" strike="noStrike">
                        <a:solidFill>
                          <a:srgbClr val="000000"/>
                        </a:solidFill>
                        <a:effectLst/>
                        <a:latin typeface="Calibri" panose="020F0502020204030204" pitchFamily="34" charset="0"/>
                      </a:endParaRPr>
                    </a:p>
                  </a:txBody>
                  <a:tcPr marL="6870" marR="6870" marT="6870" marB="0" anchor="ctr"/>
                </a:tc>
                <a:extLst>
                  <a:ext uri="{0D108BD9-81ED-4DB2-BD59-A6C34878D82A}">
                    <a16:rowId xmlns:a16="http://schemas.microsoft.com/office/drawing/2014/main" val="2912927299"/>
                  </a:ext>
                </a:extLst>
              </a:tr>
              <a:tr h="355547">
                <a:tc>
                  <a:txBody>
                    <a:bodyPr/>
                    <a:lstStyle/>
                    <a:p>
                      <a:pPr algn="ctr" fontAlgn="ctr"/>
                      <a:r>
                        <a:rPr lang="en-FR" sz="1400" b="0" i="0" u="none" strike="noStrike" dirty="0">
                          <a:solidFill>
                            <a:srgbClr val="000000"/>
                          </a:solidFill>
                          <a:effectLst/>
                          <a:latin typeface="Calibri" panose="020F0502020204030204" pitchFamily="34" charset="0"/>
                        </a:rPr>
                        <a:t>50%</a:t>
                      </a:r>
                    </a:p>
                  </a:txBody>
                  <a:tcPr marL="6870" marR="6870" marT="6870" marB="0" anchor="ctr"/>
                </a:tc>
                <a:tc>
                  <a:txBody>
                    <a:bodyPr/>
                    <a:lstStyle/>
                    <a:p>
                      <a:pPr algn="ctr" fontAlgn="ctr"/>
                      <a:r>
                        <a:rPr lang="en-FR" sz="1400" u="none" strike="noStrike">
                          <a:effectLst/>
                        </a:rPr>
                        <a:t>1.00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1100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5.00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1.79</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20.60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5.71</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1.50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4.76</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0.58</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0.23</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9.00</a:t>
                      </a:r>
                      <a:endParaRPr lang="en-FR" sz="1400" b="0" i="0" u="none" strike="noStrike">
                        <a:solidFill>
                          <a:srgbClr val="000000"/>
                        </a:solidFill>
                        <a:effectLst/>
                        <a:latin typeface="Calibri" panose="020F0502020204030204" pitchFamily="34" charset="0"/>
                      </a:endParaRPr>
                    </a:p>
                  </a:txBody>
                  <a:tcPr marL="6870" marR="6870" marT="6870" marB="0" anchor="ctr"/>
                </a:tc>
                <a:extLst>
                  <a:ext uri="{0D108BD9-81ED-4DB2-BD59-A6C34878D82A}">
                    <a16:rowId xmlns:a16="http://schemas.microsoft.com/office/drawing/2014/main" val="2607344605"/>
                  </a:ext>
                </a:extLst>
              </a:tr>
              <a:tr h="355547">
                <a:tc>
                  <a:txBody>
                    <a:bodyPr/>
                    <a:lstStyle/>
                    <a:p>
                      <a:pPr algn="ctr" fontAlgn="ctr"/>
                      <a:r>
                        <a:rPr lang="en-FR" sz="1400" b="0" i="0" u="none" strike="noStrike" dirty="0">
                          <a:solidFill>
                            <a:srgbClr val="000000"/>
                          </a:solidFill>
                          <a:effectLst/>
                          <a:latin typeface="Calibri" panose="020F0502020204030204" pitchFamily="34" charset="0"/>
                        </a:rPr>
                        <a:t>75%</a:t>
                      </a:r>
                    </a:p>
                  </a:txBody>
                  <a:tcPr marL="6870" marR="6870" marT="6870" marB="0" anchor="ctr"/>
                </a:tc>
                <a:tc>
                  <a:txBody>
                    <a:bodyPr/>
                    <a:lstStyle/>
                    <a:p>
                      <a:pPr algn="ctr" fontAlgn="ctr"/>
                      <a:r>
                        <a:rPr lang="en-FR" sz="1400" u="none" strike="noStrike">
                          <a:effectLst/>
                        </a:rPr>
                        <a:t>2.00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1569</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14.29</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4.50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49.90</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14.84</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2.30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8.24</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1.12</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0.44</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13.00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13.00</a:t>
                      </a:r>
                      <a:endParaRPr lang="en-FR" sz="1400" b="0" i="0" u="none" strike="noStrike">
                        <a:solidFill>
                          <a:srgbClr val="000000"/>
                        </a:solidFill>
                        <a:effectLst/>
                        <a:latin typeface="Calibri" panose="020F0502020204030204" pitchFamily="34" charset="0"/>
                      </a:endParaRPr>
                    </a:p>
                  </a:txBody>
                  <a:tcPr marL="6870" marR="6870" marT="6870" marB="0" anchor="ctr"/>
                </a:tc>
                <a:extLst>
                  <a:ext uri="{0D108BD9-81ED-4DB2-BD59-A6C34878D82A}">
                    <a16:rowId xmlns:a16="http://schemas.microsoft.com/office/drawing/2014/main" val="1042558743"/>
                  </a:ext>
                </a:extLst>
              </a:tr>
              <a:tr h="355547">
                <a:tc>
                  <a:txBody>
                    <a:bodyPr/>
                    <a:lstStyle/>
                    <a:p>
                      <a:pPr algn="ctr" fontAlgn="ctr"/>
                      <a:r>
                        <a:rPr lang="en-FR" sz="1400" b="0" i="0" u="none" strike="noStrike" dirty="0">
                          <a:solidFill>
                            <a:srgbClr val="000000"/>
                          </a:solidFill>
                          <a:effectLst/>
                          <a:latin typeface="Calibri" panose="020F0502020204030204" pitchFamily="34" charset="0"/>
                        </a:rPr>
                        <a:t>Max</a:t>
                      </a:r>
                    </a:p>
                  </a:txBody>
                  <a:tcPr marL="6870" marR="6870" marT="6870" marB="0" anchor="ctr"/>
                </a:tc>
                <a:tc>
                  <a:txBody>
                    <a:bodyPr/>
                    <a:lstStyle/>
                    <a:p>
                      <a:pPr algn="ctr" fontAlgn="ctr"/>
                      <a:r>
                        <a:rPr lang="en-FR" sz="1400" u="none" strike="noStrike">
                          <a:effectLst/>
                        </a:rPr>
                        <a:t>31.00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2.00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6.00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3170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34.38</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10.80</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110.35</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33.35</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4.55</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18.20</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a:effectLst/>
                        </a:rPr>
                        <a:t>2.61</a:t>
                      </a:r>
                      <a:endParaRPr lang="en-FR" sz="1400" b="0" i="0" u="none" strike="noStrike">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1.03</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40.00</a:t>
                      </a:r>
                      <a:endParaRPr lang="en-FR" sz="1400" b="0" i="0" u="none" strike="noStrike" dirty="0">
                        <a:solidFill>
                          <a:srgbClr val="000000"/>
                        </a:solidFill>
                        <a:effectLst/>
                        <a:latin typeface="Calibri" panose="020F0502020204030204" pitchFamily="34" charset="0"/>
                      </a:endParaRPr>
                    </a:p>
                  </a:txBody>
                  <a:tcPr marL="6870" marR="6870" marT="6870" marB="0" anchor="ctr"/>
                </a:tc>
                <a:tc>
                  <a:txBody>
                    <a:bodyPr/>
                    <a:lstStyle/>
                    <a:p>
                      <a:pPr algn="ctr" fontAlgn="ctr"/>
                      <a:r>
                        <a:rPr lang="en-FR" sz="1400" u="none" strike="noStrike" dirty="0">
                          <a:effectLst/>
                        </a:rPr>
                        <a:t>40.00</a:t>
                      </a:r>
                      <a:endParaRPr lang="en-FR" sz="1400" b="0" i="0" u="none" strike="noStrike" dirty="0">
                        <a:solidFill>
                          <a:srgbClr val="000000"/>
                        </a:solidFill>
                        <a:effectLst/>
                        <a:latin typeface="Calibri" panose="020F0502020204030204" pitchFamily="34" charset="0"/>
                      </a:endParaRPr>
                    </a:p>
                  </a:txBody>
                  <a:tcPr marL="6870" marR="6870" marT="6870" marB="0" anchor="ctr"/>
                </a:tc>
                <a:extLst>
                  <a:ext uri="{0D108BD9-81ED-4DB2-BD59-A6C34878D82A}">
                    <a16:rowId xmlns:a16="http://schemas.microsoft.com/office/drawing/2014/main" val="158532227"/>
                  </a:ext>
                </a:extLst>
              </a:tr>
            </a:tbl>
          </a:graphicData>
        </a:graphic>
      </p:graphicFrame>
    </p:spTree>
    <p:extLst>
      <p:ext uri="{BB962C8B-B14F-4D97-AF65-F5344CB8AC3E}">
        <p14:creationId xmlns:p14="http://schemas.microsoft.com/office/powerpoint/2010/main" val="296530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6"/>
            <a:ext cx="9121346" cy="970755"/>
          </a:xfrm>
        </p:spPr>
        <p:txBody>
          <a:bodyPr>
            <a:normAutofit/>
          </a:bodyPr>
          <a:lstStyle/>
          <a:p>
            <a:r>
              <a:rPr lang="fr-FR" sz="3600" b="1" dirty="0">
                <a:solidFill>
                  <a:schemeClr val="tx2"/>
                </a:solidFill>
              </a:rPr>
              <a:t>Analyse Univariée</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34420"/>
            <a:ext cx="11155730" cy="707886"/>
          </a:xfrm>
          <a:prstGeom prst="rect">
            <a:avLst/>
          </a:prstGeom>
          <a:noFill/>
        </p:spPr>
        <p:txBody>
          <a:bodyPr wrap="square" rtlCol="0">
            <a:spAutoFit/>
          </a:bodyPr>
          <a:lstStyle/>
          <a:p>
            <a:r>
              <a:rPr lang="fr-FR" sz="2000" b="1" dirty="0">
                <a:solidFill>
                  <a:srgbClr val="7450EB"/>
                </a:solidFill>
              </a:rPr>
              <a:t>Histogrammes : </a:t>
            </a:r>
            <a:r>
              <a:rPr lang="en-AU" sz="2000" b="1" dirty="0">
                <a:solidFill>
                  <a:srgbClr val="7450EB"/>
                </a:solidFill>
              </a:rPr>
              <a:t>La </a:t>
            </a:r>
            <a:r>
              <a:rPr lang="en-AU" sz="2000" b="1" dirty="0" err="1">
                <a:solidFill>
                  <a:srgbClr val="7450EB"/>
                </a:solidFill>
              </a:rPr>
              <a:t>plupart</a:t>
            </a:r>
            <a:r>
              <a:rPr lang="en-AU" sz="2000" b="1" dirty="0">
                <a:solidFill>
                  <a:srgbClr val="7450EB"/>
                </a:solidFill>
              </a:rPr>
              <a:t> des distributions </a:t>
            </a:r>
            <a:r>
              <a:rPr lang="en-AU" sz="2000" b="1" dirty="0" err="1">
                <a:solidFill>
                  <a:srgbClr val="7450EB"/>
                </a:solidFill>
              </a:rPr>
              <a:t>sont</a:t>
            </a:r>
            <a:r>
              <a:rPr lang="en-AU" sz="2000" b="1" dirty="0">
                <a:solidFill>
                  <a:srgbClr val="7450EB"/>
                </a:solidFill>
              </a:rPr>
              <a:t> unimodal </a:t>
            </a:r>
            <a:r>
              <a:rPr lang="en-AU" sz="2000" b="1" dirty="0" err="1">
                <a:solidFill>
                  <a:srgbClr val="7450EB"/>
                </a:solidFill>
              </a:rPr>
              <a:t>ou</a:t>
            </a:r>
            <a:r>
              <a:rPr lang="en-AU" sz="2000" b="1" dirty="0">
                <a:solidFill>
                  <a:srgbClr val="7450EB"/>
                </a:solidFill>
              </a:rPr>
              <a:t> bimodal</a:t>
            </a:r>
          </a:p>
          <a:p>
            <a:endParaRPr lang="fr-FR" sz="2000" b="1" dirty="0">
              <a:solidFill>
                <a:srgbClr val="7450EB"/>
              </a:solidFill>
            </a:endParaRPr>
          </a:p>
        </p:txBody>
      </p:sp>
      <p:pic>
        <p:nvPicPr>
          <p:cNvPr id="8" name="Picture 7" descr="A screenshot of a graph&#10;&#10;Description automatically generated">
            <a:extLst>
              <a:ext uri="{FF2B5EF4-FFF2-40B4-BE49-F238E27FC236}">
                <a16:creationId xmlns:a16="http://schemas.microsoft.com/office/drawing/2014/main" id="{E4D95602-5D13-F690-05A3-0BC2530632F7}"/>
              </a:ext>
            </a:extLst>
          </p:cNvPr>
          <p:cNvPicPr>
            <a:picLocks noChangeAspect="1"/>
          </p:cNvPicPr>
          <p:nvPr/>
        </p:nvPicPr>
        <p:blipFill rotWithShape="1">
          <a:blip r:embed="rId4"/>
          <a:srcRect t="25526" b="24399"/>
          <a:stretch/>
        </p:blipFill>
        <p:spPr>
          <a:xfrm>
            <a:off x="726989" y="1642306"/>
            <a:ext cx="8960099" cy="4456358"/>
          </a:xfrm>
          <a:prstGeom prst="rect">
            <a:avLst/>
          </a:prstGeom>
        </p:spPr>
      </p:pic>
      <p:pic>
        <p:nvPicPr>
          <p:cNvPr id="4" name="Picture 3" descr="A screenshot of a graph&#10;&#10;Description automatically generated">
            <a:extLst>
              <a:ext uri="{FF2B5EF4-FFF2-40B4-BE49-F238E27FC236}">
                <a16:creationId xmlns:a16="http://schemas.microsoft.com/office/drawing/2014/main" id="{F78771D9-9C94-77A0-10A1-9EDEF072E7DD}"/>
              </a:ext>
            </a:extLst>
          </p:cNvPr>
          <p:cNvPicPr>
            <a:picLocks noChangeAspect="1"/>
          </p:cNvPicPr>
          <p:nvPr/>
        </p:nvPicPr>
        <p:blipFill rotWithShape="1">
          <a:blip r:embed="rId4"/>
          <a:srcRect l="74066" b="74904"/>
          <a:stretch/>
        </p:blipFill>
        <p:spPr>
          <a:xfrm>
            <a:off x="9687088" y="3870485"/>
            <a:ext cx="2300574" cy="2086891"/>
          </a:xfrm>
          <a:prstGeom prst="rect">
            <a:avLst/>
          </a:prstGeom>
        </p:spPr>
      </p:pic>
    </p:spTree>
    <p:extLst>
      <p:ext uri="{BB962C8B-B14F-4D97-AF65-F5344CB8AC3E}">
        <p14:creationId xmlns:p14="http://schemas.microsoft.com/office/powerpoint/2010/main" val="118611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6"/>
            <a:ext cx="9121346" cy="970755"/>
          </a:xfrm>
        </p:spPr>
        <p:txBody>
          <a:bodyPr>
            <a:normAutofit/>
          </a:bodyPr>
          <a:lstStyle/>
          <a:p>
            <a:r>
              <a:rPr lang="fr-FR" sz="3600" b="1" dirty="0">
                <a:solidFill>
                  <a:schemeClr val="tx2"/>
                </a:solidFill>
              </a:rPr>
              <a:t>Analyse Univariée</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78710"/>
            <a:ext cx="11155730" cy="400110"/>
          </a:xfrm>
          <a:prstGeom prst="rect">
            <a:avLst/>
          </a:prstGeom>
          <a:noFill/>
        </p:spPr>
        <p:txBody>
          <a:bodyPr wrap="square" rtlCol="0">
            <a:spAutoFit/>
          </a:bodyPr>
          <a:lstStyle/>
          <a:p>
            <a:r>
              <a:rPr lang="fr-FR" sz="2000" b="1" dirty="0">
                <a:solidFill>
                  <a:srgbClr val="7450EB"/>
                </a:solidFill>
              </a:rPr>
              <a:t>Diagramme en barre</a:t>
            </a:r>
          </a:p>
        </p:txBody>
      </p:sp>
      <p:pic>
        <p:nvPicPr>
          <p:cNvPr id="9" name="Picture 8" descr="A graph of different brands&#10;&#10;Description automatically generated with medium confidence">
            <a:extLst>
              <a:ext uri="{FF2B5EF4-FFF2-40B4-BE49-F238E27FC236}">
                <a16:creationId xmlns:a16="http://schemas.microsoft.com/office/drawing/2014/main" id="{59410D62-2A0A-AFDA-B84E-6C82E321C501}"/>
              </a:ext>
            </a:extLst>
          </p:cNvPr>
          <p:cNvPicPr>
            <a:picLocks noChangeAspect="1"/>
          </p:cNvPicPr>
          <p:nvPr/>
        </p:nvPicPr>
        <p:blipFill rotWithShape="1">
          <a:blip r:embed="rId4"/>
          <a:srcRect r="33164" b="42858"/>
          <a:stretch/>
        </p:blipFill>
        <p:spPr>
          <a:xfrm>
            <a:off x="400002" y="3051179"/>
            <a:ext cx="5695998" cy="3228321"/>
          </a:xfrm>
          <a:prstGeom prst="rect">
            <a:avLst/>
          </a:prstGeom>
        </p:spPr>
      </p:pic>
      <p:sp>
        <p:nvSpPr>
          <p:cNvPr id="10" name="TextBox 9">
            <a:extLst>
              <a:ext uri="{FF2B5EF4-FFF2-40B4-BE49-F238E27FC236}">
                <a16:creationId xmlns:a16="http://schemas.microsoft.com/office/drawing/2014/main" id="{24778151-CA39-0D33-1BF7-F623D56C776B}"/>
              </a:ext>
            </a:extLst>
          </p:cNvPr>
          <p:cNvSpPr txBox="1"/>
          <p:nvPr/>
        </p:nvSpPr>
        <p:spPr>
          <a:xfrm>
            <a:off x="726989" y="1655210"/>
            <a:ext cx="9655875" cy="923330"/>
          </a:xfrm>
          <a:prstGeom prst="rect">
            <a:avLst/>
          </a:prstGeom>
          <a:noFill/>
        </p:spPr>
        <p:txBody>
          <a:bodyPr wrap="square">
            <a:spAutoFit/>
          </a:bodyPr>
          <a:lstStyle/>
          <a:p>
            <a:pPr marL="285750" indent="-285750">
              <a:buFont typeface="Arial" panose="020B0604020202020204" pitchFamily="34" charset="0"/>
              <a:buChar char="•"/>
            </a:pPr>
            <a:r>
              <a:rPr lang="fr-FR" dirty="0"/>
              <a:t>Graphiques à barres montrant la fréquence d'apparition d'une catégorie</a:t>
            </a:r>
          </a:p>
          <a:p>
            <a:pPr marL="285750" indent="-285750">
              <a:buFont typeface="Arial" panose="020B0604020202020204" pitchFamily="34" charset="0"/>
              <a:buChar char="•"/>
            </a:pPr>
            <a:r>
              <a:rPr lang="fr-FR" dirty="0"/>
              <a:t>Les valeurs manquantes ont été remplacées par la valeur la plus courante, entraînant des distributions extrêmes.</a:t>
            </a:r>
          </a:p>
        </p:txBody>
      </p:sp>
      <p:pic>
        <p:nvPicPr>
          <p:cNvPr id="11" name="Picture 10" descr="A graph of different brands&#10;&#10;Description automatically generated with medium confidence">
            <a:extLst>
              <a:ext uri="{FF2B5EF4-FFF2-40B4-BE49-F238E27FC236}">
                <a16:creationId xmlns:a16="http://schemas.microsoft.com/office/drawing/2014/main" id="{885BE0E4-B88C-A2F5-ECC8-33899B4511FA}"/>
              </a:ext>
            </a:extLst>
          </p:cNvPr>
          <p:cNvPicPr>
            <a:picLocks noChangeAspect="1"/>
          </p:cNvPicPr>
          <p:nvPr/>
        </p:nvPicPr>
        <p:blipFill rotWithShape="1">
          <a:blip r:embed="rId4"/>
          <a:srcRect t="57142" r="65005"/>
          <a:stretch/>
        </p:blipFill>
        <p:spPr>
          <a:xfrm>
            <a:off x="8977448" y="3051179"/>
            <a:ext cx="2972506" cy="2413310"/>
          </a:xfrm>
          <a:prstGeom prst="rect">
            <a:avLst/>
          </a:prstGeom>
        </p:spPr>
      </p:pic>
      <p:pic>
        <p:nvPicPr>
          <p:cNvPr id="12" name="Picture 11" descr="A graph of different brands&#10;&#10;Description automatically generated with medium confidence">
            <a:extLst>
              <a:ext uri="{FF2B5EF4-FFF2-40B4-BE49-F238E27FC236}">
                <a16:creationId xmlns:a16="http://schemas.microsoft.com/office/drawing/2014/main" id="{C626D25D-67F9-2B31-ACCC-6BC587019E2D}"/>
              </a:ext>
            </a:extLst>
          </p:cNvPr>
          <p:cNvPicPr>
            <a:picLocks noChangeAspect="1"/>
          </p:cNvPicPr>
          <p:nvPr/>
        </p:nvPicPr>
        <p:blipFill rotWithShape="1">
          <a:blip r:embed="rId4"/>
          <a:srcRect l="66582" b="47460"/>
          <a:stretch/>
        </p:blipFill>
        <p:spPr>
          <a:xfrm>
            <a:off x="6129449" y="3051179"/>
            <a:ext cx="2847999" cy="2968353"/>
          </a:xfrm>
          <a:prstGeom prst="rect">
            <a:avLst/>
          </a:prstGeom>
        </p:spPr>
      </p:pic>
    </p:spTree>
    <p:extLst>
      <p:ext uri="{BB962C8B-B14F-4D97-AF65-F5344CB8AC3E}">
        <p14:creationId xmlns:p14="http://schemas.microsoft.com/office/powerpoint/2010/main" val="399643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CDF32-EC1D-CF41-B718-01CC229BAC04}"/>
              </a:ext>
            </a:extLst>
          </p:cNvPr>
          <p:cNvSpPr>
            <a:spLocks noGrp="1"/>
          </p:cNvSpPr>
          <p:nvPr>
            <p:ph sz="half" idx="1"/>
          </p:nvPr>
        </p:nvSpPr>
        <p:spPr>
          <a:xfrm>
            <a:off x="1406611" y="1417853"/>
            <a:ext cx="2349843" cy="3314786"/>
          </a:xfrm>
        </p:spPr>
        <p:txBody>
          <a:bodyPr>
            <a:noAutofit/>
          </a:bodyPr>
          <a:lstStyle/>
          <a:p>
            <a:pPr marL="0" indent="0">
              <a:buNone/>
            </a:pPr>
            <a:r>
              <a:rPr lang="en-AU" sz="30000" dirty="0">
                <a:solidFill>
                  <a:srgbClr val="B8B1FF"/>
                </a:solidFill>
              </a:rPr>
              <a:t>4</a:t>
            </a:r>
          </a:p>
        </p:txBody>
      </p:sp>
      <p:sp>
        <p:nvSpPr>
          <p:cNvPr id="7" name="Rounded Rectangle 6">
            <a:extLst>
              <a:ext uri="{FF2B5EF4-FFF2-40B4-BE49-F238E27FC236}">
                <a16:creationId xmlns:a16="http://schemas.microsoft.com/office/drawing/2014/main" id="{DE49F5C1-858B-F2A1-19C1-ED4619F786C4}"/>
              </a:ext>
            </a:extLst>
          </p:cNvPr>
          <p:cNvSpPr/>
          <p:nvPr/>
        </p:nvSpPr>
        <p:spPr>
          <a:xfrm>
            <a:off x="4263081" y="2761735"/>
            <a:ext cx="6400800" cy="1334529"/>
          </a:xfrm>
          <a:prstGeom prst="roundRect">
            <a:avLst>
              <a:gd name="adj" fmla="val 37964"/>
            </a:avLst>
          </a:prstGeom>
          <a:solidFill>
            <a:srgbClr val="745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4" name="Picture 2" descr="OpenClassrooms transforme l'expérience client avec la téléphonie">
            <a:extLst>
              <a:ext uri="{FF2B5EF4-FFF2-40B4-BE49-F238E27FC236}">
                <a16:creationId xmlns:a16="http://schemas.microsoft.com/office/drawing/2014/main" id="{170FC019-C885-5695-6957-E6FCFADF0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043" y="2761735"/>
            <a:ext cx="1334529" cy="13345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53384A4-D6C4-B166-5E9C-1C296EB7D28A}"/>
              </a:ext>
            </a:extLst>
          </p:cNvPr>
          <p:cNvSpPr txBox="1"/>
          <p:nvPr/>
        </p:nvSpPr>
        <p:spPr>
          <a:xfrm>
            <a:off x="4214096" y="3163048"/>
            <a:ext cx="6498770" cy="783772"/>
          </a:xfrm>
          <a:prstGeom prst="rect">
            <a:avLst/>
          </a:prstGeom>
        </p:spPr>
        <p:txBody>
          <a:bodyPr vert="horz" lIns="91440" tIns="45720" rIns="91440" bIns="45720" rtlCol="0">
            <a:noAutofit/>
          </a:bodyPr>
          <a:lstStyle>
            <a:defPPr>
              <a:defRPr lang="en-FR"/>
            </a:defPPr>
            <a:lvl1pPr indent="0">
              <a:lnSpc>
                <a:spcPct val="90000"/>
              </a:lnSpc>
              <a:spcBef>
                <a:spcPts val="1000"/>
              </a:spcBef>
              <a:buFont typeface="Arial" panose="020B0604020202020204" pitchFamily="34" charset="0"/>
              <a:buNone/>
              <a:defRPr sz="3600" b="1">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GB" dirty="0">
                <a:latin typeface="Inter"/>
              </a:rPr>
              <a:t>Analyse </a:t>
            </a:r>
            <a:r>
              <a:rPr lang="en-GB" dirty="0" err="1">
                <a:latin typeface="Inter"/>
              </a:rPr>
              <a:t>Multivariée</a:t>
            </a:r>
            <a:endParaRPr lang="en-GB" b="1" i="0" dirty="0">
              <a:effectLst/>
              <a:latin typeface="Inter"/>
            </a:endParaRPr>
          </a:p>
        </p:txBody>
      </p:sp>
    </p:spTree>
    <p:extLst>
      <p:ext uri="{BB962C8B-B14F-4D97-AF65-F5344CB8AC3E}">
        <p14:creationId xmlns:p14="http://schemas.microsoft.com/office/powerpoint/2010/main" val="82583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7"/>
            <a:ext cx="9121346" cy="970755"/>
          </a:xfrm>
        </p:spPr>
        <p:txBody>
          <a:bodyPr>
            <a:normAutofit/>
          </a:bodyPr>
          <a:lstStyle/>
          <a:p>
            <a:r>
              <a:rPr lang="fr-FR" sz="3200" b="1" dirty="0">
                <a:solidFill>
                  <a:schemeClr val="tx2"/>
                </a:solidFill>
              </a:rPr>
              <a:t>Analyse Multivariée</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fr-FR" sz="2000" b="1" dirty="0">
                <a:solidFill>
                  <a:srgbClr val="7450EB"/>
                </a:solidFill>
              </a:rPr>
              <a:t>Relations entre les variables :</a:t>
            </a:r>
          </a:p>
        </p:txBody>
      </p:sp>
      <p:pic>
        <p:nvPicPr>
          <p:cNvPr id="4" name="Picture 3" descr="A chart of food content&#10;&#10;Description automatically generated with medium confidence">
            <a:extLst>
              <a:ext uri="{FF2B5EF4-FFF2-40B4-BE49-F238E27FC236}">
                <a16:creationId xmlns:a16="http://schemas.microsoft.com/office/drawing/2014/main" id="{23D1E4C5-8A49-6218-0CE7-4AAB77FD7173}"/>
              </a:ext>
            </a:extLst>
          </p:cNvPr>
          <p:cNvPicPr>
            <a:picLocks noChangeAspect="1"/>
          </p:cNvPicPr>
          <p:nvPr/>
        </p:nvPicPr>
        <p:blipFill rotWithShape="1">
          <a:blip r:embed="rId3"/>
          <a:srcRect t="3337"/>
          <a:stretch/>
        </p:blipFill>
        <p:spPr>
          <a:xfrm>
            <a:off x="4598894" y="1382627"/>
            <a:ext cx="7283825" cy="5202343"/>
          </a:xfrm>
          <a:prstGeom prst="rect">
            <a:avLst/>
          </a:prstGeom>
        </p:spPr>
      </p:pic>
      <p:sp>
        <p:nvSpPr>
          <p:cNvPr id="3" name="TextBox 2">
            <a:extLst>
              <a:ext uri="{FF2B5EF4-FFF2-40B4-BE49-F238E27FC236}">
                <a16:creationId xmlns:a16="http://schemas.microsoft.com/office/drawing/2014/main" id="{4E8100A8-6ECB-86E3-B8D1-619511F94483}"/>
              </a:ext>
            </a:extLst>
          </p:cNvPr>
          <p:cNvSpPr txBox="1"/>
          <p:nvPr/>
        </p:nvSpPr>
        <p:spPr>
          <a:xfrm>
            <a:off x="861459" y="1443841"/>
            <a:ext cx="3737435" cy="3970318"/>
          </a:xfrm>
          <a:prstGeom prst="rect">
            <a:avLst/>
          </a:prstGeom>
          <a:noFill/>
        </p:spPr>
        <p:txBody>
          <a:bodyPr wrap="square" rtlCol="0">
            <a:spAutoFit/>
          </a:bodyPr>
          <a:lstStyle/>
          <a:p>
            <a:pPr marL="285750" indent="-285750">
              <a:buFont typeface="Arial" panose="020B0604020202020204" pitchFamily="34" charset="0"/>
              <a:buChar char="•"/>
            </a:pPr>
            <a:r>
              <a:rPr lang="en-AU" dirty="0"/>
              <a:t>Forte correlation</a:t>
            </a:r>
          </a:p>
          <a:p>
            <a:pPr marL="742950" lvl="1" indent="-285750">
              <a:buFont typeface="Arial" panose="020B0604020202020204" pitchFamily="34" charset="0"/>
              <a:buChar char="•"/>
            </a:pPr>
            <a:r>
              <a:rPr lang="en-AU" dirty="0"/>
              <a:t>Le </a:t>
            </a:r>
            <a:r>
              <a:rPr lang="en-AU" dirty="0" err="1"/>
              <a:t>nutri-scrore</a:t>
            </a:r>
            <a:r>
              <a:rPr lang="en-AU" dirty="0"/>
              <a:t> </a:t>
            </a:r>
            <a:r>
              <a:rPr lang="en-AU" dirty="0" err="1"/>
              <a:t>Anglais</a:t>
            </a:r>
            <a:r>
              <a:rPr lang="en-AU" dirty="0"/>
              <a:t> et </a:t>
            </a:r>
            <a:r>
              <a:rPr lang="en-AU" dirty="0" err="1"/>
              <a:t>Francais</a:t>
            </a:r>
            <a:r>
              <a:rPr lang="en-AU" dirty="0"/>
              <a:t>.</a:t>
            </a:r>
          </a:p>
          <a:p>
            <a:pPr marL="742950" lvl="1" indent="-285750">
              <a:buFont typeface="Arial" panose="020B0604020202020204" pitchFamily="34" charset="0"/>
              <a:buChar char="•"/>
            </a:pPr>
            <a:r>
              <a:rPr lang="en-AU" dirty="0"/>
              <a:t>Le </a:t>
            </a:r>
            <a:r>
              <a:rPr lang="en-AU" dirty="0" err="1"/>
              <a:t>sel</a:t>
            </a:r>
            <a:r>
              <a:rPr lang="en-AU" dirty="0"/>
              <a:t> et le sodium</a:t>
            </a:r>
          </a:p>
          <a:p>
            <a:pPr marL="1200150" lvl="2" indent="-285750">
              <a:buFont typeface="Arial" panose="020B0604020202020204" pitchFamily="34" charset="0"/>
              <a:buChar char="•"/>
            </a:pPr>
            <a:r>
              <a:rPr lang="en-AU" dirty="0"/>
              <a:t> </a:t>
            </a:r>
            <a:r>
              <a:rPr lang="en-AU" dirty="0" err="1"/>
              <a:t>Ils</a:t>
            </a:r>
            <a:r>
              <a:rPr lang="en-AU" dirty="0"/>
              <a:t> </a:t>
            </a:r>
            <a:r>
              <a:rPr lang="en-AU" dirty="0" err="1"/>
              <a:t>sont</a:t>
            </a:r>
            <a:r>
              <a:rPr lang="en-AU" dirty="0"/>
              <a:t> </a:t>
            </a:r>
            <a:r>
              <a:rPr lang="en-AU" dirty="0" err="1"/>
              <a:t>colinéaires</a:t>
            </a:r>
            <a:r>
              <a:rPr lang="en-AU" dirty="0"/>
              <a:t>.</a:t>
            </a:r>
          </a:p>
          <a:p>
            <a:pPr marL="1200150" lvl="2" indent="-285750">
              <a:buFont typeface="Arial" panose="020B0604020202020204" pitchFamily="34" charset="0"/>
              <a:buChar char="•"/>
            </a:pPr>
            <a:r>
              <a:rPr lang="en-AU" dirty="0" err="1"/>
              <a:t>Seulement</a:t>
            </a:r>
            <a:r>
              <a:rPr lang="en-AU" dirty="0"/>
              <a:t> 1 </a:t>
            </a:r>
            <a:r>
              <a:rPr lang="en-AU" dirty="0" err="1"/>
              <a:t>devrait</a:t>
            </a:r>
            <a:r>
              <a:rPr lang="en-AU" dirty="0"/>
              <a:t> </a:t>
            </a:r>
            <a:r>
              <a:rPr lang="en-AU" dirty="0" err="1"/>
              <a:t>être</a:t>
            </a:r>
            <a:r>
              <a:rPr lang="en-AU" dirty="0"/>
              <a:t> </a:t>
            </a:r>
            <a:r>
              <a:rPr lang="en-AU" dirty="0" err="1"/>
              <a:t>utilisé</a:t>
            </a:r>
            <a:r>
              <a:rPr lang="en-AU" dirty="0"/>
              <a:t> dans les analyses.</a:t>
            </a:r>
          </a:p>
          <a:p>
            <a:pPr marL="1200150" lvl="2" indent="-285750">
              <a:buFont typeface="Arial" panose="020B0604020202020204" pitchFamily="34" charset="0"/>
              <a:buChar char="•"/>
            </a:pPr>
            <a:r>
              <a:rPr lang="en-AU" dirty="0" err="1"/>
              <a:t>Mais</a:t>
            </a:r>
            <a:r>
              <a:rPr lang="en-AU" dirty="0"/>
              <a:t> </a:t>
            </a:r>
            <a:r>
              <a:rPr lang="en-AU" dirty="0" err="1"/>
              <a:t>comme</a:t>
            </a:r>
            <a:r>
              <a:rPr lang="en-AU" dirty="0"/>
              <a:t> il y a des </a:t>
            </a:r>
            <a:r>
              <a:rPr lang="en-AU" dirty="0" err="1"/>
              <a:t>valeurs</a:t>
            </a:r>
            <a:r>
              <a:rPr lang="en-AU" dirty="0"/>
              <a:t> </a:t>
            </a:r>
            <a:r>
              <a:rPr lang="en-AU" dirty="0" err="1"/>
              <a:t>manquantes</a:t>
            </a:r>
            <a:r>
              <a:rPr lang="en-AU" dirty="0"/>
              <a:t> nous </a:t>
            </a:r>
            <a:r>
              <a:rPr lang="en-AU" dirty="0" err="1"/>
              <a:t>allons</a:t>
            </a:r>
            <a:r>
              <a:rPr lang="en-AU" dirty="0"/>
              <a:t> conserver les deux.</a:t>
            </a:r>
          </a:p>
          <a:p>
            <a:pPr marL="1200150" lvl="2" indent="-285750">
              <a:buFont typeface="Arial" panose="020B0604020202020204" pitchFamily="34" charset="0"/>
              <a:buChar char="•"/>
            </a:pPr>
            <a:r>
              <a:rPr lang="en-AU" dirty="0"/>
              <a:t>Nous </a:t>
            </a:r>
            <a:r>
              <a:rPr lang="en-AU" dirty="0" err="1"/>
              <a:t>aurions</a:t>
            </a:r>
            <a:r>
              <a:rPr lang="en-AU" dirty="0"/>
              <a:t> </a:t>
            </a:r>
            <a:r>
              <a:rPr lang="en-AU" dirty="0" err="1"/>
              <a:t>pu</a:t>
            </a:r>
            <a:r>
              <a:rPr lang="en-AU" dirty="0"/>
              <a:t> </a:t>
            </a:r>
            <a:r>
              <a:rPr lang="en-AU" dirty="0" err="1"/>
              <a:t>créer</a:t>
            </a:r>
            <a:r>
              <a:rPr lang="en-AU" dirty="0"/>
              <a:t> </a:t>
            </a:r>
            <a:r>
              <a:rPr lang="en-AU" dirty="0" err="1"/>
              <a:t>une</a:t>
            </a:r>
            <a:r>
              <a:rPr lang="en-AU" dirty="0"/>
              <a:t> </a:t>
            </a:r>
            <a:r>
              <a:rPr lang="en-AU" dirty="0" err="1"/>
              <a:t>colonne</a:t>
            </a:r>
            <a:r>
              <a:rPr lang="en-AU" dirty="0"/>
              <a:t> </a:t>
            </a:r>
            <a:r>
              <a:rPr lang="en-AU" dirty="0" err="1"/>
              <a:t>combinant</a:t>
            </a:r>
            <a:r>
              <a:rPr lang="en-AU" dirty="0"/>
              <a:t> les deux.</a:t>
            </a:r>
          </a:p>
        </p:txBody>
      </p:sp>
    </p:spTree>
    <p:extLst>
      <p:ext uri="{BB962C8B-B14F-4D97-AF65-F5344CB8AC3E}">
        <p14:creationId xmlns:p14="http://schemas.microsoft.com/office/powerpoint/2010/main" val="411501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7"/>
            <a:ext cx="9121346" cy="970755"/>
          </a:xfrm>
        </p:spPr>
        <p:txBody>
          <a:bodyPr>
            <a:normAutofit/>
          </a:bodyPr>
          <a:lstStyle/>
          <a:p>
            <a:r>
              <a:rPr lang="fr-FR" sz="3200" b="1" dirty="0">
                <a:solidFill>
                  <a:schemeClr val="tx2"/>
                </a:solidFill>
              </a:rPr>
              <a:t>Analyse Multivariée</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8" y="883505"/>
            <a:ext cx="11155730" cy="400110"/>
          </a:xfrm>
          <a:prstGeom prst="rect">
            <a:avLst/>
          </a:prstGeom>
          <a:noFill/>
        </p:spPr>
        <p:txBody>
          <a:bodyPr wrap="square" rtlCol="0">
            <a:spAutoFit/>
          </a:bodyPr>
          <a:lstStyle/>
          <a:p>
            <a:r>
              <a:rPr lang="en-GB" sz="2000" b="1" dirty="0">
                <a:solidFill>
                  <a:srgbClr val="7450EB"/>
                </a:solidFill>
              </a:rPr>
              <a:t>Analyse des </a:t>
            </a:r>
            <a:r>
              <a:rPr lang="en-GB" sz="2000" b="1" dirty="0" err="1">
                <a:solidFill>
                  <a:srgbClr val="7450EB"/>
                </a:solidFill>
              </a:rPr>
              <a:t>Résultats</a:t>
            </a:r>
            <a:r>
              <a:rPr lang="en-GB" sz="2000" b="1" dirty="0">
                <a:solidFill>
                  <a:srgbClr val="7450EB"/>
                </a:solidFill>
              </a:rPr>
              <a:t> du </a:t>
            </a:r>
            <a:r>
              <a:rPr lang="en-GB" sz="2000" b="1" dirty="0" err="1">
                <a:solidFill>
                  <a:srgbClr val="7450EB"/>
                </a:solidFill>
              </a:rPr>
              <a:t>Modèle</a:t>
            </a:r>
            <a:r>
              <a:rPr lang="en-GB" sz="2000" b="1" dirty="0">
                <a:solidFill>
                  <a:srgbClr val="7450EB"/>
                </a:solidFill>
              </a:rPr>
              <a:t> de </a:t>
            </a:r>
            <a:r>
              <a:rPr lang="en-GB" sz="2000" b="1" dirty="0" err="1">
                <a:solidFill>
                  <a:srgbClr val="7450EB"/>
                </a:solidFill>
              </a:rPr>
              <a:t>Régression</a:t>
            </a:r>
            <a:endParaRPr lang="fr-FR" sz="2000" b="1" dirty="0">
              <a:solidFill>
                <a:srgbClr val="7450EB"/>
              </a:solidFill>
            </a:endParaRPr>
          </a:p>
        </p:txBody>
      </p:sp>
      <p:pic>
        <p:nvPicPr>
          <p:cNvPr id="7" name="Picture 6">
            <a:extLst>
              <a:ext uri="{FF2B5EF4-FFF2-40B4-BE49-F238E27FC236}">
                <a16:creationId xmlns:a16="http://schemas.microsoft.com/office/drawing/2014/main" id="{0B83D647-7230-D9D3-9902-8F5B4B19ED77}"/>
              </a:ext>
            </a:extLst>
          </p:cNvPr>
          <p:cNvPicPr>
            <a:picLocks noChangeAspect="1"/>
          </p:cNvPicPr>
          <p:nvPr/>
        </p:nvPicPr>
        <p:blipFill>
          <a:blip r:embed="rId4"/>
          <a:stretch>
            <a:fillRect/>
          </a:stretch>
        </p:blipFill>
        <p:spPr>
          <a:xfrm>
            <a:off x="4161913" y="3505200"/>
            <a:ext cx="3644900" cy="2895600"/>
          </a:xfrm>
          <a:prstGeom prst="rect">
            <a:avLst/>
          </a:prstGeom>
        </p:spPr>
      </p:pic>
      <p:pic>
        <p:nvPicPr>
          <p:cNvPr id="9" name="Picture 8">
            <a:extLst>
              <a:ext uri="{FF2B5EF4-FFF2-40B4-BE49-F238E27FC236}">
                <a16:creationId xmlns:a16="http://schemas.microsoft.com/office/drawing/2014/main" id="{09D758C3-088F-91BE-F292-86D62A9FA1B5}"/>
              </a:ext>
            </a:extLst>
          </p:cNvPr>
          <p:cNvPicPr>
            <a:picLocks noChangeAspect="1"/>
          </p:cNvPicPr>
          <p:nvPr/>
        </p:nvPicPr>
        <p:blipFill>
          <a:blip r:embed="rId5"/>
          <a:stretch>
            <a:fillRect/>
          </a:stretch>
        </p:blipFill>
        <p:spPr>
          <a:xfrm>
            <a:off x="8030089" y="3479800"/>
            <a:ext cx="3949700" cy="2946400"/>
          </a:xfrm>
          <a:prstGeom prst="rect">
            <a:avLst/>
          </a:prstGeom>
        </p:spPr>
      </p:pic>
      <p:pic>
        <p:nvPicPr>
          <p:cNvPr id="10" name="Picture 9">
            <a:extLst>
              <a:ext uri="{FF2B5EF4-FFF2-40B4-BE49-F238E27FC236}">
                <a16:creationId xmlns:a16="http://schemas.microsoft.com/office/drawing/2014/main" id="{7EC96ACE-EB66-6629-4B13-BC6030C87FBE}"/>
              </a:ext>
            </a:extLst>
          </p:cNvPr>
          <p:cNvPicPr>
            <a:picLocks noChangeAspect="1"/>
          </p:cNvPicPr>
          <p:nvPr/>
        </p:nvPicPr>
        <p:blipFill>
          <a:blip r:embed="rId6"/>
          <a:stretch>
            <a:fillRect/>
          </a:stretch>
        </p:blipFill>
        <p:spPr>
          <a:xfrm>
            <a:off x="268337" y="3505200"/>
            <a:ext cx="3670300" cy="2895600"/>
          </a:xfrm>
          <a:prstGeom prst="rect">
            <a:avLst/>
          </a:prstGeom>
        </p:spPr>
      </p:pic>
      <p:sp>
        <p:nvSpPr>
          <p:cNvPr id="12" name="TextBox 11">
            <a:extLst>
              <a:ext uri="{FF2B5EF4-FFF2-40B4-BE49-F238E27FC236}">
                <a16:creationId xmlns:a16="http://schemas.microsoft.com/office/drawing/2014/main" id="{C936A37A-2DF6-1AFE-4375-27C62B9CEFB9}"/>
              </a:ext>
            </a:extLst>
          </p:cNvPr>
          <p:cNvSpPr txBox="1"/>
          <p:nvPr/>
        </p:nvSpPr>
        <p:spPr>
          <a:xfrm>
            <a:off x="726989" y="1491494"/>
            <a:ext cx="5243505" cy="1200329"/>
          </a:xfrm>
          <a:prstGeom prst="rect">
            <a:avLst/>
          </a:prstGeom>
          <a:noFill/>
        </p:spPr>
        <p:txBody>
          <a:bodyPr wrap="square">
            <a:spAutoFit/>
          </a:bodyPr>
          <a:lstStyle/>
          <a:p>
            <a:pPr marL="285750" indent="-285750" algn="l">
              <a:buFont typeface="Arial" panose="020B0604020202020204" pitchFamily="34" charset="0"/>
              <a:buChar char="•"/>
            </a:pPr>
            <a:r>
              <a:rPr lang="en-GB" b="1" i="0" dirty="0">
                <a:effectLst/>
                <a:latin typeface="Söhne"/>
              </a:rPr>
              <a:t>Variable </a:t>
            </a:r>
            <a:r>
              <a:rPr lang="en-GB" b="1" i="0" dirty="0" err="1">
                <a:effectLst/>
                <a:latin typeface="Söhne"/>
              </a:rPr>
              <a:t>Dépendante</a:t>
            </a:r>
            <a:r>
              <a:rPr lang="en-GB" b="0" i="0" dirty="0">
                <a:effectLst/>
                <a:latin typeface="Söhne"/>
              </a:rPr>
              <a:t>: "Nutri-Score UK 100g" </a:t>
            </a:r>
            <a:r>
              <a:rPr lang="en-GB" b="0" i="0" dirty="0" err="1">
                <a:effectLst/>
                <a:latin typeface="Söhne"/>
              </a:rPr>
              <a:t>est</a:t>
            </a:r>
            <a:r>
              <a:rPr lang="en-GB" b="0" i="0" dirty="0">
                <a:effectLst/>
                <a:latin typeface="Söhne"/>
              </a:rPr>
              <a:t> la variable que nous </a:t>
            </a:r>
            <a:r>
              <a:rPr lang="en-GB" b="0" i="0" dirty="0" err="1">
                <a:effectLst/>
                <a:latin typeface="Söhne"/>
              </a:rPr>
              <a:t>cherchons</a:t>
            </a:r>
            <a:r>
              <a:rPr lang="en-GB" b="0" i="0" dirty="0">
                <a:effectLst/>
                <a:latin typeface="Söhne"/>
              </a:rPr>
              <a:t> </a:t>
            </a:r>
            <a:r>
              <a:rPr lang="en-GB" b="0" i="0" dirty="0" err="1">
                <a:effectLst/>
                <a:latin typeface="Söhne"/>
              </a:rPr>
              <a:t>à</a:t>
            </a:r>
            <a:r>
              <a:rPr lang="en-GB" b="0" i="0" dirty="0">
                <a:effectLst/>
                <a:latin typeface="Söhne"/>
              </a:rPr>
              <a:t> </a:t>
            </a:r>
            <a:r>
              <a:rPr lang="en-GB" b="0" i="0" dirty="0" err="1">
                <a:effectLst/>
                <a:latin typeface="Söhne"/>
              </a:rPr>
              <a:t>expliquer</a:t>
            </a:r>
            <a:r>
              <a:rPr lang="en-GB" b="0" i="0" dirty="0">
                <a:effectLst/>
                <a:latin typeface="Söhne"/>
              </a:rPr>
              <a:t>.</a:t>
            </a:r>
          </a:p>
          <a:p>
            <a:pPr marL="285750" indent="-285750" algn="l">
              <a:buFont typeface="Arial" panose="020B0604020202020204" pitchFamily="34" charset="0"/>
              <a:buChar char="•"/>
            </a:pPr>
            <a:r>
              <a:rPr lang="en-GB" b="1" i="0" dirty="0">
                <a:effectLst/>
                <a:latin typeface="Söhne"/>
              </a:rPr>
              <a:t>R-</a:t>
            </a:r>
            <a:r>
              <a:rPr lang="en-GB" b="1" i="0" dirty="0" err="1">
                <a:effectLst/>
                <a:latin typeface="Söhne"/>
              </a:rPr>
              <a:t>carré</a:t>
            </a:r>
            <a:r>
              <a:rPr lang="en-GB" b="0" i="0" dirty="0">
                <a:effectLst/>
                <a:latin typeface="Söhne"/>
              </a:rPr>
              <a:t>: 81,6% de la </a:t>
            </a:r>
            <a:r>
              <a:rPr lang="en-GB" b="0" i="0" dirty="0" err="1">
                <a:effectLst/>
                <a:latin typeface="Söhne"/>
              </a:rPr>
              <a:t>variabilité</a:t>
            </a:r>
            <a:r>
              <a:rPr lang="en-GB" b="0" i="0" dirty="0">
                <a:effectLst/>
                <a:latin typeface="Söhne"/>
              </a:rPr>
              <a:t> de la variable </a:t>
            </a:r>
            <a:r>
              <a:rPr lang="en-GB" b="0" i="0" dirty="0" err="1">
                <a:effectLst/>
                <a:latin typeface="Söhne"/>
              </a:rPr>
              <a:t>dépendante</a:t>
            </a:r>
            <a:r>
              <a:rPr lang="en-GB" b="0" i="0" dirty="0">
                <a:effectLst/>
                <a:latin typeface="Söhne"/>
              </a:rPr>
              <a:t> </a:t>
            </a:r>
            <a:r>
              <a:rPr lang="en-GB" b="0" i="0" dirty="0" err="1">
                <a:effectLst/>
                <a:latin typeface="Söhne"/>
              </a:rPr>
              <a:t>est</a:t>
            </a:r>
            <a:r>
              <a:rPr lang="en-GB" b="0" i="0" dirty="0">
                <a:effectLst/>
                <a:latin typeface="Söhne"/>
              </a:rPr>
              <a:t> </a:t>
            </a:r>
            <a:r>
              <a:rPr lang="en-GB" b="0" i="0" dirty="0" err="1">
                <a:effectLst/>
                <a:latin typeface="Söhne"/>
              </a:rPr>
              <a:t>expliquée</a:t>
            </a:r>
            <a:r>
              <a:rPr lang="en-GB" b="0" i="0" dirty="0">
                <a:effectLst/>
                <a:latin typeface="Söhne"/>
              </a:rPr>
              <a:t> par le </a:t>
            </a:r>
            <a:r>
              <a:rPr lang="en-GB" b="0" i="0" dirty="0" err="1">
                <a:effectLst/>
                <a:latin typeface="Söhne"/>
              </a:rPr>
              <a:t>modèle</a:t>
            </a:r>
            <a:r>
              <a:rPr lang="en-GB" b="0" i="0" dirty="0">
                <a:effectLst/>
                <a:latin typeface="Söhne"/>
              </a:rPr>
              <a:t>.</a:t>
            </a:r>
          </a:p>
        </p:txBody>
      </p:sp>
      <p:sp>
        <p:nvSpPr>
          <p:cNvPr id="4" name="TextBox 3">
            <a:extLst>
              <a:ext uri="{FF2B5EF4-FFF2-40B4-BE49-F238E27FC236}">
                <a16:creationId xmlns:a16="http://schemas.microsoft.com/office/drawing/2014/main" id="{77DC3A87-3ED5-14B4-DCAE-E4AC099916B0}"/>
              </a:ext>
            </a:extLst>
          </p:cNvPr>
          <p:cNvSpPr txBox="1"/>
          <p:nvPr/>
        </p:nvSpPr>
        <p:spPr>
          <a:xfrm>
            <a:off x="6221508" y="1491494"/>
            <a:ext cx="5661210" cy="1477328"/>
          </a:xfrm>
          <a:prstGeom prst="rect">
            <a:avLst/>
          </a:prstGeom>
          <a:noFill/>
        </p:spPr>
        <p:txBody>
          <a:bodyPr wrap="square">
            <a:spAutoFit/>
          </a:bodyPr>
          <a:lstStyle/>
          <a:p>
            <a:pPr marL="285750" indent="-285750" algn="l">
              <a:buFont typeface="Arial" panose="020B0604020202020204" pitchFamily="34" charset="0"/>
              <a:buChar char="•"/>
            </a:pPr>
            <a:r>
              <a:rPr lang="en-GB" b="1" i="0" dirty="0">
                <a:effectLst/>
                <a:latin typeface="Söhne"/>
              </a:rPr>
              <a:t>R-</a:t>
            </a:r>
            <a:r>
              <a:rPr lang="en-GB" b="1" i="0" dirty="0" err="1">
                <a:effectLst/>
                <a:latin typeface="Söhne"/>
              </a:rPr>
              <a:t>carré</a:t>
            </a:r>
            <a:r>
              <a:rPr lang="en-GB" b="1" i="0" dirty="0">
                <a:effectLst/>
                <a:latin typeface="Söhne"/>
              </a:rPr>
              <a:t> </a:t>
            </a:r>
            <a:r>
              <a:rPr lang="en-GB" b="1" i="0" dirty="0" err="1">
                <a:effectLst/>
                <a:latin typeface="Söhne"/>
              </a:rPr>
              <a:t>ajusté</a:t>
            </a:r>
            <a:r>
              <a:rPr lang="en-GB" b="0" i="0" dirty="0">
                <a:effectLst/>
                <a:latin typeface="Söhne"/>
              </a:rPr>
              <a:t>: 0.816, </a:t>
            </a:r>
            <a:r>
              <a:rPr lang="en-GB" b="0" i="0" dirty="0" err="1">
                <a:effectLst/>
                <a:latin typeface="Söhne"/>
              </a:rPr>
              <a:t>ajusté</a:t>
            </a:r>
            <a:r>
              <a:rPr lang="en-GB" b="0" i="0" dirty="0">
                <a:effectLst/>
                <a:latin typeface="Söhne"/>
              </a:rPr>
              <a:t> </a:t>
            </a:r>
            <a:r>
              <a:rPr lang="en-GB" b="0" i="0" dirty="0" err="1">
                <a:effectLst/>
                <a:latin typeface="Söhne"/>
              </a:rPr>
              <a:t>en</a:t>
            </a:r>
            <a:r>
              <a:rPr lang="en-GB" b="0" i="0" dirty="0">
                <a:effectLst/>
                <a:latin typeface="Söhne"/>
              </a:rPr>
              <a:t> </a:t>
            </a:r>
            <a:r>
              <a:rPr lang="en-GB" b="0" i="0" dirty="0" err="1">
                <a:effectLst/>
                <a:latin typeface="Söhne"/>
              </a:rPr>
              <a:t>fonction</a:t>
            </a:r>
            <a:r>
              <a:rPr lang="en-GB" b="0" i="0" dirty="0">
                <a:effectLst/>
                <a:latin typeface="Söhne"/>
              </a:rPr>
              <a:t> du </a:t>
            </a:r>
            <a:r>
              <a:rPr lang="en-GB" b="0" i="0" dirty="0" err="1">
                <a:effectLst/>
                <a:latin typeface="Söhne"/>
              </a:rPr>
              <a:t>nombre</a:t>
            </a:r>
            <a:r>
              <a:rPr lang="en-GB" b="0" i="0" dirty="0">
                <a:effectLst/>
                <a:latin typeface="Söhne"/>
              </a:rPr>
              <a:t> de </a:t>
            </a:r>
            <a:r>
              <a:rPr lang="en-GB" b="0" i="0" dirty="0" err="1">
                <a:effectLst/>
                <a:latin typeface="Söhne"/>
              </a:rPr>
              <a:t>prédicteurs</a:t>
            </a:r>
            <a:r>
              <a:rPr lang="en-GB" b="0" i="0" dirty="0">
                <a:effectLst/>
                <a:latin typeface="Söhne"/>
              </a:rPr>
              <a:t> dans le </a:t>
            </a:r>
            <a:r>
              <a:rPr lang="en-GB" b="0" i="0" dirty="0" err="1">
                <a:effectLst/>
                <a:latin typeface="Söhne"/>
              </a:rPr>
              <a:t>modèle</a:t>
            </a:r>
            <a:r>
              <a:rPr lang="en-GB" b="0" i="0" dirty="0">
                <a:effectLst/>
                <a:latin typeface="Söhne"/>
              </a:rPr>
              <a:t>.</a:t>
            </a:r>
          </a:p>
          <a:p>
            <a:pPr marL="285750" indent="-285750" algn="l">
              <a:buFont typeface="Arial" panose="020B0604020202020204" pitchFamily="34" charset="0"/>
              <a:buChar char="•"/>
            </a:pPr>
            <a:r>
              <a:rPr lang="en-GB" b="1" i="0" dirty="0" err="1">
                <a:effectLst/>
                <a:latin typeface="Söhne"/>
              </a:rPr>
              <a:t>Significativité</a:t>
            </a:r>
            <a:r>
              <a:rPr lang="en-GB" b="0" i="0" dirty="0">
                <a:effectLst/>
                <a:latin typeface="Söhne"/>
              </a:rPr>
              <a:t>: Le </a:t>
            </a:r>
            <a:r>
              <a:rPr lang="en-GB" b="0" i="0" dirty="0" err="1">
                <a:effectLst/>
                <a:latin typeface="Söhne"/>
              </a:rPr>
              <a:t>modèle</a:t>
            </a:r>
            <a:r>
              <a:rPr lang="en-GB" b="0" i="0" dirty="0">
                <a:effectLst/>
                <a:latin typeface="Söhne"/>
              </a:rPr>
              <a:t> global </a:t>
            </a:r>
            <a:r>
              <a:rPr lang="en-GB" b="0" i="0" dirty="0" err="1">
                <a:effectLst/>
                <a:latin typeface="Söhne"/>
              </a:rPr>
              <a:t>est</a:t>
            </a:r>
            <a:r>
              <a:rPr lang="en-GB" b="0" i="0" dirty="0">
                <a:effectLst/>
                <a:latin typeface="Söhne"/>
              </a:rPr>
              <a:t> </a:t>
            </a:r>
            <a:r>
              <a:rPr lang="en-GB" b="0" i="0" dirty="0" err="1">
                <a:effectLst/>
                <a:latin typeface="Söhne"/>
              </a:rPr>
              <a:t>statistiquement</a:t>
            </a:r>
            <a:r>
              <a:rPr lang="en-GB" b="0" i="0" dirty="0">
                <a:effectLst/>
                <a:latin typeface="Söhne"/>
              </a:rPr>
              <a:t> </a:t>
            </a:r>
            <a:r>
              <a:rPr lang="en-GB" b="0" i="0" dirty="0" err="1">
                <a:effectLst/>
                <a:latin typeface="Söhne"/>
              </a:rPr>
              <a:t>significatif</a:t>
            </a:r>
            <a:r>
              <a:rPr lang="en-GB" b="0" i="0" dirty="0">
                <a:effectLst/>
                <a:latin typeface="Söhne"/>
              </a:rPr>
              <a:t> avec </a:t>
            </a:r>
            <a:r>
              <a:rPr lang="en-GB" b="0" i="0" dirty="0" err="1">
                <a:effectLst/>
                <a:latin typeface="Söhne"/>
              </a:rPr>
              <a:t>toutes</a:t>
            </a:r>
            <a:r>
              <a:rPr lang="en-GB" b="0" i="0" dirty="0">
                <a:effectLst/>
                <a:latin typeface="Söhne"/>
              </a:rPr>
              <a:t> les variables </a:t>
            </a:r>
            <a:r>
              <a:rPr lang="en-GB" b="0" i="0" dirty="0" err="1">
                <a:effectLst/>
                <a:latin typeface="Söhne"/>
              </a:rPr>
              <a:t>ayant</a:t>
            </a:r>
            <a:r>
              <a:rPr lang="en-GB" b="0" i="0" dirty="0">
                <a:effectLst/>
                <a:latin typeface="Söhne"/>
              </a:rPr>
              <a:t> des p-</a:t>
            </a:r>
            <a:r>
              <a:rPr lang="en-GB" b="0" i="0" dirty="0" err="1">
                <a:effectLst/>
                <a:latin typeface="Söhne"/>
              </a:rPr>
              <a:t>valeurs</a:t>
            </a:r>
            <a:r>
              <a:rPr lang="en-GB" b="0" i="0" dirty="0">
                <a:effectLst/>
                <a:latin typeface="Söhne"/>
              </a:rPr>
              <a:t> &lt; 0.05.</a:t>
            </a:r>
          </a:p>
        </p:txBody>
      </p:sp>
    </p:spTree>
    <p:extLst>
      <p:ext uri="{BB962C8B-B14F-4D97-AF65-F5344CB8AC3E}">
        <p14:creationId xmlns:p14="http://schemas.microsoft.com/office/powerpoint/2010/main" val="288064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7"/>
            <a:ext cx="9121346" cy="970755"/>
          </a:xfrm>
        </p:spPr>
        <p:txBody>
          <a:bodyPr>
            <a:normAutofit/>
          </a:bodyPr>
          <a:lstStyle/>
          <a:p>
            <a:r>
              <a:rPr lang="fr-FR" sz="3200" b="1" dirty="0">
                <a:solidFill>
                  <a:schemeClr val="tx2"/>
                </a:solidFill>
              </a:rPr>
              <a:t>Analyse Multivariée</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en-GB" sz="2000" b="1" dirty="0">
                <a:solidFill>
                  <a:srgbClr val="7450EB"/>
                </a:solidFill>
              </a:rPr>
              <a:t>ANOVA :</a:t>
            </a:r>
            <a:endParaRPr lang="fr-FR" sz="2000" b="1" dirty="0">
              <a:solidFill>
                <a:srgbClr val="7450EB"/>
              </a:solidFill>
            </a:endParaRPr>
          </a:p>
        </p:txBody>
      </p:sp>
      <p:pic>
        <p:nvPicPr>
          <p:cNvPr id="3" name="Picture 2">
            <a:extLst>
              <a:ext uri="{FF2B5EF4-FFF2-40B4-BE49-F238E27FC236}">
                <a16:creationId xmlns:a16="http://schemas.microsoft.com/office/drawing/2014/main" id="{85859F2E-2C47-A208-9FEF-15F437B47035}"/>
              </a:ext>
            </a:extLst>
          </p:cNvPr>
          <p:cNvPicPr>
            <a:picLocks noChangeAspect="1"/>
          </p:cNvPicPr>
          <p:nvPr/>
        </p:nvPicPr>
        <p:blipFill>
          <a:blip r:embed="rId4"/>
          <a:stretch>
            <a:fillRect/>
          </a:stretch>
        </p:blipFill>
        <p:spPr>
          <a:xfrm>
            <a:off x="5786960" y="1953272"/>
            <a:ext cx="6022402" cy="3710653"/>
          </a:xfrm>
          <a:prstGeom prst="rect">
            <a:avLst/>
          </a:prstGeom>
        </p:spPr>
      </p:pic>
      <p:sp>
        <p:nvSpPr>
          <p:cNvPr id="8" name="TextBox 7">
            <a:extLst>
              <a:ext uri="{FF2B5EF4-FFF2-40B4-BE49-F238E27FC236}">
                <a16:creationId xmlns:a16="http://schemas.microsoft.com/office/drawing/2014/main" id="{C70FCB79-8D5B-91D8-774E-C9E40D62D779}"/>
              </a:ext>
            </a:extLst>
          </p:cNvPr>
          <p:cNvSpPr txBox="1"/>
          <p:nvPr/>
        </p:nvSpPr>
        <p:spPr>
          <a:xfrm>
            <a:off x="726989" y="1382627"/>
            <a:ext cx="5059971" cy="5509200"/>
          </a:xfrm>
          <a:prstGeom prst="rect">
            <a:avLst/>
          </a:prstGeom>
          <a:noFill/>
        </p:spPr>
        <p:txBody>
          <a:bodyPr wrap="square">
            <a:spAutoFit/>
          </a:bodyPr>
          <a:lstStyle/>
          <a:p>
            <a:pPr algn="l">
              <a:buFont typeface="Arial" panose="020B0604020202020204" pitchFamily="34" charset="0"/>
              <a:buChar char="•"/>
            </a:pPr>
            <a:r>
              <a:rPr lang="en-GB" sz="1600" b="1" dirty="0">
                <a:latin typeface="Söhne"/>
              </a:rPr>
              <a:t>La </a:t>
            </a:r>
            <a:r>
              <a:rPr lang="en-GB" sz="1600" b="1" dirty="0" err="1">
                <a:latin typeface="Söhne"/>
              </a:rPr>
              <a:t>d</a:t>
            </a:r>
            <a:r>
              <a:rPr lang="en-GB" sz="1600" b="1" i="0" dirty="0" err="1">
                <a:effectLst/>
                <a:latin typeface="Söhne"/>
              </a:rPr>
              <a:t>ifférence</a:t>
            </a:r>
            <a:r>
              <a:rPr lang="en-GB" sz="1600" b="1" i="0" dirty="0">
                <a:effectLst/>
                <a:latin typeface="Söhne"/>
              </a:rPr>
              <a:t> </a:t>
            </a:r>
            <a:r>
              <a:rPr lang="en-GB" sz="1600" b="1" dirty="0" err="1">
                <a:latin typeface="Söhne"/>
              </a:rPr>
              <a:t>est</a:t>
            </a:r>
            <a:r>
              <a:rPr lang="en-GB" sz="1600" b="1" dirty="0">
                <a:latin typeface="Söhne"/>
              </a:rPr>
              <a:t> s</a:t>
            </a:r>
            <a:r>
              <a:rPr lang="en-GB" sz="1600" b="1" i="0" dirty="0">
                <a:effectLst/>
                <a:latin typeface="Söhne"/>
              </a:rPr>
              <a:t>ignificative</a:t>
            </a:r>
            <a:r>
              <a:rPr lang="en-GB" sz="1600" b="0" i="0" dirty="0">
                <a:effectLst/>
                <a:latin typeface="Söhne"/>
              </a:rPr>
              <a:t>:</a:t>
            </a:r>
          </a:p>
          <a:p>
            <a:pPr marL="742950" lvl="1" indent="-285750" algn="l">
              <a:buFont typeface="Arial" panose="020B0604020202020204" pitchFamily="34" charset="0"/>
              <a:buChar char="•"/>
            </a:pPr>
            <a:r>
              <a:rPr lang="en-GB" sz="1600" b="1" i="0" dirty="0">
                <a:effectLst/>
                <a:latin typeface="Söhne"/>
              </a:rPr>
              <a:t>F-</a:t>
            </a:r>
            <a:r>
              <a:rPr lang="en-GB" sz="1600" b="1" i="0" dirty="0" err="1">
                <a:effectLst/>
                <a:latin typeface="Söhne"/>
              </a:rPr>
              <a:t>statistique</a:t>
            </a:r>
            <a:r>
              <a:rPr lang="en-GB" sz="1600" b="1" i="0" dirty="0">
                <a:effectLst/>
                <a:latin typeface="Söhne"/>
              </a:rPr>
              <a:t> </a:t>
            </a:r>
            <a:r>
              <a:rPr lang="en-GB" sz="1600" b="1" i="0" dirty="0" err="1">
                <a:effectLst/>
                <a:latin typeface="Söhne"/>
              </a:rPr>
              <a:t>élevée</a:t>
            </a:r>
            <a:r>
              <a:rPr lang="en-GB" sz="1600" b="1" i="0" dirty="0">
                <a:effectLst/>
                <a:latin typeface="Söhne"/>
              </a:rPr>
              <a:t> (27921.0926) </a:t>
            </a:r>
            <a:r>
              <a:rPr lang="en-GB" sz="1600" b="0" i="0" dirty="0">
                <a:effectLst/>
                <a:latin typeface="Söhne"/>
              </a:rPr>
              <a:t>: </a:t>
            </a:r>
            <a:r>
              <a:rPr lang="en-GB" sz="1600" b="0" i="0" dirty="0" err="1">
                <a:effectLst/>
                <a:latin typeface="Söhne"/>
              </a:rPr>
              <a:t>différences</a:t>
            </a:r>
            <a:r>
              <a:rPr lang="en-GB" sz="1600" b="0" i="0" dirty="0">
                <a:effectLst/>
                <a:latin typeface="Söhne"/>
              </a:rPr>
              <a:t> majeures entre les </a:t>
            </a:r>
            <a:r>
              <a:rPr lang="en-GB" sz="1600" b="0" i="0" dirty="0" err="1">
                <a:effectLst/>
                <a:latin typeface="Söhne"/>
              </a:rPr>
              <a:t>moyennes</a:t>
            </a:r>
            <a:r>
              <a:rPr lang="en-GB" sz="1600" b="0" i="0" dirty="0">
                <a:effectLst/>
                <a:latin typeface="Söhne"/>
              </a:rPr>
              <a:t> des </a:t>
            </a:r>
            <a:r>
              <a:rPr lang="en-GB" sz="1600" b="0" i="0" dirty="0" err="1">
                <a:effectLst/>
                <a:latin typeface="Söhne"/>
              </a:rPr>
              <a:t>groupes</a:t>
            </a:r>
            <a:r>
              <a:rPr lang="en-GB" sz="1600" b="0" i="0" dirty="0">
                <a:effectLst/>
                <a:latin typeface="Söhne"/>
              </a:rPr>
              <a:t>.</a:t>
            </a:r>
          </a:p>
          <a:p>
            <a:pPr marL="742950" lvl="1" indent="-285750" algn="l">
              <a:buFont typeface="Arial" panose="020B0604020202020204" pitchFamily="34" charset="0"/>
              <a:buChar char="•"/>
            </a:pPr>
            <a:r>
              <a:rPr lang="en-GB" sz="1600" b="1" i="0" dirty="0">
                <a:effectLst/>
                <a:latin typeface="Söhne"/>
              </a:rPr>
              <a:t>P-</a:t>
            </a:r>
            <a:r>
              <a:rPr lang="en-GB" sz="1600" b="1" i="0" dirty="0" err="1">
                <a:effectLst/>
                <a:latin typeface="Söhne"/>
              </a:rPr>
              <a:t>valeur</a:t>
            </a:r>
            <a:r>
              <a:rPr lang="en-GB" sz="1600" b="1" i="0" dirty="0">
                <a:effectLst/>
                <a:latin typeface="Söhne"/>
              </a:rPr>
              <a:t> de 0.0000 </a:t>
            </a:r>
            <a:r>
              <a:rPr lang="en-GB" sz="1600" b="0" i="0" dirty="0">
                <a:effectLst/>
                <a:latin typeface="Söhne"/>
              </a:rPr>
              <a:t>: </a:t>
            </a:r>
            <a:r>
              <a:rPr lang="en-GB" sz="1600" b="0" i="0" dirty="0" err="1">
                <a:effectLst/>
                <a:latin typeface="Söhne"/>
              </a:rPr>
              <a:t>preuve</a:t>
            </a:r>
            <a:r>
              <a:rPr lang="en-GB" sz="1600" b="0" i="0" dirty="0">
                <a:effectLst/>
                <a:latin typeface="Söhne"/>
              </a:rPr>
              <a:t> </a:t>
            </a:r>
            <a:r>
              <a:rPr lang="en-GB" sz="1600" b="0" i="0" dirty="0" err="1">
                <a:effectLst/>
                <a:latin typeface="Söhne"/>
              </a:rPr>
              <a:t>solide</a:t>
            </a:r>
            <a:r>
              <a:rPr lang="en-GB" sz="1600" b="0" i="0" dirty="0">
                <a:effectLst/>
                <a:latin typeface="Söhne"/>
              </a:rPr>
              <a:t> que </a:t>
            </a:r>
            <a:r>
              <a:rPr lang="en-GB" sz="1600" b="0" i="0" dirty="0" err="1">
                <a:effectLst/>
                <a:latin typeface="Söhne"/>
              </a:rPr>
              <a:t>toutes</a:t>
            </a:r>
            <a:r>
              <a:rPr lang="en-GB" sz="1600" b="0" i="0" dirty="0">
                <a:effectLst/>
                <a:latin typeface="Söhne"/>
              </a:rPr>
              <a:t> les </a:t>
            </a:r>
            <a:r>
              <a:rPr lang="en-GB" sz="1600" b="0" i="0" dirty="0" err="1">
                <a:effectLst/>
                <a:latin typeface="Söhne"/>
              </a:rPr>
              <a:t>moyennes</a:t>
            </a:r>
            <a:r>
              <a:rPr lang="en-GB" sz="1600" b="0" i="0" dirty="0">
                <a:effectLst/>
                <a:latin typeface="Söhne"/>
              </a:rPr>
              <a:t> de </a:t>
            </a:r>
            <a:r>
              <a:rPr lang="en-GB" sz="1600" b="0" i="0" dirty="0" err="1">
                <a:effectLst/>
                <a:latin typeface="Söhne"/>
              </a:rPr>
              <a:t>groupes</a:t>
            </a:r>
            <a:r>
              <a:rPr lang="en-GB" sz="1600" b="0" i="0" dirty="0">
                <a:effectLst/>
                <a:latin typeface="Söhne"/>
              </a:rPr>
              <a:t> ne </a:t>
            </a:r>
            <a:r>
              <a:rPr lang="en-GB" sz="1600" b="0" i="0" dirty="0" err="1">
                <a:effectLst/>
                <a:latin typeface="Söhne"/>
              </a:rPr>
              <a:t>sont</a:t>
            </a:r>
            <a:r>
              <a:rPr lang="en-GB" sz="1600" b="0" i="0" dirty="0">
                <a:effectLst/>
                <a:latin typeface="Söhne"/>
              </a:rPr>
              <a:t> pas </a:t>
            </a:r>
            <a:r>
              <a:rPr lang="en-GB" sz="1600" b="0" i="0" dirty="0" err="1">
                <a:effectLst/>
                <a:latin typeface="Söhne"/>
              </a:rPr>
              <a:t>identiques</a:t>
            </a:r>
            <a:r>
              <a:rPr lang="en-GB" sz="1600" b="0" i="0" dirty="0">
                <a:effectLst/>
                <a:latin typeface="Söhne"/>
              </a:rPr>
              <a:t>.</a:t>
            </a:r>
          </a:p>
          <a:p>
            <a:pPr marL="742950" lvl="1" indent="-285750" algn="l">
              <a:buFont typeface="Arial" panose="020B0604020202020204" pitchFamily="34" charset="0"/>
              <a:buChar char="•"/>
            </a:pPr>
            <a:endParaRPr lang="en-GB" sz="1600" b="0" i="0" dirty="0">
              <a:effectLst/>
              <a:latin typeface="Söhne"/>
            </a:endParaRPr>
          </a:p>
          <a:p>
            <a:pPr algn="l">
              <a:buFont typeface="Arial" panose="020B0604020202020204" pitchFamily="34" charset="0"/>
              <a:buChar char="•"/>
            </a:pPr>
            <a:r>
              <a:rPr lang="en-GB" sz="1600" b="1" dirty="0" err="1">
                <a:latin typeface="Söhne"/>
              </a:rPr>
              <a:t>Effet</a:t>
            </a:r>
            <a:r>
              <a:rPr lang="en-GB" sz="1600" b="1" dirty="0">
                <a:latin typeface="Söhne"/>
              </a:rPr>
              <a:t> important</a:t>
            </a:r>
            <a:r>
              <a:rPr lang="en-GB" sz="1600" b="0" i="0" dirty="0">
                <a:effectLst/>
                <a:latin typeface="Söhne"/>
              </a:rPr>
              <a:t>:</a:t>
            </a:r>
          </a:p>
          <a:p>
            <a:pPr marL="742950" lvl="1" indent="-285750" algn="l">
              <a:buFont typeface="Arial" panose="020B0604020202020204" pitchFamily="34" charset="0"/>
              <a:buChar char="•"/>
            </a:pPr>
            <a:r>
              <a:rPr lang="en-GB" sz="1600" b="0" i="0" dirty="0">
                <a:effectLst/>
                <a:latin typeface="Söhne"/>
              </a:rPr>
              <a:t>Eta-</a:t>
            </a:r>
            <a:r>
              <a:rPr lang="en-GB" sz="1600" b="0" i="0" dirty="0" err="1">
                <a:effectLst/>
                <a:latin typeface="Söhne"/>
              </a:rPr>
              <a:t>carré</a:t>
            </a:r>
            <a:r>
              <a:rPr lang="en-GB" sz="1600" b="0" i="0" dirty="0">
                <a:effectLst/>
                <a:latin typeface="Söhne"/>
              </a:rPr>
              <a:t> (</a:t>
            </a:r>
            <a:r>
              <a:rPr lang="el-GR" sz="1600" b="0" i="0" dirty="0">
                <a:effectLst/>
                <a:latin typeface="Söhne"/>
              </a:rPr>
              <a:t>η^2) </a:t>
            </a:r>
            <a:r>
              <a:rPr lang="en-GB" sz="1600" b="0" i="0" dirty="0">
                <a:effectLst/>
                <a:latin typeface="Söhne"/>
              </a:rPr>
              <a:t>de 0.2583 : ~25.83% de la variation </a:t>
            </a:r>
            <a:r>
              <a:rPr lang="en-GB" sz="1600" b="0" i="0" dirty="0" err="1">
                <a:effectLst/>
                <a:latin typeface="Söhne"/>
              </a:rPr>
              <a:t>totale</a:t>
            </a:r>
            <a:r>
              <a:rPr lang="en-GB" sz="1600" b="0" i="0" dirty="0">
                <a:effectLst/>
                <a:latin typeface="Söhne"/>
              </a:rPr>
              <a:t> </a:t>
            </a:r>
            <a:r>
              <a:rPr lang="en-GB" sz="1600" b="0" i="0" dirty="0" err="1">
                <a:effectLst/>
                <a:latin typeface="Söhne"/>
              </a:rPr>
              <a:t>est</a:t>
            </a:r>
            <a:r>
              <a:rPr lang="en-GB" sz="1600" b="0" i="0" dirty="0">
                <a:effectLst/>
                <a:latin typeface="Söhne"/>
              </a:rPr>
              <a:t> </a:t>
            </a:r>
            <a:r>
              <a:rPr lang="en-GB" sz="1600" b="0" i="0" dirty="0" err="1">
                <a:effectLst/>
                <a:latin typeface="Söhne"/>
              </a:rPr>
              <a:t>expliquée</a:t>
            </a:r>
            <a:r>
              <a:rPr lang="en-GB" sz="1600" b="0" i="0" dirty="0">
                <a:effectLst/>
                <a:latin typeface="Söhne"/>
              </a:rPr>
              <a:t> par le score </a:t>
            </a:r>
            <a:r>
              <a:rPr lang="en-GB" sz="1600" b="0" i="0" dirty="0" err="1">
                <a:effectLst/>
                <a:latin typeface="Söhne"/>
              </a:rPr>
              <a:t>Nutritionnel</a:t>
            </a:r>
            <a:r>
              <a:rPr lang="en-GB" sz="1600" b="0" i="0" dirty="0">
                <a:effectLst/>
                <a:latin typeface="Söhne"/>
              </a:rPr>
              <a:t>.</a:t>
            </a:r>
          </a:p>
          <a:p>
            <a:pPr lvl="1" algn="l"/>
            <a:endParaRPr lang="en-GB" sz="1600" b="0" i="0" dirty="0">
              <a:effectLst/>
              <a:latin typeface="Söhne"/>
            </a:endParaRPr>
          </a:p>
          <a:p>
            <a:pPr algn="l">
              <a:buFont typeface="Arial" panose="020B0604020202020204" pitchFamily="34" charset="0"/>
              <a:buChar char="•"/>
            </a:pPr>
            <a:r>
              <a:rPr lang="en-GB" sz="1600" b="1" i="0" dirty="0">
                <a:effectLst/>
                <a:latin typeface="Söhne"/>
              </a:rPr>
              <a:t>Non-respect des </a:t>
            </a:r>
            <a:r>
              <a:rPr lang="en-GB" sz="1600" b="1" i="0" dirty="0" err="1">
                <a:effectLst/>
                <a:latin typeface="Söhne"/>
              </a:rPr>
              <a:t>Hypothèses</a:t>
            </a:r>
            <a:r>
              <a:rPr lang="en-GB" sz="1600" b="0" i="0" dirty="0">
                <a:effectLst/>
                <a:latin typeface="Söhne"/>
              </a:rPr>
              <a:t>:</a:t>
            </a:r>
          </a:p>
          <a:p>
            <a:pPr marL="742950" lvl="1" indent="-285750" algn="l">
              <a:buFont typeface="Arial" panose="020B0604020202020204" pitchFamily="34" charset="0"/>
              <a:buChar char="•"/>
            </a:pPr>
            <a:r>
              <a:rPr lang="en-GB" sz="1600" b="0" i="0" dirty="0" err="1">
                <a:effectLst/>
                <a:latin typeface="Söhne"/>
              </a:rPr>
              <a:t>Levene's</a:t>
            </a:r>
            <a:r>
              <a:rPr lang="en-GB" sz="1600" b="0" i="0" dirty="0">
                <a:effectLst/>
                <a:latin typeface="Söhne"/>
              </a:rPr>
              <a:t> Test : Non-satisfaction de </a:t>
            </a:r>
            <a:r>
              <a:rPr lang="en-GB" sz="1600" b="0" i="0" dirty="0" err="1">
                <a:effectLst/>
                <a:latin typeface="Söhne"/>
              </a:rPr>
              <a:t>l'hypothèse</a:t>
            </a:r>
            <a:r>
              <a:rPr lang="en-GB" sz="1600" b="0" i="0" dirty="0">
                <a:effectLst/>
                <a:latin typeface="Söhne"/>
              </a:rPr>
              <a:t> </a:t>
            </a:r>
            <a:r>
              <a:rPr lang="en-GB" sz="1600" b="0" i="0" dirty="0" err="1">
                <a:effectLst/>
                <a:latin typeface="Söhne"/>
              </a:rPr>
              <a:t>d'homogénéité</a:t>
            </a:r>
            <a:r>
              <a:rPr lang="en-GB" sz="1600" b="0" i="0" dirty="0">
                <a:effectLst/>
                <a:latin typeface="Söhne"/>
              </a:rPr>
              <a:t> des variances.</a:t>
            </a:r>
          </a:p>
          <a:p>
            <a:pPr marL="742950" lvl="1" indent="-285750" algn="l">
              <a:buFont typeface="Arial" panose="020B0604020202020204" pitchFamily="34" charset="0"/>
              <a:buChar char="•"/>
            </a:pPr>
            <a:r>
              <a:rPr lang="en-GB" sz="1600" b="0" i="0" dirty="0">
                <a:effectLst/>
                <a:latin typeface="Söhne"/>
              </a:rPr>
              <a:t>Shapiro-Wilk Test : Non-</a:t>
            </a:r>
            <a:r>
              <a:rPr lang="en-GB" sz="1600" b="0" i="0" dirty="0" err="1">
                <a:effectLst/>
                <a:latin typeface="Söhne"/>
              </a:rPr>
              <a:t>normalité</a:t>
            </a:r>
            <a:r>
              <a:rPr lang="en-GB" sz="1600" b="0" i="0" dirty="0">
                <a:effectLst/>
                <a:latin typeface="Söhne"/>
              </a:rPr>
              <a:t> pour </a:t>
            </a:r>
            <a:r>
              <a:rPr lang="en-GB" sz="1600" b="0" i="0" dirty="0" err="1">
                <a:effectLst/>
                <a:latin typeface="Söhne"/>
              </a:rPr>
              <a:t>tous</a:t>
            </a:r>
            <a:r>
              <a:rPr lang="en-GB" sz="1600" b="0" i="0" dirty="0">
                <a:effectLst/>
                <a:latin typeface="Söhne"/>
              </a:rPr>
              <a:t> les grades </a:t>
            </a:r>
            <a:r>
              <a:rPr lang="en-GB" sz="1600" b="0" i="0" dirty="0" err="1">
                <a:effectLst/>
                <a:latin typeface="Söhne"/>
              </a:rPr>
              <a:t>nutritionnels</a:t>
            </a:r>
            <a:r>
              <a:rPr lang="en-GB" sz="1600" b="0" i="0" dirty="0">
                <a:effectLst/>
                <a:latin typeface="Söhne"/>
              </a:rPr>
              <a:t> (a, b, c, d, e).</a:t>
            </a:r>
          </a:p>
          <a:p>
            <a:pPr marL="742950" lvl="1" indent="-285750" algn="l">
              <a:buFont typeface="Arial" panose="020B0604020202020204" pitchFamily="34" charset="0"/>
              <a:buChar char="•"/>
            </a:pPr>
            <a:endParaRPr lang="en-GB" sz="1600" b="0" i="0" dirty="0">
              <a:effectLst/>
              <a:latin typeface="Söhne"/>
            </a:endParaRPr>
          </a:p>
          <a:p>
            <a:pPr algn="l"/>
            <a:r>
              <a:rPr lang="en-GB" sz="1600" b="1" i="0" dirty="0">
                <a:solidFill>
                  <a:srgbClr val="B45C60"/>
                </a:solidFill>
                <a:effectLst/>
                <a:latin typeface="Söhne"/>
              </a:rPr>
              <a:t>Attention</a:t>
            </a:r>
            <a:r>
              <a:rPr lang="en-GB" sz="1600" b="0" i="0" dirty="0">
                <a:solidFill>
                  <a:srgbClr val="B45C60"/>
                </a:solidFill>
                <a:effectLst/>
                <a:latin typeface="Söhne"/>
              </a:rPr>
              <a:t>: </a:t>
            </a:r>
            <a:r>
              <a:rPr lang="en-GB" sz="1600" b="0" i="0" dirty="0" err="1">
                <a:solidFill>
                  <a:srgbClr val="B45C60"/>
                </a:solidFill>
                <a:effectLst/>
                <a:latin typeface="Söhne"/>
              </a:rPr>
              <a:t>Résultats</a:t>
            </a:r>
            <a:r>
              <a:rPr lang="en-GB" sz="1600" b="0" i="0" dirty="0">
                <a:solidFill>
                  <a:srgbClr val="B45C60"/>
                </a:solidFill>
                <a:effectLst/>
                <a:latin typeface="Söhne"/>
              </a:rPr>
              <a:t> </a:t>
            </a:r>
            <a:r>
              <a:rPr lang="en-GB" sz="1600" b="0" i="0" dirty="0" err="1">
                <a:solidFill>
                  <a:srgbClr val="B45C60"/>
                </a:solidFill>
                <a:effectLst/>
                <a:latin typeface="Söhne"/>
              </a:rPr>
              <a:t>à</a:t>
            </a:r>
            <a:r>
              <a:rPr lang="en-GB" sz="1600" b="0" i="0" dirty="0">
                <a:solidFill>
                  <a:srgbClr val="B45C60"/>
                </a:solidFill>
                <a:effectLst/>
                <a:latin typeface="Söhne"/>
              </a:rPr>
              <a:t> </a:t>
            </a:r>
            <a:r>
              <a:rPr lang="en-GB" sz="1600" b="0" i="0" dirty="0" err="1">
                <a:solidFill>
                  <a:srgbClr val="B45C60"/>
                </a:solidFill>
                <a:effectLst/>
                <a:latin typeface="Söhne"/>
              </a:rPr>
              <a:t>interpréter</a:t>
            </a:r>
            <a:r>
              <a:rPr lang="en-GB" sz="1600" b="0" i="0" dirty="0">
                <a:solidFill>
                  <a:srgbClr val="B45C60"/>
                </a:solidFill>
                <a:effectLst/>
                <a:latin typeface="Söhne"/>
              </a:rPr>
              <a:t> avec prudence </a:t>
            </a:r>
            <a:r>
              <a:rPr lang="en-GB" sz="1600" b="0" i="0" dirty="0" err="1">
                <a:solidFill>
                  <a:srgbClr val="B45C60"/>
                </a:solidFill>
                <a:effectLst/>
                <a:latin typeface="Söhne"/>
              </a:rPr>
              <a:t>à</a:t>
            </a:r>
            <a:r>
              <a:rPr lang="en-GB" sz="1600" b="0" i="0" dirty="0">
                <a:solidFill>
                  <a:srgbClr val="B45C60"/>
                </a:solidFill>
                <a:effectLst/>
                <a:latin typeface="Söhne"/>
              </a:rPr>
              <a:t> cause des </a:t>
            </a:r>
            <a:r>
              <a:rPr lang="en-GB" sz="1600" b="0" i="0" dirty="0" err="1">
                <a:solidFill>
                  <a:srgbClr val="B45C60"/>
                </a:solidFill>
                <a:effectLst/>
                <a:latin typeface="Söhne"/>
              </a:rPr>
              <a:t>hypothèses</a:t>
            </a:r>
            <a:r>
              <a:rPr lang="en-GB" sz="1600" b="0" i="0" dirty="0">
                <a:solidFill>
                  <a:srgbClr val="B45C60"/>
                </a:solidFill>
                <a:effectLst/>
                <a:latin typeface="Söhne"/>
              </a:rPr>
              <a:t> non </a:t>
            </a:r>
            <a:r>
              <a:rPr lang="en-GB" sz="1600" b="0" i="0" dirty="0" err="1">
                <a:solidFill>
                  <a:srgbClr val="B45C60"/>
                </a:solidFill>
                <a:effectLst/>
                <a:latin typeface="Söhne"/>
              </a:rPr>
              <a:t>respectées</a:t>
            </a:r>
            <a:r>
              <a:rPr lang="en-GB" sz="1600" b="0" i="0" dirty="0">
                <a:solidFill>
                  <a:srgbClr val="B45C60"/>
                </a:solidFill>
                <a:effectLst/>
                <a:latin typeface="Söhne"/>
              </a:rPr>
              <a:t>. </a:t>
            </a:r>
            <a:r>
              <a:rPr lang="en-GB" sz="1600" b="0" i="0" dirty="0" err="1">
                <a:solidFill>
                  <a:srgbClr val="B45C60"/>
                </a:solidFill>
                <a:effectLst/>
                <a:latin typeface="Söhne"/>
              </a:rPr>
              <a:t>Envisagez</a:t>
            </a:r>
            <a:r>
              <a:rPr lang="en-GB" sz="1600" b="0" i="0" dirty="0">
                <a:solidFill>
                  <a:srgbClr val="B45C60"/>
                </a:solidFill>
                <a:effectLst/>
                <a:latin typeface="Söhne"/>
              </a:rPr>
              <a:t> des </a:t>
            </a:r>
            <a:r>
              <a:rPr lang="en-GB" sz="1600" b="0" i="0" dirty="0" err="1">
                <a:solidFill>
                  <a:srgbClr val="B45C60"/>
                </a:solidFill>
                <a:effectLst/>
                <a:latin typeface="Söhne"/>
              </a:rPr>
              <a:t>méthodes</a:t>
            </a:r>
            <a:r>
              <a:rPr lang="en-GB" sz="1600" b="0" i="0" dirty="0">
                <a:solidFill>
                  <a:srgbClr val="B45C60"/>
                </a:solidFill>
                <a:effectLst/>
                <a:latin typeface="Söhne"/>
              </a:rPr>
              <a:t> non </a:t>
            </a:r>
            <a:r>
              <a:rPr lang="en-GB" sz="1600" b="0" i="0" dirty="0" err="1">
                <a:solidFill>
                  <a:srgbClr val="B45C60"/>
                </a:solidFill>
                <a:effectLst/>
                <a:latin typeface="Söhne"/>
              </a:rPr>
              <a:t>paramétriques</a:t>
            </a:r>
            <a:r>
              <a:rPr lang="en-GB" sz="1600" b="0" i="0" dirty="0">
                <a:solidFill>
                  <a:srgbClr val="B45C60"/>
                </a:solidFill>
                <a:effectLst/>
                <a:latin typeface="Söhne"/>
              </a:rPr>
              <a:t> pour </a:t>
            </a:r>
            <a:r>
              <a:rPr lang="en-GB" sz="1600" b="0" i="0" dirty="0" err="1">
                <a:solidFill>
                  <a:srgbClr val="B45C60"/>
                </a:solidFill>
                <a:effectLst/>
                <a:latin typeface="Söhne"/>
              </a:rPr>
              <a:t>une</a:t>
            </a:r>
            <a:r>
              <a:rPr lang="en-GB" sz="1600" b="0" i="0" dirty="0">
                <a:solidFill>
                  <a:srgbClr val="B45C60"/>
                </a:solidFill>
                <a:effectLst/>
                <a:latin typeface="Söhne"/>
              </a:rPr>
              <a:t> analyse plus </a:t>
            </a:r>
            <a:r>
              <a:rPr lang="en-GB" sz="1600" b="0" i="0" dirty="0" err="1">
                <a:solidFill>
                  <a:srgbClr val="B45C60"/>
                </a:solidFill>
                <a:effectLst/>
                <a:latin typeface="Söhne"/>
              </a:rPr>
              <a:t>robuste</a:t>
            </a:r>
            <a:r>
              <a:rPr lang="en-GB" sz="1600" b="0" i="0" dirty="0">
                <a:solidFill>
                  <a:srgbClr val="B45C60"/>
                </a:solidFill>
                <a:effectLst/>
                <a:latin typeface="Söhne"/>
              </a:rPr>
              <a:t>.</a:t>
            </a:r>
          </a:p>
          <a:p>
            <a:pPr algn="l"/>
            <a:br>
              <a:rPr lang="en-GB" sz="1600" b="0" i="0" dirty="0">
                <a:effectLst/>
                <a:latin typeface="Söhne"/>
              </a:rPr>
            </a:br>
            <a:endParaRPr lang="en-GB" sz="1600" b="0" i="0" dirty="0">
              <a:effectLst/>
              <a:latin typeface="Söhne"/>
            </a:endParaRPr>
          </a:p>
        </p:txBody>
      </p:sp>
    </p:spTree>
    <p:extLst>
      <p:ext uri="{BB962C8B-B14F-4D97-AF65-F5344CB8AC3E}">
        <p14:creationId xmlns:p14="http://schemas.microsoft.com/office/powerpoint/2010/main" val="146904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05FD3D-8AE5-F936-574B-2F710804BAA1}"/>
              </a:ext>
            </a:extLst>
          </p:cNvPr>
          <p:cNvSpPr>
            <a:spLocks noGrp="1"/>
          </p:cNvSpPr>
          <p:nvPr>
            <p:ph sz="half" idx="2"/>
          </p:nvPr>
        </p:nvSpPr>
        <p:spPr>
          <a:xfrm>
            <a:off x="6176253" y="749369"/>
            <a:ext cx="5694355" cy="707510"/>
          </a:xfrm>
        </p:spPr>
        <p:txBody>
          <a:bodyPr>
            <a:noAutofit/>
          </a:bodyPr>
          <a:lstStyle/>
          <a:p>
            <a:pPr marL="0" indent="0" algn="ctr">
              <a:buNone/>
            </a:pPr>
            <a:r>
              <a:rPr lang="fr-FR" sz="3600" b="1" dirty="0">
                <a:solidFill>
                  <a:schemeClr val="bg1"/>
                </a:solidFill>
              </a:rPr>
              <a:t>Les étapes</a:t>
            </a:r>
          </a:p>
        </p:txBody>
      </p:sp>
      <p:sp>
        <p:nvSpPr>
          <p:cNvPr id="6" name="Rounded Rectangle 5">
            <a:extLst>
              <a:ext uri="{FF2B5EF4-FFF2-40B4-BE49-F238E27FC236}">
                <a16:creationId xmlns:a16="http://schemas.microsoft.com/office/drawing/2014/main" id="{DC930B9D-609D-615D-9C24-1C0445BFB014}"/>
              </a:ext>
            </a:extLst>
          </p:cNvPr>
          <p:cNvSpPr/>
          <p:nvPr/>
        </p:nvSpPr>
        <p:spPr>
          <a:xfrm>
            <a:off x="5209331" y="396369"/>
            <a:ext cx="6400800" cy="1334529"/>
          </a:xfrm>
          <a:prstGeom prst="roundRect">
            <a:avLst>
              <a:gd name="adj" fmla="val 37964"/>
            </a:avLst>
          </a:prstGeom>
          <a:solidFill>
            <a:srgbClr val="745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ontent Placeholder 3">
            <a:extLst>
              <a:ext uri="{FF2B5EF4-FFF2-40B4-BE49-F238E27FC236}">
                <a16:creationId xmlns:a16="http://schemas.microsoft.com/office/drawing/2014/main" id="{688C3310-83CD-30C5-7235-1E401376AB92}"/>
              </a:ext>
            </a:extLst>
          </p:cNvPr>
          <p:cNvSpPr txBox="1">
            <a:spLocks/>
          </p:cNvSpPr>
          <p:nvPr/>
        </p:nvSpPr>
        <p:spPr>
          <a:xfrm>
            <a:off x="6176253" y="749369"/>
            <a:ext cx="5694355" cy="707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600" b="1" dirty="0">
                <a:solidFill>
                  <a:schemeClr val="bg1"/>
                </a:solidFill>
              </a:rPr>
              <a:t>Objectif de la Mission</a:t>
            </a:r>
          </a:p>
        </p:txBody>
      </p:sp>
      <p:pic>
        <p:nvPicPr>
          <p:cNvPr id="9" name="Picture 2" descr="OpenClassrooms transforme l'expérience client avec la téléphonie">
            <a:extLst>
              <a:ext uri="{FF2B5EF4-FFF2-40B4-BE49-F238E27FC236}">
                <a16:creationId xmlns:a16="http://schemas.microsoft.com/office/drawing/2014/main" id="{7C01AB44-ECF2-CA9F-00BF-82EC6E042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310" y="386430"/>
            <a:ext cx="1334529" cy="1334529"/>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a:extLst>
              <a:ext uri="{FF2B5EF4-FFF2-40B4-BE49-F238E27FC236}">
                <a16:creationId xmlns:a16="http://schemas.microsoft.com/office/drawing/2014/main" id="{5A5686F9-63CA-8EF1-B412-9DDF84EB4B35}"/>
              </a:ext>
            </a:extLst>
          </p:cNvPr>
          <p:cNvSpPr/>
          <p:nvPr/>
        </p:nvSpPr>
        <p:spPr>
          <a:xfrm>
            <a:off x="5209331" y="2083898"/>
            <a:ext cx="6400800" cy="1334529"/>
          </a:xfrm>
          <a:prstGeom prst="roundRect">
            <a:avLst>
              <a:gd name="adj" fmla="val 37964"/>
            </a:avLst>
          </a:prstGeom>
          <a:solidFill>
            <a:srgbClr val="745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Content Placeholder 3">
            <a:extLst>
              <a:ext uri="{FF2B5EF4-FFF2-40B4-BE49-F238E27FC236}">
                <a16:creationId xmlns:a16="http://schemas.microsoft.com/office/drawing/2014/main" id="{6E47A723-529C-2938-7C91-BC8BC7179BC6}"/>
              </a:ext>
            </a:extLst>
          </p:cNvPr>
          <p:cNvSpPr txBox="1">
            <a:spLocks/>
          </p:cNvSpPr>
          <p:nvPr/>
        </p:nvSpPr>
        <p:spPr>
          <a:xfrm>
            <a:off x="6176253" y="2436898"/>
            <a:ext cx="5694355" cy="707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600" b="1" dirty="0">
                <a:solidFill>
                  <a:schemeClr val="bg1"/>
                </a:solidFill>
              </a:rPr>
              <a:t>Démarche de Nettoyage</a:t>
            </a:r>
          </a:p>
        </p:txBody>
      </p:sp>
      <p:pic>
        <p:nvPicPr>
          <p:cNvPr id="12" name="Picture 2" descr="OpenClassrooms transforme l'expérience client avec la téléphonie">
            <a:extLst>
              <a:ext uri="{FF2B5EF4-FFF2-40B4-BE49-F238E27FC236}">
                <a16:creationId xmlns:a16="http://schemas.microsoft.com/office/drawing/2014/main" id="{BFCE6A4A-475A-4FE8-3AA1-89546A7FE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310" y="2073959"/>
            <a:ext cx="1334529" cy="1334529"/>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7D621D5B-A746-AE0D-6C12-38DAA7C4F28D}"/>
              </a:ext>
            </a:extLst>
          </p:cNvPr>
          <p:cNvSpPr/>
          <p:nvPr/>
        </p:nvSpPr>
        <p:spPr>
          <a:xfrm>
            <a:off x="5315348" y="3721242"/>
            <a:ext cx="6400800" cy="1334529"/>
          </a:xfrm>
          <a:prstGeom prst="roundRect">
            <a:avLst>
              <a:gd name="adj" fmla="val 37964"/>
            </a:avLst>
          </a:prstGeom>
          <a:solidFill>
            <a:srgbClr val="745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2" descr="OpenClassrooms transforme l'expérience client avec la téléphonie">
            <a:extLst>
              <a:ext uri="{FF2B5EF4-FFF2-40B4-BE49-F238E27FC236}">
                <a16:creationId xmlns:a16="http://schemas.microsoft.com/office/drawing/2014/main" id="{69ED42B9-401D-CF7C-CE63-30306BAB4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310" y="3721242"/>
            <a:ext cx="1334529" cy="133452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8E1C928-DF0C-5DE5-21C5-FE71D548534B}"/>
              </a:ext>
            </a:extLst>
          </p:cNvPr>
          <p:cNvSpPr txBox="1"/>
          <p:nvPr/>
        </p:nvSpPr>
        <p:spPr>
          <a:xfrm>
            <a:off x="5266363" y="4122555"/>
            <a:ext cx="6498770" cy="783772"/>
          </a:xfrm>
          <a:prstGeom prst="rect">
            <a:avLst/>
          </a:prstGeom>
        </p:spPr>
        <p:txBody>
          <a:bodyPr vert="horz" lIns="91440" tIns="45720" rIns="91440" bIns="45720" rtlCol="0">
            <a:noAutofit/>
          </a:bodyPr>
          <a:lstStyle>
            <a:defPPr>
              <a:defRPr lang="en-FR"/>
            </a:defPPr>
            <a:lvl1pPr indent="0">
              <a:lnSpc>
                <a:spcPct val="90000"/>
              </a:lnSpc>
              <a:spcBef>
                <a:spcPts val="1000"/>
              </a:spcBef>
              <a:buFont typeface="Arial" panose="020B0604020202020204" pitchFamily="34" charset="0"/>
              <a:buNone/>
              <a:defRPr sz="3600" b="1">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GB" dirty="0">
                <a:latin typeface="Inter"/>
              </a:rPr>
              <a:t>Analyse </a:t>
            </a:r>
            <a:r>
              <a:rPr lang="en-GB" dirty="0" err="1">
                <a:latin typeface="Inter"/>
              </a:rPr>
              <a:t>Univariée</a:t>
            </a:r>
            <a:endParaRPr lang="en-GB" b="1" i="0" dirty="0">
              <a:effectLst/>
              <a:latin typeface="Inter"/>
            </a:endParaRPr>
          </a:p>
        </p:txBody>
      </p:sp>
      <p:sp>
        <p:nvSpPr>
          <p:cNvPr id="16" name="Rounded Rectangle 15">
            <a:extLst>
              <a:ext uri="{FF2B5EF4-FFF2-40B4-BE49-F238E27FC236}">
                <a16:creationId xmlns:a16="http://schemas.microsoft.com/office/drawing/2014/main" id="{CC48205C-C54C-4CAD-C969-F8F4B09BCE83}"/>
              </a:ext>
            </a:extLst>
          </p:cNvPr>
          <p:cNvSpPr/>
          <p:nvPr/>
        </p:nvSpPr>
        <p:spPr>
          <a:xfrm>
            <a:off x="5315348" y="5217209"/>
            <a:ext cx="6400800" cy="1334529"/>
          </a:xfrm>
          <a:prstGeom prst="roundRect">
            <a:avLst>
              <a:gd name="adj" fmla="val 37964"/>
            </a:avLst>
          </a:prstGeom>
          <a:solidFill>
            <a:srgbClr val="745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2" descr="OpenClassrooms transforme l'expérience client avec la téléphonie">
            <a:extLst>
              <a:ext uri="{FF2B5EF4-FFF2-40B4-BE49-F238E27FC236}">
                <a16:creationId xmlns:a16="http://schemas.microsoft.com/office/drawing/2014/main" id="{FFB7690B-7B6C-344B-4788-710491F9F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310" y="5217209"/>
            <a:ext cx="1334529" cy="133452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B96D23B-9888-1207-3CCA-5C48DBE98BF3}"/>
              </a:ext>
            </a:extLst>
          </p:cNvPr>
          <p:cNvSpPr txBox="1"/>
          <p:nvPr/>
        </p:nvSpPr>
        <p:spPr>
          <a:xfrm>
            <a:off x="5266363" y="5618522"/>
            <a:ext cx="6498770" cy="783772"/>
          </a:xfrm>
          <a:prstGeom prst="rect">
            <a:avLst/>
          </a:prstGeom>
        </p:spPr>
        <p:txBody>
          <a:bodyPr vert="horz" lIns="91440" tIns="45720" rIns="91440" bIns="45720" rtlCol="0">
            <a:noAutofit/>
          </a:bodyPr>
          <a:lstStyle>
            <a:defPPr>
              <a:defRPr lang="en-FR"/>
            </a:defPPr>
            <a:lvl1pPr indent="0">
              <a:lnSpc>
                <a:spcPct val="90000"/>
              </a:lnSpc>
              <a:spcBef>
                <a:spcPts val="1000"/>
              </a:spcBef>
              <a:buFont typeface="Arial" panose="020B0604020202020204" pitchFamily="34" charset="0"/>
              <a:buNone/>
              <a:defRPr sz="3600" b="1">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GB" dirty="0">
                <a:latin typeface="Inter"/>
              </a:rPr>
              <a:t>Analyse </a:t>
            </a:r>
            <a:r>
              <a:rPr lang="en-GB" dirty="0" err="1">
                <a:latin typeface="Inter"/>
              </a:rPr>
              <a:t>Multivariée</a:t>
            </a:r>
            <a:endParaRPr lang="en-GB" b="1" i="0" dirty="0">
              <a:effectLst/>
              <a:latin typeface="Inter"/>
            </a:endParaRPr>
          </a:p>
        </p:txBody>
      </p:sp>
      <p:pic>
        <p:nvPicPr>
          <p:cNvPr id="19" name="Graphic 18">
            <a:extLst>
              <a:ext uri="{FF2B5EF4-FFF2-40B4-BE49-F238E27FC236}">
                <a16:creationId xmlns:a16="http://schemas.microsoft.com/office/drawing/2014/main" id="{5C82D41B-0ADC-DD72-DE21-1536756AEC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138" y="1855918"/>
            <a:ext cx="4476172" cy="2592269"/>
          </a:xfrm>
          <a:prstGeom prst="rect">
            <a:avLst/>
          </a:prstGeom>
        </p:spPr>
      </p:pic>
    </p:spTree>
    <p:extLst>
      <p:ext uri="{BB962C8B-B14F-4D97-AF65-F5344CB8AC3E}">
        <p14:creationId xmlns:p14="http://schemas.microsoft.com/office/powerpoint/2010/main" val="2124818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7"/>
            <a:ext cx="9121346" cy="970755"/>
          </a:xfrm>
        </p:spPr>
        <p:txBody>
          <a:bodyPr>
            <a:normAutofit/>
          </a:bodyPr>
          <a:lstStyle/>
          <a:p>
            <a:r>
              <a:rPr lang="fr-FR" sz="3200" b="1" dirty="0">
                <a:solidFill>
                  <a:schemeClr val="tx2"/>
                </a:solidFill>
              </a:rPr>
              <a:t>Analyse Multivariée</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897858"/>
            <a:ext cx="11155730" cy="400110"/>
          </a:xfrm>
          <a:prstGeom prst="rect">
            <a:avLst/>
          </a:prstGeom>
          <a:noFill/>
        </p:spPr>
        <p:txBody>
          <a:bodyPr wrap="square" rtlCol="0">
            <a:spAutoFit/>
          </a:bodyPr>
          <a:lstStyle/>
          <a:p>
            <a:r>
              <a:rPr lang="fr-FR" sz="2000" b="1" dirty="0">
                <a:solidFill>
                  <a:srgbClr val="7450EB"/>
                </a:solidFill>
              </a:rPr>
              <a:t>Chi square : Résultat</a:t>
            </a:r>
          </a:p>
        </p:txBody>
      </p:sp>
      <p:pic>
        <p:nvPicPr>
          <p:cNvPr id="3" name="Picture 2">
            <a:extLst>
              <a:ext uri="{FF2B5EF4-FFF2-40B4-BE49-F238E27FC236}">
                <a16:creationId xmlns:a16="http://schemas.microsoft.com/office/drawing/2014/main" id="{014BB514-FEBC-3A4A-A918-A0AF9E15D8D7}"/>
              </a:ext>
            </a:extLst>
          </p:cNvPr>
          <p:cNvPicPr>
            <a:picLocks noChangeAspect="1"/>
          </p:cNvPicPr>
          <p:nvPr/>
        </p:nvPicPr>
        <p:blipFill rotWithShape="1">
          <a:blip r:embed="rId4"/>
          <a:srcRect b="49953"/>
          <a:stretch/>
        </p:blipFill>
        <p:spPr>
          <a:xfrm>
            <a:off x="726988" y="1371036"/>
            <a:ext cx="5155351" cy="5202079"/>
          </a:xfrm>
          <a:prstGeom prst="rect">
            <a:avLst/>
          </a:prstGeom>
        </p:spPr>
      </p:pic>
      <p:pic>
        <p:nvPicPr>
          <p:cNvPr id="4" name="Picture 3">
            <a:extLst>
              <a:ext uri="{FF2B5EF4-FFF2-40B4-BE49-F238E27FC236}">
                <a16:creationId xmlns:a16="http://schemas.microsoft.com/office/drawing/2014/main" id="{ED36F340-3D76-80AB-324B-B5F661AB1D75}"/>
              </a:ext>
            </a:extLst>
          </p:cNvPr>
          <p:cNvPicPr>
            <a:picLocks noChangeAspect="1"/>
          </p:cNvPicPr>
          <p:nvPr/>
        </p:nvPicPr>
        <p:blipFill rotWithShape="1">
          <a:blip r:embed="rId4"/>
          <a:srcRect t="49490"/>
          <a:stretch/>
        </p:blipFill>
        <p:spPr>
          <a:xfrm>
            <a:off x="6304854" y="1346952"/>
            <a:ext cx="5155351" cy="5250247"/>
          </a:xfrm>
          <a:prstGeom prst="rect">
            <a:avLst/>
          </a:prstGeom>
        </p:spPr>
      </p:pic>
    </p:spTree>
    <p:extLst>
      <p:ext uri="{BB962C8B-B14F-4D97-AF65-F5344CB8AC3E}">
        <p14:creationId xmlns:p14="http://schemas.microsoft.com/office/powerpoint/2010/main" val="305479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7"/>
            <a:ext cx="9121346" cy="970755"/>
          </a:xfrm>
        </p:spPr>
        <p:txBody>
          <a:bodyPr>
            <a:normAutofit/>
          </a:bodyPr>
          <a:lstStyle/>
          <a:p>
            <a:r>
              <a:rPr lang="fr-FR" sz="3200" b="1" dirty="0">
                <a:solidFill>
                  <a:schemeClr val="tx2"/>
                </a:solidFill>
              </a:rPr>
              <a:t>Analyse Multivariée</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897858"/>
            <a:ext cx="11155730" cy="400110"/>
          </a:xfrm>
          <a:prstGeom prst="rect">
            <a:avLst/>
          </a:prstGeom>
          <a:noFill/>
        </p:spPr>
        <p:txBody>
          <a:bodyPr wrap="square" rtlCol="0">
            <a:spAutoFit/>
          </a:bodyPr>
          <a:lstStyle/>
          <a:p>
            <a:r>
              <a:rPr lang="fr-FR" sz="2000" b="1" dirty="0">
                <a:solidFill>
                  <a:srgbClr val="7450EB"/>
                </a:solidFill>
              </a:rPr>
              <a:t>Chi square : Interprétation</a:t>
            </a:r>
          </a:p>
        </p:txBody>
      </p:sp>
      <p:sp>
        <p:nvSpPr>
          <p:cNvPr id="8" name="TextBox 7">
            <a:extLst>
              <a:ext uri="{FF2B5EF4-FFF2-40B4-BE49-F238E27FC236}">
                <a16:creationId xmlns:a16="http://schemas.microsoft.com/office/drawing/2014/main" id="{1A159427-2D30-366D-2095-50D7768D3F28}"/>
              </a:ext>
            </a:extLst>
          </p:cNvPr>
          <p:cNvSpPr txBox="1"/>
          <p:nvPr/>
        </p:nvSpPr>
        <p:spPr>
          <a:xfrm>
            <a:off x="796413" y="1297968"/>
            <a:ext cx="8829368" cy="4801314"/>
          </a:xfrm>
          <a:prstGeom prst="rect">
            <a:avLst/>
          </a:prstGeom>
          <a:noFill/>
        </p:spPr>
        <p:txBody>
          <a:bodyPr wrap="square">
            <a:spAutoFit/>
          </a:bodyPr>
          <a:lstStyle/>
          <a:p>
            <a:pPr algn="l">
              <a:buFont typeface="Arial" panose="020B0604020202020204" pitchFamily="34" charset="0"/>
              <a:buChar char="•"/>
            </a:pPr>
            <a:r>
              <a:rPr lang="en-GB" b="1" i="0" dirty="0">
                <a:effectLst/>
                <a:latin typeface="Söhne"/>
              </a:rPr>
              <a:t>Valeur Chi-</a:t>
            </a:r>
            <a:r>
              <a:rPr lang="en-GB" b="1" i="0" dirty="0" err="1">
                <a:effectLst/>
                <a:latin typeface="Söhne"/>
              </a:rPr>
              <a:t>Carré</a:t>
            </a:r>
            <a:r>
              <a:rPr lang="en-GB" b="0" i="0" dirty="0">
                <a:effectLst/>
                <a:latin typeface="Söhne"/>
              </a:rPr>
              <a:t>:</a:t>
            </a:r>
          </a:p>
          <a:p>
            <a:pPr marL="742950" lvl="1" indent="-285750" algn="l">
              <a:buFont typeface="Arial" panose="020B0604020202020204" pitchFamily="34" charset="0"/>
              <a:buChar char="•"/>
            </a:pPr>
            <a:r>
              <a:rPr lang="en-GB" b="0" i="0" dirty="0" err="1">
                <a:effectLst/>
                <a:latin typeface="Söhne"/>
              </a:rPr>
              <a:t>Mesure</a:t>
            </a:r>
            <a:r>
              <a:rPr lang="en-GB" b="0" i="0" dirty="0">
                <a:effectLst/>
                <a:latin typeface="Söhne"/>
              </a:rPr>
              <a:t>: 134,315.839</a:t>
            </a:r>
          </a:p>
          <a:p>
            <a:pPr marL="742950" lvl="1" indent="-285750" algn="l">
              <a:buFont typeface="Arial" panose="020B0604020202020204" pitchFamily="34" charset="0"/>
              <a:buChar char="•"/>
            </a:pPr>
            <a:r>
              <a:rPr lang="en-GB" b="0" i="0" dirty="0" err="1">
                <a:effectLst/>
                <a:latin typeface="Söhne"/>
              </a:rPr>
              <a:t>Indique</a:t>
            </a:r>
            <a:r>
              <a:rPr lang="en-GB" b="0" i="0" dirty="0">
                <a:effectLst/>
                <a:latin typeface="Söhne"/>
              </a:rPr>
              <a:t> </a:t>
            </a:r>
            <a:r>
              <a:rPr lang="en-GB" b="0" i="0" dirty="0" err="1">
                <a:effectLst/>
                <a:latin typeface="Söhne"/>
              </a:rPr>
              <a:t>l'écart</a:t>
            </a:r>
            <a:r>
              <a:rPr lang="en-GB" b="0" i="0" dirty="0">
                <a:effectLst/>
                <a:latin typeface="Söhne"/>
              </a:rPr>
              <a:t> entre les </a:t>
            </a:r>
            <a:r>
              <a:rPr lang="en-GB" b="0" i="0" dirty="0" err="1">
                <a:effectLst/>
                <a:latin typeface="Söhne"/>
              </a:rPr>
              <a:t>fréquences</a:t>
            </a:r>
            <a:r>
              <a:rPr lang="en-GB" b="0" i="0" dirty="0">
                <a:effectLst/>
                <a:latin typeface="Söhne"/>
              </a:rPr>
              <a:t> </a:t>
            </a:r>
            <a:r>
              <a:rPr lang="en-GB" b="0" i="0" dirty="0" err="1">
                <a:effectLst/>
                <a:latin typeface="Söhne"/>
              </a:rPr>
              <a:t>observées</a:t>
            </a:r>
            <a:r>
              <a:rPr lang="en-GB" b="0" i="0" dirty="0">
                <a:effectLst/>
                <a:latin typeface="Söhne"/>
              </a:rPr>
              <a:t> et </a:t>
            </a:r>
            <a:r>
              <a:rPr lang="en-GB" b="0" i="0" dirty="0" err="1">
                <a:effectLst/>
                <a:latin typeface="Söhne"/>
              </a:rPr>
              <a:t>celles</a:t>
            </a:r>
            <a:r>
              <a:rPr lang="en-GB" b="0" i="0" dirty="0">
                <a:effectLst/>
                <a:latin typeface="Söhne"/>
              </a:rPr>
              <a:t> </a:t>
            </a:r>
            <a:r>
              <a:rPr lang="en-GB" b="0" i="0" dirty="0" err="1">
                <a:effectLst/>
                <a:latin typeface="Söhne"/>
              </a:rPr>
              <a:t>attendues</a:t>
            </a:r>
            <a:r>
              <a:rPr lang="en-GB" b="0" i="0" dirty="0">
                <a:effectLst/>
                <a:latin typeface="Söhne"/>
              </a:rPr>
              <a:t> </a:t>
            </a:r>
            <a:r>
              <a:rPr lang="en-GB" b="0" i="0" dirty="0" err="1">
                <a:effectLst/>
                <a:latin typeface="Söhne"/>
              </a:rPr>
              <a:t>en</a:t>
            </a:r>
            <a:r>
              <a:rPr lang="en-GB" b="0" i="0" dirty="0">
                <a:effectLst/>
                <a:latin typeface="Söhne"/>
              </a:rPr>
              <a:t> </a:t>
            </a:r>
            <a:r>
              <a:rPr lang="en-GB" b="0" i="0" dirty="0" err="1">
                <a:effectLst/>
                <a:latin typeface="Söhne"/>
              </a:rPr>
              <a:t>cas</a:t>
            </a:r>
            <a:r>
              <a:rPr lang="en-GB" b="0" i="0" dirty="0">
                <a:effectLst/>
                <a:latin typeface="Söhne"/>
              </a:rPr>
              <a:t> </a:t>
            </a:r>
            <a:r>
              <a:rPr lang="en-GB" b="0" i="0" dirty="0" err="1">
                <a:effectLst/>
                <a:latin typeface="Söhne"/>
              </a:rPr>
              <a:t>d'indépendance</a:t>
            </a:r>
            <a:r>
              <a:rPr lang="en-GB" b="0" i="0" dirty="0">
                <a:effectLst/>
                <a:latin typeface="Söhne"/>
              </a:rPr>
              <a:t>.</a:t>
            </a:r>
          </a:p>
          <a:p>
            <a:pPr algn="l">
              <a:buFont typeface="Arial" panose="020B0604020202020204" pitchFamily="34" charset="0"/>
              <a:buChar char="•"/>
            </a:pPr>
            <a:r>
              <a:rPr lang="en-GB" b="1" i="0" dirty="0">
                <a:effectLst/>
                <a:latin typeface="Söhne"/>
              </a:rPr>
              <a:t>P-Valeur</a:t>
            </a:r>
            <a:r>
              <a:rPr lang="en-GB" b="0" i="0" dirty="0">
                <a:effectLst/>
                <a:latin typeface="Söhne"/>
              </a:rPr>
              <a:t>:</a:t>
            </a:r>
          </a:p>
          <a:p>
            <a:pPr marL="742950" lvl="1" indent="-285750" algn="l">
              <a:buFont typeface="Arial" panose="020B0604020202020204" pitchFamily="34" charset="0"/>
              <a:buChar char="•"/>
            </a:pPr>
            <a:r>
              <a:rPr lang="en-GB" b="0" i="0" dirty="0" err="1">
                <a:effectLst/>
                <a:latin typeface="Söhne"/>
              </a:rPr>
              <a:t>Mesure</a:t>
            </a:r>
            <a:r>
              <a:rPr lang="en-GB" b="0" i="0" dirty="0">
                <a:effectLst/>
                <a:latin typeface="Söhne"/>
              </a:rPr>
              <a:t>: 0.0</a:t>
            </a:r>
          </a:p>
          <a:p>
            <a:pPr marL="742950" lvl="1" indent="-285750" algn="l">
              <a:buFont typeface="Arial" panose="020B0604020202020204" pitchFamily="34" charset="0"/>
              <a:buChar char="•"/>
            </a:pPr>
            <a:r>
              <a:rPr lang="en-GB" b="0" i="0" dirty="0" err="1">
                <a:effectLst/>
                <a:latin typeface="Söhne"/>
              </a:rPr>
              <a:t>Évidence</a:t>
            </a:r>
            <a:r>
              <a:rPr lang="en-GB" b="0" i="0" dirty="0">
                <a:effectLst/>
                <a:latin typeface="Söhne"/>
              </a:rPr>
              <a:t> forte </a:t>
            </a:r>
            <a:r>
              <a:rPr lang="en-GB" b="0" i="0" dirty="0" err="1">
                <a:effectLst/>
                <a:latin typeface="Söhne"/>
              </a:rPr>
              <a:t>contre</a:t>
            </a:r>
            <a:r>
              <a:rPr lang="en-GB" b="0" i="0" dirty="0">
                <a:effectLst/>
                <a:latin typeface="Söhne"/>
              </a:rPr>
              <a:t> </a:t>
            </a:r>
            <a:r>
              <a:rPr lang="en-GB" b="0" i="0" dirty="0" err="1">
                <a:effectLst/>
                <a:latin typeface="Söhne"/>
              </a:rPr>
              <a:t>l'hypothèse</a:t>
            </a:r>
            <a:r>
              <a:rPr lang="en-GB" b="0" i="0" dirty="0">
                <a:effectLst/>
                <a:latin typeface="Söhne"/>
              </a:rPr>
              <a:t> </a:t>
            </a:r>
            <a:r>
              <a:rPr lang="en-GB" b="0" i="0" dirty="0" err="1">
                <a:effectLst/>
                <a:latin typeface="Söhne"/>
              </a:rPr>
              <a:t>nulle</a:t>
            </a:r>
            <a:r>
              <a:rPr lang="en-GB" b="0" i="0" dirty="0">
                <a:effectLst/>
                <a:latin typeface="Söhne"/>
              </a:rPr>
              <a:t> </a:t>
            </a:r>
            <a:r>
              <a:rPr lang="en-GB" b="0" i="0" dirty="0" err="1">
                <a:effectLst/>
                <a:latin typeface="Söhne"/>
              </a:rPr>
              <a:t>d'indépendance</a:t>
            </a:r>
            <a:r>
              <a:rPr lang="en-GB" b="0" i="0" dirty="0">
                <a:effectLst/>
                <a:latin typeface="Söhne"/>
              </a:rPr>
              <a:t> des variables.</a:t>
            </a:r>
          </a:p>
          <a:p>
            <a:pPr algn="l">
              <a:buFont typeface="Arial" panose="020B0604020202020204" pitchFamily="34" charset="0"/>
              <a:buChar char="•"/>
            </a:pPr>
            <a:r>
              <a:rPr lang="en-GB" b="1" i="0" dirty="0" err="1">
                <a:effectLst/>
                <a:latin typeface="Söhne"/>
              </a:rPr>
              <a:t>Interprétation</a:t>
            </a:r>
            <a:r>
              <a:rPr lang="en-GB" b="0" i="0" dirty="0">
                <a:effectLst/>
                <a:latin typeface="Söhne"/>
              </a:rPr>
              <a:t>:</a:t>
            </a:r>
          </a:p>
          <a:p>
            <a:pPr marL="742950" lvl="1" indent="-285750" algn="l">
              <a:buFont typeface="Arial" panose="020B0604020202020204" pitchFamily="34" charset="0"/>
              <a:buChar char="•"/>
            </a:pPr>
            <a:r>
              <a:rPr lang="en-GB" b="0" i="0" dirty="0">
                <a:effectLst/>
                <a:latin typeface="Söhne"/>
              </a:rPr>
              <a:t>Les variables </a:t>
            </a:r>
            <a:r>
              <a:rPr lang="en-GB" b="0" i="0" dirty="0" err="1">
                <a:effectLst/>
                <a:latin typeface="Söhne"/>
              </a:rPr>
              <a:t>sont</a:t>
            </a:r>
            <a:r>
              <a:rPr lang="en-GB" b="0" i="0" dirty="0">
                <a:effectLst/>
                <a:latin typeface="Söhne"/>
              </a:rPr>
              <a:t> </a:t>
            </a:r>
            <a:r>
              <a:rPr lang="en-GB" b="0" i="0" dirty="0" err="1">
                <a:effectLst/>
                <a:latin typeface="Söhne"/>
              </a:rPr>
              <a:t>associées</a:t>
            </a:r>
            <a:r>
              <a:rPr lang="en-GB" b="0" i="0" dirty="0">
                <a:effectLst/>
                <a:latin typeface="Söhne"/>
              </a:rPr>
              <a:t> (p-value &lt; 0.05). </a:t>
            </a:r>
            <a:r>
              <a:rPr lang="en-GB" b="0" i="0" dirty="0" err="1">
                <a:effectLst/>
                <a:latin typeface="Söhne"/>
              </a:rPr>
              <a:t>Rejet</a:t>
            </a:r>
            <a:r>
              <a:rPr lang="en-GB" b="0" i="0" dirty="0">
                <a:effectLst/>
                <a:latin typeface="Söhne"/>
              </a:rPr>
              <a:t> de </a:t>
            </a:r>
            <a:r>
              <a:rPr lang="en-GB" b="0" i="0" dirty="0" err="1">
                <a:effectLst/>
                <a:latin typeface="Söhne"/>
              </a:rPr>
              <a:t>l'hypothèse</a:t>
            </a:r>
            <a:r>
              <a:rPr lang="en-GB" b="0" i="0" dirty="0">
                <a:effectLst/>
                <a:latin typeface="Söhne"/>
              </a:rPr>
              <a:t> </a:t>
            </a:r>
            <a:r>
              <a:rPr lang="en-GB" b="0" i="0" dirty="0" err="1">
                <a:effectLst/>
                <a:latin typeface="Söhne"/>
              </a:rPr>
              <a:t>nulle</a:t>
            </a:r>
            <a:r>
              <a:rPr lang="en-GB" b="0" i="0" dirty="0">
                <a:effectLst/>
                <a:latin typeface="Söhne"/>
              </a:rPr>
              <a:t>.</a:t>
            </a:r>
          </a:p>
          <a:p>
            <a:pPr algn="l">
              <a:buFont typeface="Arial" panose="020B0604020202020204" pitchFamily="34" charset="0"/>
              <a:buChar char="•"/>
            </a:pPr>
            <a:r>
              <a:rPr lang="en-GB" b="1" i="0" dirty="0" err="1">
                <a:effectLst/>
                <a:latin typeface="Söhne"/>
              </a:rPr>
              <a:t>Fréquences</a:t>
            </a:r>
            <a:r>
              <a:rPr lang="en-GB" b="1" i="0" dirty="0">
                <a:effectLst/>
                <a:latin typeface="Söhne"/>
              </a:rPr>
              <a:t> </a:t>
            </a:r>
            <a:r>
              <a:rPr lang="en-GB" b="1" i="0" dirty="0" err="1">
                <a:effectLst/>
                <a:latin typeface="Söhne"/>
              </a:rPr>
              <a:t>Observées</a:t>
            </a:r>
            <a:r>
              <a:rPr lang="en-GB" b="1" i="0" dirty="0">
                <a:effectLst/>
                <a:latin typeface="Söhne"/>
              </a:rPr>
              <a:t> vs </a:t>
            </a:r>
            <a:r>
              <a:rPr lang="en-GB" b="1" i="0" dirty="0" err="1">
                <a:effectLst/>
                <a:latin typeface="Söhne"/>
              </a:rPr>
              <a:t>Attendues</a:t>
            </a:r>
            <a:r>
              <a:rPr lang="en-GB" b="0" i="0" dirty="0">
                <a:effectLst/>
                <a:latin typeface="Söhne"/>
              </a:rPr>
              <a:t>:</a:t>
            </a:r>
          </a:p>
          <a:p>
            <a:pPr marL="742950" lvl="1" indent="-285750" algn="l">
              <a:buFont typeface="Arial" panose="020B0604020202020204" pitchFamily="34" charset="0"/>
              <a:buChar char="•"/>
            </a:pPr>
            <a:r>
              <a:rPr lang="en-GB" b="0" i="0" dirty="0" err="1">
                <a:effectLst/>
                <a:latin typeface="Söhne"/>
              </a:rPr>
              <a:t>Exemple</a:t>
            </a:r>
            <a:r>
              <a:rPr lang="en-GB" b="0" i="0" dirty="0">
                <a:effectLst/>
                <a:latin typeface="Söhne"/>
              </a:rPr>
              <a:t>: Q1 (Grade 'a') : </a:t>
            </a:r>
            <a:r>
              <a:rPr lang="en-GB" b="0" i="0" dirty="0" err="1">
                <a:effectLst/>
                <a:latin typeface="Söhne"/>
              </a:rPr>
              <a:t>Observé</a:t>
            </a:r>
            <a:r>
              <a:rPr lang="en-GB" b="0" i="0" dirty="0">
                <a:effectLst/>
                <a:latin typeface="Söhne"/>
              </a:rPr>
              <a:t> = 18,741 vs </a:t>
            </a:r>
            <a:r>
              <a:rPr lang="en-GB" b="0" i="0" dirty="0" err="1">
                <a:effectLst/>
                <a:latin typeface="Söhne"/>
              </a:rPr>
              <a:t>Attendu</a:t>
            </a:r>
            <a:r>
              <a:rPr lang="en-GB" b="0" i="0" dirty="0">
                <a:effectLst/>
                <a:latin typeface="Söhne"/>
              </a:rPr>
              <a:t> = 8,937.16</a:t>
            </a:r>
          </a:p>
          <a:p>
            <a:pPr marL="742950" lvl="1" indent="-285750" algn="l">
              <a:buFont typeface="Arial" panose="020B0604020202020204" pitchFamily="34" charset="0"/>
              <a:buChar char="•"/>
            </a:pPr>
            <a:r>
              <a:rPr lang="en-GB" b="0" i="0" dirty="0">
                <a:effectLst/>
                <a:latin typeface="Söhne"/>
              </a:rPr>
              <a:t>Les </a:t>
            </a:r>
            <a:r>
              <a:rPr lang="en-GB" b="0" i="0" dirty="0" err="1">
                <a:effectLst/>
                <a:latin typeface="Söhne"/>
              </a:rPr>
              <a:t>différences</a:t>
            </a:r>
            <a:r>
              <a:rPr lang="en-GB" b="0" i="0" dirty="0">
                <a:effectLst/>
                <a:latin typeface="Söhne"/>
              </a:rPr>
              <a:t> </a:t>
            </a:r>
            <a:r>
              <a:rPr lang="en-GB" b="0" i="0" dirty="0" err="1">
                <a:effectLst/>
                <a:latin typeface="Söhne"/>
              </a:rPr>
              <a:t>marquées</a:t>
            </a:r>
            <a:r>
              <a:rPr lang="en-GB" b="0" i="0" dirty="0">
                <a:effectLst/>
                <a:latin typeface="Söhne"/>
              </a:rPr>
              <a:t> </a:t>
            </a:r>
            <a:r>
              <a:rPr lang="en-GB" b="0" i="0" dirty="0" err="1">
                <a:effectLst/>
                <a:latin typeface="Söhne"/>
              </a:rPr>
              <a:t>montrent</a:t>
            </a:r>
            <a:r>
              <a:rPr lang="en-GB" b="0" i="0" dirty="0">
                <a:effectLst/>
                <a:latin typeface="Söhne"/>
              </a:rPr>
              <a:t> </a:t>
            </a:r>
            <a:r>
              <a:rPr lang="en-GB" b="0" i="0" dirty="0" err="1">
                <a:effectLst/>
                <a:latin typeface="Söhne"/>
              </a:rPr>
              <a:t>une</a:t>
            </a:r>
            <a:r>
              <a:rPr lang="en-GB" b="0" i="0" dirty="0">
                <a:effectLst/>
                <a:latin typeface="Söhne"/>
              </a:rPr>
              <a:t> association non </a:t>
            </a:r>
            <a:r>
              <a:rPr lang="en-GB" b="0" i="0" dirty="0" err="1">
                <a:effectLst/>
                <a:latin typeface="Söhne"/>
              </a:rPr>
              <a:t>aléatoire</a:t>
            </a:r>
            <a:r>
              <a:rPr lang="en-GB" b="0" i="0" dirty="0">
                <a:effectLst/>
                <a:latin typeface="Söhne"/>
              </a:rPr>
              <a:t>.</a:t>
            </a:r>
          </a:p>
          <a:p>
            <a:pPr algn="l">
              <a:buFont typeface="Arial" panose="020B0604020202020204" pitchFamily="34" charset="0"/>
              <a:buChar char="•"/>
            </a:pPr>
            <a:r>
              <a:rPr lang="en-GB" b="1" i="0" dirty="0" err="1">
                <a:effectLst/>
                <a:latin typeface="Söhne"/>
              </a:rPr>
              <a:t>Inférence</a:t>
            </a:r>
            <a:r>
              <a:rPr lang="en-GB" b="0" i="0" dirty="0">
                <a:effectLst/>
                <a:latin typeface="Söhne"/>
              </a:rPr>
              <a:t>:</a:t>
            </a:r>
          </a:p>
          <a:p>
            <a:pPr marL="742950" lvl="1" indent="-285750" algn="l">
              <a:buFont typeface="Arial" panose="020B0604020202020204" pitchFamily="34" charset="0"/>
              <a:buChar char="•"/>
            </a:pPr>
            <a:r>
              <a:rPr lang="en-GB" b="0" i="0" dirty="0">
                <a:effectLst/>
                <a:latin typeface="Söhne"/>
              </a:rPr>
              <a:t>Les </a:t>
            </a:r>
            <a:r>
              <a:rPr lang="en-GB" b="0" i="0" dirty="0" err="1">
                <a:effectLst/>
                <a:latin typeface="Söhne"/>
              </a:rPr>
              <a:t>fréquences</a:t>
            </a:r>
            <a:r>
              <a:rPr lang="en-GB" b="0" i="0" dirty="0">
                <a:effectLst/>
                <a:latin typeface="Söhne"/>
              </a:rPr>
              <a:t> </a:t>
            </a:r>
            <a:r>
              <a:rPr lang="en-GB" b="0" i="0" dirty="0" err="1">
                <a:effectLst/>
                <a:latin typeface="Söhne"/>
              </a:rPr>
              <a:t>observées</a:t>
            </a:r>
            <a:r>
              <a:rPr lang="en-GB" b="0" i="0" dirty="0">
                <a:effectLst/>
                <a:latin typeface="Söhne"/>
              </a:rPr>
              <a:t> </a:t>
            </a:r>
            <a:r>
              <a:rPr lang="en-GB" b="0" i="0" dirty="0" err="1">
                <a:effectLst/>
                <a:latin typeface="Söhne"/>
              </a:rPr>
              <a:t>diffèrent</a:t>
            </a:r>
            <a:r>
              <a:rPr lang="en-GB" b="0" i="0" dirty="0">
                <a:effectLst/>
                <a:latin typeface="Söhne"/>
              </a:rPr>
              <a:t> </a:t>
            </a:r>
            <a:r>
              <a:rPr lang="en-GB" b="0" i="0" dirty="0" err="1">
                <a:effectLst/>
                <a:latin typeface="Söhne"/>
              </a:rPr>
              <a:t>sensiblement</a:t>
            </a:r>
            <a:r>
              <a:rPr lang="en-GB" b="0" i="0" dirty="0">
                <a:effectLst/>
                <a:latin typeface="Söhne"/>
              </a:rPr>
              <a:t> des </a:t>
            </a:r>
            <a:r>
              <a:rPr lang="en-GB" b="0" i="0" dirty="0" err="1">
                <a:effectLst/>
                <a:latin typeface="Söhne"/>
              </a:rPr>
              <a:t>attendues</a:t>
            </a:r>
            <a:r>
              <a:rPr lang="en-GB" b="0" i="0" dirty="0">
                <a:effectLst/>
                <a:latin typeface="Söhne"/>
              </a:rPr>
              <a:t> dans </a:t>
            </a:r>
            <a:r>
              <a:rPr lang="en-GB" b="0" i="0" dirty="0" err="1">
                <a:effectLst/>
                <a:latin typeface="Söhne"/>
              </a:rPr>
              <a:t>différentes</a:t>
            </a:r>
            <a:r>
              <a:rPr lang="en-GB" b="0" i="0" dirty="0">
                <a:effectLst/>
                <a:latin typeface="Söhne"/>
              </a:rPr>
              <a:t> </a:t>
            </a:r>
            <a:r>
              <a:rPr lang="en-GB" b="0" i="0" dirty="0" err="1">
                <a:effectLst/>
                <a:latin typeface="Söhne"/>
              </a:rPr>
              <a:t>catégories</a:t>
            </a:r>
            <a:r>
              <a:rPr lang="en-GB" b="0" i="0" dirty="0">
                <a:effectLst/>
                <a:latin typeface="Söhne"/>
              </a:rPr>
              <a:t>.</a:t>
            </a:r>
          </a:p>
          <a:p>
            <a:pPr marL="742950" lvl="1" indent="-285750" algn="l">
              <a:buFont typeface="Arial" panose="020B0604020202020204" pitchFamily="34" charset="0"/>
              <a:buChar char="•"/>
            </a:pPr>
            <a:r>
              <a:rPr lang="en-GB" b="0" i="0" dirty="0" err="1">
                <a:effectLst/>
                <a:latin typeface="Söhne"/>
              </a:rPr>
              <a:t>Suggère</a:t>
            </a:r>
            <a:r>
              <a:rPr lang="en-GB" b="0" i="0" dirty="0">
                <a:effectLst/>
                <a:latin typeface="Söhne"/>
              </a:rPr>
              <a:t> </a:t>
            </a:r>
            <a:r>
              <a:rPr lang="en-GB" b="0" i="0" dirty="0" err="1">
                <a:effectLst/>
                <a:latin typeface="Söhne"/>
              </a:rPr>
              <a:t>une</a:t>
            </a:r>
            <a:r>
              <a:rPr lang="en-GB" b="0" i="0" dirty="0">
                <a:effectLst/>
                <a:latin typeface="Söhne"/>
              </a:rPr>
              <a:t> association significative entre la </a:t>
            </a:r>
            <a:r>
              <a:rPr lang="en-GB" b="0" i="0" dirty="0" err="1">
                <a:effectLst/>
                <a:latin typeface="Söhne"/>
              </a:rPr>
              <a:t>catégorie</a:t>
            </a:r>
            <a:r>
              <a:rPr lang="en-GB" b="0" i="0" dirty="0">
                <a:effectLst/>
                <a:latin typeface="Söhne"/>
              </a:rPr>
              <a:t> quantile et le 'Grade </a:t>
            </a:r>
            <a:r>
              <a:rPr lang="en-GB" b="0" i="0" dirty="0" err="1">
                <a:effectLst/>
                <a:latin typeface="Söhne"/>
              </a:rPr>
              <a:t>Nutritionnel</a:t>
            </a:r>
            <a:r>
              <a:rPr lang="en-GB" b="0" i="0" dirty="0">
                <a:effectLst/>
                <a:latin typeface="Söhne"/>
              </a:rPr>
              <a:t> FR'.</a:t>
            </a:r>
          </a:p>
        </p:txBody>
      </p:sp>
    </p:spTree>
    <p:extLst>
      <p:ext uri="{BB962C8B-B14F-4D97-AF65-F5344CB8AC3E}">
        <p14:creationId xmlns:p14="http://schemas.microsoft.com/office/powerpoint/2010/main" val="2274204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7"/>
            <a:ext cx="9121346" cy="970755"/>
          </a:xfrm>
        </p:spPr>
        <p:txBody>
          <a:bodyPr>
            <a:normAutofit/>
          </a:bodyPr>
          <a:lstStyle/>
          <a:p>
            <a:r>
              <a:rPr lang="fr-FR" sz="3200" b="1" dirty="0">
                <a:solidFill>
                  <a:schemeClr val="tx2"/>
                </a:solidFill>
              </a:rPr>
              <a:t>Analyse multivariée</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fr-FR" sz="2000" b="1" dirty="0">
                <a:solidFill>
                  <a:srgbClr val="7450EB"/>
                </a:solidFill>
              </a:rPr>
              <a:t>ACP : Résultat et analyse</a:t>
            </a:r>
          </a:p>
        </p:txBody>
      </p:sp>
      <p:pic>
        <p:nvPicPr>
          <p:cNvPr id="3" name="Picture 2" descr="A graph with a diagram of food&#10;&#10;Description automatically generated with medium confidence">
            <a:extLst>
              <a:ext uri="{FF2B5EF4-FFF2-40B4-BE49-F238E27FC236}">
                <a16:creationId xmlns:a16="http://schemas.microsoft.com/office/drawing/2014/main" id="{34341A95-30AA-B05E-1148-9D73080609D7}"/>
              </a:ext>
            </a:extLst>
          </p:cNvPr>
          <p:cNvPicPr>
            <a:picLocks noChangeAspect="1"/>
          </p:cNvPicPr>
          <p:nvPr/>
        </p:nvPicPr>
        <p:blipFill>
          <a:blip r:embed="rId4"/>
          <a:stretch>
            <a:fillRect/>
          </a:stretch>
        </p:blipFill>
        <p:spPr>
          <a:xfrm>
            <a:off x="6533036" y="1382627"/>
            <a:ext cx="5171197" cy="5140718"/>
          </a:xfrm>
          <a:prstGeom prst="rect">
            <a:avLst/>
          </a:prstGeom>
        </p:spPr>
      </p:pic>
      <p:sp>
        <p:nvSpPr>
          <p:cNvPr id="7" name="TextBox 6">
            <a:extLst>
              <a:ext uri="{FF2B5EF4-FFF2-40B4-BE49-F238E27FC236}">
                <a16:creationId xmlns:a16="http://schemas.microsoft.com/office/drawing/2014/main" id="{D59C4A14-8CA5-AA0C-ACB9-EEC126EC4C7F}"/>
              </a:ext>
            </a:extLst>
          </p:cNvPr>
          <p:cNvSpPr txBox="1"/>
          <p:nvPr/>
        </p:nvSpPr>
        <p:spPr>
          <a:xfrm>
            <a:off x="726989" y="1490773"/>
            <a:ext cx="5627561" cy="5262979"/>
          </a:xfrm>
          <a:prstGeom prst="rect">
            <a:avLst/>
          </a:prstGeom>
          <a:noFill/>
        </p:spPr>
        <p:txBody>
          <a:bodyPr wrap="square">
            <a:spAutoFit/>
          </a:bodyPr>
          <a:lstStyle/>
          <a:p>
            <a:pPr algn="l"/>
            <a:r>
              <a:rPr lang="en-GB" sz="1600" b="1" i="0" dirty="0">
                <a:effectLst/>
                <a:latin typeface="Söhne"/>
              </a:rPr>
              <a:t>Position des Variables</a:t>
            </a:r>
            <a:r>
              <a:rPr lang="en-GB" sz="1600" b="0" i="0" dirty="0">
                <a:effectLst/>
                <a:latin typeface="Söhne"/>
              </a:rPr>
              <a:t>:</a:t>
            </a:r>
          </a:p>
          <a:p>
            <a:pPr marL="742950" lvl="1" indent="-285750" algn="l">
              <a:buFont typeface="Arial" panose="020B0604020202020204" pitchFamily="34" charset="0"/>
              <a:buChar char="•"/>
            </a:pPr>
            <a:r>
              <a:rPr lang="en-GB" sz="1600" b="0" i="0" dirty="0" err="1">
                <a:effectLst/>
                <a:latin typeface="Söhne"/>
              </a:rPr>
              <a:t>Toutes</a:t>
            </a:r>
            <a:r>
              <a:rPr lang="en-GB" sz="1600" b="0" i="0" dirty="0">
                <a:effectLst/>
                <a:latin typeface="Söhne"/>
              </a:rPr>
              <a:t> les variables se </a:t>
            </a:r>
            <a:r>
              <a:rPr lang="en-GB" sz="1600" b="0" i="0" dirty="0" err="1">
                <a:effectLst/>
                <a:latin typeface="Söhne"/>
              </a:rPr>
              <a:t>situent</a:t>
            </a:r>
            <a:r>
              <a:rPr lang="en-GB" sz="1600" b="0" i="0" dirty="0">
                <a:effectLst/>
                <a:latin typeface="Söhne"/>
              </a:rPr>
              <a:t> </a:t>
            </a:r>
            <a:r>
              <a:rPr lang="en-GB" sz="1600" b="0" i="0" dirty="0" err="1">
                <a:effectLst/>
                <a:latin typeface="Söhne"/>
              </a:rPr>
              <a:t>à</a:t>
            </a:r>
            <a:r>
              <a:rPr lang="en-GB" sz="1600" b="0" i="0" dirty="0">
                <a:effectLst/>
                <a:latin typeface="Söhne"/>
              </a:rPr>
              <a:t> droite, </a:t>
            </a:r>
            <a:r>
              <a:rPr lang="en-GB" sz="1600" b="0" i="0" dirty="0" err="1">
                <a:effectLst/>
                <a:latin typeface="Söhne"/>
              </a:rPr>
              <a:t>indiquant</a:t>
            </a:r>
            <a:r>
              <a:rPr lang="en-GB" sz="1600" b="0" i="0" dirty="0">
                <a:effectLst/>
                <a:latin typeface="Söhne"/>
              </a:rPr>
              <a:t> </a:t>
            </a:r>
            <a:r>
              <a:rPr lang="en-GB" sz="1600" b="0" i="0" dirty="0" err="1">
                <a:effectLst/>
                <a:latin typeface="Söhne"/>
              </a:rPr>
              <a:t>une</a:t>
            </a:r>
            <a:r>
              <a:rPr lang="en-GB" sz="1600" b="0" i="0" dirty="0">
                <a:effectLst/>
                <a:latin typeface="Söhne"/>
              </a:rPr>
              <a:t> absence de </a:t>
            </a:r>
            <a:r>
              <a:rPr lang="en-GB" sz="1600" b="0" i="0" dirty="0" err="1">
                <a:effectLst/>
                <a:latin typeface="Söhne"/>
              </a:rPr>
              <a:t>corrélations</a:t>
            </a:r>
            <a:r>
              <a:rPr lang="en-GB" sz="1600" b="0" i="0" dirty="0">
                <a:effectLst/>
                <a:latin typeface="Söhne"/>
              </a:rPr>
              <a:t> </a:t>
            </a:r>
            <a:r>
              <a:rPr lang="en-GB" sz="1600" b="0" i="0" dirty="0" err="1">
                <a:effectLst/>
                <a:latin typeface="Söhne"/>
              </a:rPr>
              <a:t>négatives</a:t>
            </a:r>
            <a:r>
              <a:rPr lang="en-GB" sz="1600" b="0" i="0" dirty="0">
                <a:effectLst/>
                <a:latin typeface="Söhne"/>
              </a:rPr>
              <a:t> sur les </a:t>
            </a:r>
            <a:r>
              <a:rPr lang="en-GB" sz="1600" b="0" i="0" dirty="0" err="1">
                <a:effectLst/>
                <a:latin typeface="Söhne"/>
              </a:rPr>
              <a:t>composantes</a:t>
            </a:r>
            <a:r>
              <a:rPr lang="en-GB" sz="1600" b="0" i="0" dirty="0">
                <a:effectLst/>
                <a:latin typeface="Söhne"/>
              </a:rPr>
              <a:t> 1 et 2.</a:t>
            </a:r>
          </a:p>
          <a:p>
            <a:pPr algn="l"/>
            <a:r>
              <a:rPr lang="en-GB" sz="1600" b="1" i="0" dirty="0">
                <a:effectLst/>
                <a:latin typeface="Söhne"/>
              </a:rPr>
              <a:t>Observations </a:t>
            </a:r>
            <a:r>
              <a:rPr lang="en-GB" sz="1600" b="1" i="0" dirty="0" err="1">
                <a:effectLst/>
                <a:latin typeface="Söhne"/>
              </a:rPr>
              <a:t>Clés</a:t>
            </a:r>
            <a:r>
              <a:rPr lang="en-GB" sz="1600" b="0" i="0" dirty="0">
                <a:effectLst/>
                <a:latin typeface="Söhne"/>
              </a:rPr>
              <a:t>:</a:t>
            </a:r>
          </a:p>
          <a:p>
            <a:pPr marL="742950" lvl="1" indent="-285750" algn="l">
              <a:buFont typeface="Arial" panose="020B0604020202020204" pitchFamily="34" charset="0"/>
              <a:buChar char="•"/>
            </a:pPr>
            <a:r>
              <a:rPr lang="en-GB" sz="1600" b="1" i="0" dirty="0">
                <a:effectLst/>
                <a:latin typeface="Söhne"/>
              </a:rPr>
              <a:t>Score </a:t>
            </a:r>
            <a:r>
              <a:rPr lang="en-GB" sz="1600" b="1" i="0" dirty="0" err="1">
                <a:effectLst/>
                <a:latin typeface="Söhne"/>
              </a:rPr>
              <a:t>Nutritionnel</a:t>
            </a:r>
            <a:r>
              <a:rPr lang="en-GB" sz="1600" b="1" i="0" dirty="0">
                <a:effectLst/>
                <a:latin typeface="Söhne"/>
              </a:rPr>
              <a:t> FR vs </a:t>
            </a:r>
            <a:r>
              <a:rPr lang="en-GB" sz="1600" b="1" i="0" dirty="0" err="1">
                <a:effectLst/>
                <a:latin typeface="Söhne"/>
              </a:rPr>
              <a:t>Énergie</a:t>
            </a:r>
            <a:r>
              <a:rPr lang="en-GB" sz="1600" b="0" i="0" dirty="0">
                <a:effectLst/>
                <a:latin typeface="Söhne"/>
              </a:rPr>
              <a:t>: Forte liaison, le score </a:t>
            </a:r>
            <a:r>
              <a:rPr lang="en-GB" sz="1600" b="0" i="0" dirty="0" err="1">
                <a:effectLst/>
                <a:latin typeface="Söhne"/>
              </a:rPr>
              <a:t>nutritionnel</a:t>
            </a:r>
            <a:r>
              <a:rPr lang="en-GB" sz="1600" b="0" i="0" dirty="0">
                <a:effectLst/>
                <a:latin typeface="Söhne"/>
              </a:rPr>
              <a:t> FR </a:t>
            </a:r>
            <a:r>
              <a:rPr lang="en-GB" sz="1600" b="0" i="0" dirty="0" err="1">
                <a:effectLst/>
                <a:latin typeface="Söhne"/>
              </a:rPr>
              <a:t>augmente</a:t>
            </a:r>
            <a:r>
              <a:rPr lang="en-GB" sz="1600" b="0" i="0" dirty="0">
                <a:effectLst/>
                <a:latin typeface="Söhne"/>
              </a:rPr>
              <a:t> avec la </a:t>
            </a:r>
            <a:r>
              <a:rPr lang="en-GB" sz="1600" b="0" i="0" dirty="0" err="1">
                <a:effectLst/>
                <a:latin typeface="Söhne"/>
              </a:rPr>
              <a:t>valeur</a:t>
            </a:r>
            <a:r>
              <a:rPr lang="en-GB" sz="1600" b="0" i="0" dirty="0">
                <a:effectLst/>
                <a:latin typeface="Söhne"/>
              </a:rPr>
              <a:t> </a:t>
            </a:r>
            <a:r>
              <a:rPr lang="en-GB" sz="1600" b="0" i="0" dirty="0" err="1">
                <a:effectLst/>
                <a:latin typeface="Söhne"/>
              </a:rPr>
              <a:t>énergétique</a:t>
            </a:r>
            <a:r>
              <a:rPr lang="en-GB" sz="1600" b="0" i="0" dirty="0">
                <a:effectLst/>
                <a:latin typeface="Söhne"/>
              </a:rPr>
              <a:t>.</a:t>
            </a:r>
          </a:p>
          <a:p>
            <a:pPr marL="742950" lvl="1" indent="-285750" algn="l">
              <a:buFont typeface="Arial" panose="020B0604020202020204" pitchFamily="34" charset="0"/>
              <a:buChar char="•"/>
            </a:pPr>
            <a:r>
              <a:rPr lang="en-GB" sz="1600" b="1" i="0" dirty="0">
                <a:effectLst/>
                <a:latin typeface="Söhne"/>
              </a:rPr>
              <a:t>Sucre vs </a:t>
            </a:r>
            <a:r>
              <a:rPr lang="en-GB" sz="1600" b="1" i="0" dirty="0" err="1">
                <a:effectLst/>
                <a:latin typeface="Söhne"/>
              </a:rPr>
              <a:t>Énergie</a:t>
            </a:r>
            <a:r>
              <a:rPr lang="en-GB" sz="1600" b="0" i="0" dirty="0">
                <a:effectLst/>
                <a:latin typeface="Söhne"/>
              </a:rPr>
              <a:t>: Absence de </a:t>
            </a:r>
            <a:r>
              <a:rPr lang="en-GB" sz="1600" b="0" i="0" dirty="0" err="1">
                <a:effectLst/>
                <a:latin typeface="Söhne"/>
              </a:rPr>
              <a:t>corrélation</a:t>
            </a:r>
            <a:r>
              <a:rPr lang="en-GB" sz="1600" b="0" i="0" dirty="0">
                <a:effectLst/>
                <a:latin typeface="Söhne"/>
              </a:rPr>
              <a:t> dans </a:t>
            </a:r>
            <a:r>
              <a:rPr lang="en-GB" sz="1600" b="0" i="0" dirty="0" err="1">
                <a:effectLst/>
                <a:latin typeface="Söhne"/>
              </a:rPr>
              <a:t>l'ACP</a:t>
            </a:r>
            <a:r>
              <a:rPr lang="en-GB" sz="1600" b="0" i="0" dirty="0">
                <a:effectLst/>
                <a:latin typeface="Söhne"/>
              </a:rPr>
              <a:t>, </a:t>
            </a:r>
            <a:r>
              <a:rPr lang="en-GB" sz="1600" b="0" i="0" dirty="0" err="1">
                <a:effectLst/>
                <a:latin typeface="Söhne"/>
              </a:rPr>
              <a:t>ce</a:t>
            </a:r>
            <a:r>
              <a:rPr lang="en-GB" sz="1600" b="0" i="0" dirty="0">
                <a:effectLst/>
                <a:latin typeface="Söhne"/>
              </a:rPr>
              <a:t> qui </a:t>
            </a:r>
            <a:r>
              <a:rPr lang="en-GB" sz="1600" b="0" i="0" dirty="0" err="1">
                <a:effectLst/>
                <a:latin typeface="Söhne"/>
              </a:rPr>
              <a:t>est</a:t>
            </a:r>
            <a:r>
              <a:rPr lang="en-GB" sz="1600" b="0" i="0" dirty="0">
                <a:effectLst/>
                <a:latin typeface="Söhne"/>
              </a:rPr>
              <a:t> </a:t>
            </a:r>
            <a:r>
              <a:rPr lang="en-GB" sz="1600" b="0" i="0" dirty="0" err="1">
                <a:effectLst/>
                <a:latin typeface="Söhne"/>
              </a:rPr>
              <a:t>contre-intuitif</a:t>
            </a:r>
            <a:r>
              <a:rPr lang="en-GB" sz="1600" b="0" i="0" dirty="0">
                <a:effectLst/>
                <a:latin typeface="Söhne"/>
              </a:rPr>
              <a:t>.</a:t>
            </a:r>
          </a:p>
          <a:p>
            <a:pPr marL="742950" lvl="1" indent="-285750" algn="l">
              <a:buFont typeface="Arial" panose="020B0604020202020204" pitchFamily="34" charset="0"/>
              <a:buChar char="•"/>
            </a:pPr>
            <a:r>
              <a:rPr lang="en-GB" sz="1600" b="1" i="0" dirty="0">
                <a:effectLst/>
                <a:latin typeface="Söhne"/>
              </a:rPr>
              <a:t>Carbohydrates vs Gras </a:t>
            </a:r>
            <a:r>
              <a:rPr lang="en-GB" sz="1600" b="1" i="0" dirty="0" err="1">
                <a:effectLst/>
                <a:latin typeface="Söhne"/>
              </a:rPr>
              <a:t>Saturés</a:t>
            </a:r>
            <a:r>
              <a:rPr lang="en-GB" sz="1600" b="0" i="0" dirty="0">
                <a:effectLst/>
                <a:latin typeface="Söhne"/>
              </a:rPr>
              <a:t>: Haute </a:t>
            </a:r>
            <a:r>
              <a:rPr lang="en-GB" sz="1600" b="0" i="0" dirty="0" err="1">
                <a:effectLst/>
                <a:latin typeface="Söhne"/>
              </a:rPr>
              <a:t>corrélation</a:t>
            </a:r>
            <a:r>
              <a:rPr lang="en-GB" sz="1600" b="0" i="0" dirty="0">
                <a:effectLst/>
                <a:latin typeface="Söhne"/>
              </a:rPr>
              <a:t>, </a:t>
            </a:r>
            <a:r>
              <a:rPr lang="en-GB" sz="1600" b="0" i="0" dirty="0" err="1">
                <a:effectLst/>
                <a:latin typeface="Söhne"/>
              </a:rPr>
              <a:t>suggérant</a:t>
            </a:r>
            <a:r>
              <a:rPr lang="en-GB" sz="1600" b="0" i="0" dirty="0">
                <a:effectLst/>
                <a:latin typeface="Söhne"/>
              </a:rPr>
              <a:t> que les aliments riches </a:t>
            </a:r>
            <a:r>
              <a:rPr lang="en-GB" sz="1600" b="0" i="0" dirty="0" err="1">
                <a:effectLst/>
                <a:latin typeface="Söhne"/>
              </a:rPr>
              <a:t>en</a:t>
            </a:r>
            <a:r>
              <a:rPr lang="en-GB" sz="1600" b="0" i="0" dirty="0">
                <a:effectLst/>
                <a:latin typeface="Söhne"/>
              </a:rPr>
              <a:t> </a:t>
            </a:r>
            <a:r>
              <a:rPr lang="en-GB" sz="1600" b="0" i="0" dirty="0" err="1">
                <a:effectLst/>
                <a:latin typeface="Söhne"/>
              </a:rPr>
              <a:t>glucides</a:t>
            </a:r>
            <a:r>
              <a:rPr lang="en-GB" sz="1600" b="0" i="0" dirty="0">
                <a:effectLst/>
                <a:latin typeface="Söhne"/>
              </a:rPr>
              <a:t> tendent </a:t>
            </a:r>
            <a:r>
              <a:rPr lang="en-GB" sz="1600" b="0" i="0" dirty="0" err="1">
                <a:effectLst/>
                <a:latin typeface="Söhne"/>
              </a:rPr>
              <a:t>également</a:t>
            </a:r>
            <a:r>
              <a:rPr lang="en-GB" sz="1600" b="0" i="0" dirty="0">
                <a:effectLst/>
                <a:latin typeface="Söhne"/>
              </a:rPr>
              <a:t> </a:t>
            </a:r>
            <a:r>
              <a:rPr lang="en-GB" sz="1600" b="0" i="0" dirty="0" err="1">
                <a:effectLst/>
                <a:latin typeface="Söhne"/>
              </a:rPr>
              <a:t>à</a:t>
            </a:r>
            <a:r>
              <a:rPr lang="en-GB" sz="1600" b="0" i="0" dirty="0">
                <a:effectLst/>
                <a:latin typeface="Söhne"/>
              </a:rPr>
              <a:t> </a:t>
            </a:r>
            <a:r>
              <a:rPr lang="en-GB" sz="1600" b="0" i="0" dirty="0" err="1">
                <a:effectLst/>
                <a:latin typeface="Söhne"/>
              </a:rPr>
              <a:t>être</a:t>
            </a:r>
            <a:r>
              <a:rPr lang="en-GB" sz="1600" b="0" i="0" dirty="0">
                <a:effectLst/>
                <a:latin typeface="Söhne"/>
              </a:rPr>
              <a:t> riches </a:t>
            </a:r>
            <a:r>
              <a:rPr lang="en-GB" sz="1600" b="0" i="0" dirty="0" err="1">
                <a:effectLst/>
                <a:latin typeface="Söhne"/>
              </a:rPr>
              <a:t>en</a:t>
            </a:r>
            <a:r>
              <a:rPr lang="en-GB" sz="1600" b="0" i="0" dirty="0">
                <a:effectLst/>
                <a:latin typeface="Söhne"/>
              </a:rPr>
              <a:t> </a:t>
            </a:r>
            <a:r>
              <a:rPr lang="en-GB" sz="1600" b="0" i="0" dirty="0" err="1">
                <a:effectLst/>
                <a:latin typeface="Söhne"/>
              </a:rPr>
              <a:t>graisses</a:t>
            </a:r>
            <a:r>
              <a:rPr lang="en-GB" sz="1600" b="0" i="0" dirty="0">
                <a:effectLst/>
                <a:latin typeface="Söhne"/>
              </a:rPr>
              <a:t> </a:t>
            </a:r>
            <a:r>
              <a:rPr lang="en-GB" sz="1600" b="0" i="0" dirty="0" err="1">
                <a:effectLst/>
                <a:latin typeface="Söhne"/>
              </a:rPr>
              <a:t>saturées</a:t>
            </a:r>
            <a:r>
              <a:rPr lang="en-GB" sz="1600" b="0" i="0" dirty="0">
                <a:effectLst/>
                <a:latin typeface="Söhne"/>
              </a:rPr>
              <a:t>.</a:t>
            </a:r>
          </a:p>
          <a:p>
            <a:pPr marL="742950" lvl="1" indent="-285750" algn="l">
              <a:buFont typeface="Arial" panose="020B0604020202020204" pitchFamily="34" charset="0"/>
              <a:buChar char="•"/>
            </a:pPr>
            <a:r>
              <a:rPr lang="en-GB" sz="1600" b="1" i="0" dirty="0">
                <a:effectLst/>
                <a:latin typeface="Söhne"/>
              </a:rPr>
              <a:t>Aliments </a:t>
            </a:r>
            <a:r>
              <a:rPr lang="en-GB" sz="1600" b="1" i="0" dirty="0" err="1">
                <a:effectLst/>
                <a:latin typeface="Söhne"/>
              </a:rPr>
              <a:t>Protéiques</a:t>
            </a:r>
            <a:r>
              <a:rPr lang="en-GB" sz="1600" b="0" i="0" dirty="0">
                <a:effectLst/>
                <a:latin typeface="Söhne"/>
              </a:rPr>
              <a:t>: </a:t>
            </a:r>
            <a:r>
              <a:rPr lang="en-GB" sz="1600" b="0" i="0" dirty="0" err="1">
                <a:effectLst/>
                <a:latin typeface="Söhne"/>
              </a:rPr>
              <a:t>Corrélés</a:t>
            </a:r>
            <a:r>
              <a:rPr lang="en-GB" sz="1600" b="0" i="0" dirty="0">
                <a:effectLst/>
                <a:latin typeface="Söhne"/>
              </a:rPr>
              <a:t> entre </a:t>
            </a:r>
            <a:r>
              <a:rPr lang="en-GB" sz="1600" b="0" i="0" dirty="0" err="1">
                <a:effectLst/>
                <a:latin typeface="Söhne"/>
              </a:rPr>
              <a:t>eux</a:t>
            </a:r>
            <a:r>
              <a:rPr lang="en-GB" sz="1600" b="0" i="0" dirty="0">
                <a:effectLst/>
                <a:latin typeface="Söhne"/>
              </a:rPr>
              <a:t> et avec les aliments sans </a:t>
            </a:r>
            <a:r>
              <a:rPr lang="en-GB" sz="1600" b="0" i="0" dirty="0" err="1">
                <a:effectLst/>
                <a:latin typeface="Söhne"/>
              </a:rPr>
              <a:t>huile</a:t>
            </a:r>
            <a:r>
              <a:rPr lang="en-GB" sz="1600" b="0" i="0" dirty="0">
                <a:effectLst/>
                <a:latin typeface="Söhne"/>
              </a:rPr>
              <a:t> de </a:t>
            </a:r>
            <a:r>
              <a:rPr lang="en-GB" sz="1600" b="0" i="0" dirty="0" err="1">
                <a:effectLst/>
                <a:latin typeface="Söhne"/>
              </a:rPr>
              <a:t>palme</a:t>
            </a:r>
            <a:r>
              <a:rPr lang="en-GB" sz="1600" b="0" i="0" dirty="0">
                <a:effectLst/>
                <a:latin typeface="Söhne"/>
              </a:rPr>
              <a:t>, </a:t>
            </a:r>
            <a:r>
              <a:rPr lang="en-GB" sz="1600" b="0" i="0" dirty="0" err="1">
                <a:effectLst/>
                <a:latin typeface="Söhne"/>
              </a:rPr>
              <a:t>suggérant</a:t>
            </a:r>
            <a:r>
              <a:rPr lang="en-GB" sz="1600" b="0" i="0" dirty="0">
                <a:effectLst/>
                <a:latin typeface="Söhne"/>
              </a:rPr>
              <a:t> </a:t>
            </a:r>
            <a:r>
              <a:rPr lang="en-GB" sz="1600" b="0" i="0" dirty="0" err="1">
                <a:effectLst/>
                <a:latin typeface="Söhne"/>
              </a:rPr>
              <a:t>une</a:t>
            </a:r>
            <a:r>
              <a:rPr lang="en-GB" sz="1600" b="0" i="0" dirty="0">
                <a:effectLst/>
                <a:latin typeface="Söhne"/>
              </a:rPr>
              <a:t> possible association entre alimentation saine et absence </a:t>
            </a:r>
            <a:r>
              <a:rPr lang="en-GB" sz="1600" b="0" i="0" dirty="0" err="1">
                <a:effectLst/>
                <a:latin typeface="Söhne"/>
              </a:rPr>
              <a:t>d'huile</a:t>
            </a:r>
            <a:r>
              <a:rPr lang="en-GB" sz="1600" b="0" i="0" dirty="0">
                <a:effectLst/>
                <a:latin typeface="Söhne"/>
              </a:rPr>
              <a:t> de </a:t>
            </a:r>
            <a:r>
              <a:rPr lang="en-GB" sz="1600" b="0" i="0" dirty="0" err="1">
                <a:effectLst/>
                <a:latin typeface="Söhne"/>
              </a:rPr>
              <a:t>palme</a:t>
            </a:r>
            <a:r>
              <a:rPr lang="en-GB" sz="1600" b="0" i="0" dirty="0">
                <a:effectLst/>
                <a:latin typeface="Söhne"/>
              </a:rPr>
              <a:t>.</a:t>
            </a:r>
          </a:p>
          <a:p>
            <a:pPr algn="l"/>
            <a:r>
              <a:rPr lang="en-GB" sz="1600" b="1" i="0" dirty="0" err="1">
                <a:effectLst/>
                <a:latin typeface="Söhne"/>
              </a:rPr>
              <a:t>Interprétation</a:t>
            </a:r>
            <a:r>
              <a:rPr lang="en-GB" sz="1600" b="1" i="0" dirty="0">
                <a:effectLst/>
                <a:latin typeface="Söhne"/>
              </a:rPr>
              <a:t> Générale</a:t>
            </a:r>
            <a:r>
              <a:rPr lang="en-GB" sz="1600" b="0" i="0" dirty="0">
                <a:effectLst/>
                <a:latin typeface="Söhne"/>
              </a:rPr>
              <a:t>:</a:t>
            </a:r>
          </a:p>
          <a:p>
            <a:pPr marL="742950" lvl="1" indent="-285750" algn="l">
              <a:buFont typeface="Arial" panose="020B0604020202020204" pitchFamily="34" charset="0"/>
              <a:buChar char="•"/>
            </a:pPr>
            <a:r>
              <a:rPr lang="en-GB" sz="1600" b="0" i="0" dirty="0">
                <a:effectLst/>
                <a:latin typeface="Söhne"/>
              </a:rPr>
              <a:t>Il </a:t>
            </a:r>
            <a:r>
              <a:rPr lang="en-GB" sz="1600" b="0" i="0" dirty="0" err="1">
                <a:effectLst/>
                <a:latin typeface="Söhne"/>
              </a:rPr>
              <a:t>semble</a:t>
            </a:r>
            <a:r>
              <a:rPr lang="en-GB" sz="1600" b="0" i="0" dirty="0">
                <a:effectLst/>
                <a:latin typeface="Söhne"/>
              </a:rPr>
              <a:t> que les aliments sains </a:t>
            </a:r>
            <a:r>
              <a:rPr lang="en-GB" sz="1600" b="0" i="0" dirty="0" err="1">
                <a:effectLst/>
                <a:latin typeface="Söhne"/>
              </a:rPr>
              <a:t>soient</a:t>
            </a:r>
            <a:r>
              <a:rPr lang="en-GB" sz="1600" b="0" i="0" dirty="0">
                <a:effectLst/>
                <a:latin typeface="Söhne"/>
              </a:rPr>
              <a:t> </a:t>
            </a:r>
            <a:r>
              <a:rPr lang="en-GB" sz="1600" b="0" i="0" dirty="0" err="1">
                <a:effectLst/>
                <a:latin typeface="Söhne"/>
              </a:rPr>
              <a:t>regroupés</a:t>
            </a:r>
            <a:r>
              <a:rPr lang="en-GB" sz="1600" b="0" i="0" dirty="0">
                <a:effectLst/>
                <a:latin typeface="Söhne"/>
              </a:rPr>
              <a:t> entre </a:t>
            </a:r>
            <a:r>
              <a:rPr lang="en-GB" sz="1600" b="0" i="0" dirty="0" err="1">
                <a:effectLst/>
                <a:latin typeface="Söhne"/>
              </a:rPr>
              <a:t>eux</a:t>
            </a:r>
            <a:r>
              <a:rPr lang="en-GB" sz="1600" b="0" i="0" dirty="0">
                <a:effectLst/>
                <a:latin typeface="Söhne"/>
              </a:rPr>
              <a:t>. Sur </a:t>
            </a:r>
            <a:r>
              <a:rPr lang="en-GB" sz="1600" b="0" i="0" dirty="0" err="1">
                <a:effectLst/>
                <a:latin typeface="Söhne"/>
              </a:rPr>
              <a:t>une</a:t>
            </a:r>
            <a:r>
              <a:rPr lang="en-GB" sz="1600" b="0" i="0" dirty="0">
                <a:effectLst/>
                <a:latin typeface="Söhne"/>
              </a:rPr>
              <a:t> visualisation, on </a:t>
            </a:r>
            <a:r>
              <a:rPr lang="en-GB" sz="1600" b="0" i="0" dirty="0" err="1">
                <a:effectLst/>
                <a:latin typeface="Söhne"/>
              </a:rPr>
              <a:t>s'attendrait</a:t>
            </a:r>
            <a:r>
              <a:rPr lang="en-GB" sz="1600" b="0" i="0" dirty="0">
                <a:effectLst/>
                <a:latin typeface="Söhne"/>
              </a:rPr>
              <a:t> </a:t>
            </a:r>
            <a:r>
              <a:rPr lang="en-GB" sz="1600" b="0" i="0" dirty="0" err="1">
                <a:effectLst/>
                <a:latin typeface="Söhne"/>
              </a:rPr>
              <a:t>à</a:t>
            </a:r>
            <a:r>
              <a:rPr lang="en-GB" sz="1600" b="0" i="0" dirty="0">
                <a:effectLst/>
                <a:latin typeface="Söhne"/>
              </a:rPr>
              <a:t> </a:t>
            </a:r>
            <a:r>
              <a:rPr lang="en-GB" sz="1600" b="0" i="0" dirty="0" err="1">
                <a:effectLst/>
                <a:latin typeface="Söhne"/>
              </a:rPr>
              <a:t>ce</a:t>
            </a:r>
            <a:r>
              <a:rPr lang="en-GB" sz="1600" b="0" i="0" dirty="0">
                <a:effectLst/>
                <a:latin typeface="Söhne"/>
              </a:rPr>
              <a:t> </a:t>
            </a:r>
            <a:r>
              <a:rPr lang="en-GB" sz="1600" b="0" i="0" dirty="0" err="1">
                <a:effectLst/>
                <a:latin typeface="Söhne"/>
              </a:rPr>
              <a:t>qu'ils</a:t>
            </a:r>
            <a:r>
              <a:rPr lang="en-GB" sz="1600" b="0" i="0" dirty="0">
                <a:effectLst/>
                <a:latin typeface="Söhne"/>
              </a:rPr>
              <a:t> </a:t>
            </a:r>
            <a:r>
              <a:rPr lang="en-GB" sz="1600" b="0" i="0" dirty="0" err="1">
                <a:effectLst/>
                <a:latin typeface="Söhne"/>
              </a:rPr>
              <a:t>apparaissent</a:t>
            </a:r>
            <a:r>
              <a:rPr lang="en-GB" sz="1600" b="0" i="0" dirty="0">
                <a:effectLst/>
                <a:latin typeface="Söhne"/>
              </a:rPr>
              <a:t> </a:t>
            </a:r>
            <a:r>
              <a:rPr lang="en-GB" sz="1600" b="0" i="0" dirty="0" err="1">
                <a:effectLst/>
                <a:latin typeface="Söhne"/>
              </a:rPr>
              <a:t>groupés</a:t>
            </a:r>
            <a:r>
              <a:rPr lang="en-GB" sz="1600" b="0" i="0" dirty="0">
                <a:effectLst/>
                <a:latin typeface="Söhne"/>
              </a:rPr>
              <a:t> sur le </a:t>
            </a:r>
            <a:r>
              <a:rPr lang="en-GB" sz="1600" b="0" i="0" dirty="0" err="1">
                <a:effectLst/>
                <a:latin typeface="Söhne"/>
              </a:rPr>
              <a:t>côté</a:t>
            </a:r>
            <a:r>
              <a:rPr lang="en-GB" sz="1600" b="0" i="0" dirty="0">
                <a:effectLst/>
                <a:latin typeface="Söhne"/>
              </a:rPr>
              <a:t> droit de la carte des variables.</a:t>
            </a:r>
          </a:p>
        </p:txBody>
      </p:sp>
    </p:spTree>
    <p:extLst>
      <p:ext uri="{BB962C8B-B14F-4D97-AF65-F5344CB8AC3E}">
        <p14:creationId xmlns:p14="http://schemas.microsoft.com/office/powerpoint/2010/main" val="87750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7"/>
            <a:ext cx="9121346" cy="970755"/>
          </a:xfrm>
        </p:spPr>
        <p:txBody>
          <a:bodyPr>
            <a:normAutofit/>
          </a:bodyPr>
          <a:lstStyle/>
          <a:p>
            <a:r>
              <a:rPr lang="fr-FR" sz="3200" b="1" dirty="0">
                <a:solidFill>
                  <a:schemeClr val="tx2"/>
                </a:solidFill>
              </a:rPr>
              <a:t>Analyse multivariée</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fr-FR" sz="2000" b="1" dirty="0">
                <a:solidFill>
                  <a:srgbClr val="7450EB"/>
                </a:solidFill>
              </a:rPr>
              <a:t>ACP : Résultat</a:t>
            </a:r>
          </a:p>
        </p:txBody>
      </p:sp>
      <p:pic>
        <p:nvPicPr>
          <p:cNvPr id="10" name="Picture 9" descr="A graph showing a line graph&#10;&#10;Description automatically generated with medium confidence">
            <a:extLst>
              <a:ext uri="{FF2B5EF4-FFF2-40B4-BE49-F238E27FC236}">
                <a16:creationId xmlns:a16="http://schemas.microsoft.com/office/drawing/2014/main" id="{F75B93C6-3753-89FC-B015-02706D392B20}"/>
              </a:ext>
            </a:extLst>
          </p:cNvPr>
          <p:cNvPicPr>
            <a:picLocks noChangeAspect="1"/>
          </p:cNvPicPr>
          <p:nvPr/>
        </p:nvPicPr>
        <p:blipFill>
          <a:blip r:embed="rId4"/>
          <a:stretch>
            <a:fillRect/>
          </a:stretch>
        </p:blipFill>
        <p:spPr>
          <a:xfrm>
            <a:off x="5287662" y="1953272"/>
            <a:ext cx="6525645" cy="3207520"/>
          </a:xfrm>
          <a:prstGeom prst="rect">
            <a:avLst/>
          </a:prstGeom>
        </p:spPr>
      </p:pic>
      <p:sp>
        <p:nvSpPr>
          <p:cNvPr id="7" name="TextBox 6">
            <a:extLst>
              <a:ext uri="{FF2B5EF4-FFF2-40B4-BE49-F238E27FC236}">
                <a16:creationId xmlns:a16="http://schemas.microsoft.com/office/drawing/2014/main" id="{5E52FD15-617A-8B52-D2F8-34A597EAD9FF}"/>
              </a:ext>
            </a:extLst>
          </p:cNvPr>
          <p:cNvSpPr txBox="1"/>
          <p:nvPr/>
        </p:nvSpPr>
        <p:spPr>
          <a:xfrm>
            <a:off x="726989" y="1740310"/>
            <a:ext cx="4218637" cy="3539430"/>
          </a:xfrm>
          <a:prstGeom prst="rect">
            <a:avLst/>
          </a:prstGeom>
          <a:noFill/>
        </p:spPr>
        <p:txBody>
          <a:bodyPr wrap="square">
            <a:spAutoFit/>
          </a:bodyPr>
          <a:lstStyle/>
          <a:p>
            <a:pPr algn="l"/>
            <a:r>
              <a:rPr lang="en-GB" sz="1600" b="1" i="0" dirty="0">
                <a:effectLst/>
                <a:latin typeface="Söhne"/>
              </a:rPr>
              <a:t>Variance </a:t>
            </a:r>
            <a:r>
              <a:rPr lang="en-GB" sz="1600" b="1" i="0" dirty="0" err="1">
                <a:effectLst/>
                <a:latin typeface="Söhne"/>
              </a:rPr>
              <a:t>Expliquée</a:t>
            </a:r>
            <a:r>
              <a:rPr lang="en-GB" sz="1600" b="0" i="0" dirty="0">
                <a:effectLst/>
                <a:latin typeface="Söhne"/>
              </a:rPr>
              <a:t>:</a:t>
            </a:r>
          </a:p>
          <a:p>
            <a:pPr marL="742950" lvl="1" indent="-285750" algn="l">
              <a:buFont typeface="Arial" panose="020B0604020202020204" pitchFamily="34" charset="0"/>
              <a:buChar char="•"/>
            </a:pPr>
            <a:r>
              <a:rPr lang="en-GB" sz="1600" b="0" i="0" dirty="0">
                <a:effectLst/>
                <a:latin typeface="Söhne"/>
              </a:rPr>
              <a:t>PC1 : 30.57%</a:t>
            </a:r>
          </a:p>
          <a:p>
            <a:pPr marL="742950" lvl="1" indent="-285750" algn="l">
              <a:buFont typeface="Arial" panose="020B0604020202020204" pitchFamily="34" charset="0"/>
              <a:buChar char="•"/>
            </a:pPr>
            <a:r>
              <a:rPr lang="en-GB" sz="1600" b="0" i="0" dirty="0">
                <a:effectLst/>
                <a:latin typeface="Söhne"/>
              </a:rPr>
              <a:t>PC1 &amp; PC2 : 47.71%</a:t>
            </a:r>
          </a:p>
          <a:p>
            <a:pPr marL="742950" lvl="1" indent="-285750" algn="l">
              <a:buFont typeface="Arial" panose="020B0604020202020204" pitchFamily="34" charset="0"/>
              <a:buChar char="•"/>
            </a:pPr>
            <a:r>
              <a:rPr lang="en-GB" sz="1600" b="0" i="0" dirty="0">
                <a:effectLst/>
                <a:latin typeface="Söhne"/>
              </a:rPr>
              <a:t>PC1 </a:t>
            </a:r>
            <a:r>
              <a:rPr lang="en-GB" sz="1600" b="0" i="0" dirty="0" err="1">
                <a:effectLst/>
                <a:latin typeface="Söhne"/>
              </a:rPr>
              <a:t>à</a:t>
            </a:r>
            <a:r>
              <a:rPr lang="en-GB" sz="1600" b="0" i="0" dirty="0">
                <a:effectLst/>
                <a:latin typeface="Söhne"/>
              </a:rPr>
              <a:t> PC5 : 78.65%</a:t>
            </a:r>
          </a:p>
          <a:p>
            <a:pPr algn="l"/>
            <a:r>
              <a:rPr lang="en-GB" sz="1600" b="1" i="0" dirty="0" err="1">
                <a:effectLst/>
                <a:latin typeface="Söhne"/>
              </a:rPr>
              <a:t>Interprétation</a:t>
            </a:r>
            <a:r>
              <a:rPr lang="en-GB" sz="1600" b="1" i="0" dirty="0">
                <a:effectLst/>
                <a:latin typeface="Söhne"/>
              </a:rPr>
              <a:t> des </a:t>
            </a:r>
            <a:r>
              <a:rPr lang="en-GB" sz="1600" b="1" i="0" dirty="0" err="1">
                <a:effectLst/>
                <a:latin typeface="Söhne"/>
              </a:rPr>
              <a:t>Composantes</a:t>
            </a:r>
            <a:r>
              <a:rPr lang="en-GB" sz="1600" b="1" i="0" dirty="0">
                <a:effectLst/>
                <a:latin typeface="Söhne"/>
              </a:rPr>
              <a:t> </a:t>
            </a:r>
            <a:r>
              <a:rPr lang="en-GB" sz="1600" b="1" i="0" dirty="0" err="1">
                <a:effectLst/>
                <a:latin typeface="Söhne"/>
              </a:rPr>
              <a:t>Principales</a:t>
            </a:r>
            <a:r>
              <a:rPr lang="en-GB" sz="1600" b="0" i="0" dirty="0">
                <a:effectLst/>
                <a:latin typeface="Söhne"/>
              </a:rPr>
              <a:t>:</a:t>
            </a:r>
          </a:p>
          <a:p>
            <a:pPr marL="742950" lvl="1" indent="-285750" algn="l">
              <a:buFont typeface="Arial" panose="020B0604020202020204" pitchFamily="34" charset="0"/>
              <a:buChar char="•"/>
            </a:pPr>
            <a:r>
              <a:rPr lang="en-GB" sz="1600" b="1" i="0" dirty="0">
                <a:effectLst/>
                <a:latin typeface="Söhne"/>
              </a:rPr>
              <a:t>PC1</a:t>
            </a:r>
            <a:r>
              <a:rPr lang="en-GB" sz="1600" b="0" i="0" dirty="0">
                <a:effectLst/>
                <a:latin typeface="Söhne"/>
              </a:rPr>
              <a:t>: Score </a:t>
            </a:r>
            <a:r>
              <a:rPr lang="en-GB" sz="1600" b="0" i="0" dirty="0" err="1">
                <a:effectLst/>
                <a:latin typeface="Söhne"/>
              </a:rPr>
              <a:t>nutritionnel</a:t>
            </a:r>
            <a:r>
              <a:rPr lang="en-GB" sz="1600" b="0" i="0" dirty="0">
                <a:effectLst/>
                <a:latin typeface="Söhne"/>
              </a:rPr>
              <a:t> &amp; </a:t>
            </a:r>
            <a:r>
              <a:rPr lang="en-GB" sz="1600" b="0" i="0" dirty="0" err="1">
                <a:effectLst/>
                <a:latin typeface="Söhne"/>
              </a:rPr>
              <a:t>teneur</a:t>
            </a:r>
            <a:r>
              <a:rPr lang="en-GB" sz="1600" b="0" i="0" dirty="0">
                <a:effectLst/>
                <a:latin typeface="Söhne"/>
              </a:rPr>
              <a:t> </a:t>
            </a:r>
            <a:r>
              <a:rPr lang="en-GB" sz="1600" b="0" i="0" dirty="0" err="1">
                <a:effectLst/>
                <a:latin typeface="Söhne"/>
              </a:rPr>
              <a:t>en</a:t>
            </a:r>
            <a:r>
              <a:rPr lang="en-GB" sz="1600" b="0" i="0" dirty="0">
                <a:effectLst/>
                <a:latin typeface="Söhne"/>
              </a:rPr>
              <a:t> </a:t>
            </a:r>
            <a:r>
              <a:rPr lang="en-GB" sz="1600" b="0" i="0" dirty="0" err="1">
                <a:effectLst/>
                <a:latin typeface="Söhne"/>
              </a:rPr>
              <a:t>énergie</a:t>
            </a:r>
            <a:r>
              <a:rPr lang="en-GB" sz="1600" b="0" i="0" dirty="0">
                <a:effectLst/>
                <a:latin typeface="Söhne"/>
              </a:rPr>
              <a:t>.</a:t>
            </a:r>
          </a:p>
          <a:p>
            <a:pPr marL="742950" lvl="1" indent="-285750" algn="l">
              <a:buFont typeface="Arial" panose="020B0604020202020204" pitchFamily="34" charset="0"/>
              <a:buChar char="•"/>
            </a:pPr>
            <a:r>
              <a:rPr lang="en-GB" sz="1600" b="1" i="0" dirty="0">
                <a:effectLst/>
                <a:latin typeface="Söhne"/>
              </a:rPr>
              <a:t>PC2</a:t>
            </a:r>
            <a:r>
              <a:rPr lang="en-GB" sz="1600" b="0" i="0" dirty="0">
                <a:effectLst/>
                <a:latin typeface="Söhne"/>
              </a:rPr>
              <a:t>: </a:t>
            </a:r>
            <a:r>
              <a:rPr lang="en-GB" sz="1600" b="0" i="0" dirty="0" err="1">
                <a:effectLst/>
                <a:latin typeface="Söhne"/>
              </a:rPr>
              <a:t>Contraste</a:t>
            </a:r>
            <a:r>
              <a:rPr lang="en-GB" sz="1600" b="0" i="0" dirty="0">
                <a:effectLst/>
                <a:latin typeface="Söhne"/>
              </a:rPr>
              <a:t> sucre/</a:t>
            </a:r>
            <a:r>
              <a:rPr lang="en-GB" sz="1600" b="0" i="0" dirty="0" err="1">
                <a:effectLst/>
                <a:latin typeface="Söhne"/>
              </a:rPr>
              <a:t>glucides</a:t>
            </a:r>
            <a:r>
              <a:rPr lang="en-GB" sz="1600" b="0" i="0" dirty="0">
                <a:effectLst/>
                <a:latin typeface="Söhne"/>
              </a:rPr>
              <a:t> vs </a:t>
            </a:r>
            <a:r>
              <a:rPr lang="en-GB" sz="1600" b="0" i="0" dirty="0" err="1">
                <a:effectLst/>
                <a:latin typeface="Söhne"/>
              </a:rPr>
              <a:t>sel</a:t>
            </a:r>
            <a:r>
              <a:rPr lang="en-GB" sz="1600" b="0" i="0" dirty="0">
                <a:effectLst/>
                <a:latin typeface="Söhne"/>
              </a:rPr>
              <a:t>/sodium.</a:t>
            </a:r>
          </a:p>
          <a:p>
            <a:pPr marL="742950" lvl="1" indent="-285750" algn="l">
              <a:buFont typeface="Arial" panose="020B0604020202020204" pitchFamily="34" charset="0"/>
              <a:buChar char="•"/>
            </a:pPr>
            <a:r>
              <a:rPr lang="en-GB" sz="1600" b="1" i="0" dirty="0">
                <a:effectLst/>
                <a:latin typeface="Söhne"/>
              </a:rPr>
              <a:t>PC3</a:t>
            </a:r>
            <a:r>
              <a:rPr lang="en-GB" sz="1600" b="0" i="0" dirty="0">
                <a:effectLst/>
                <a:latin typeface="Söhne"/>
              </a:rPr>
              <a:t>: Opposition entre </a:t>
            </a:r>
            <a:r>
              <a:rPr lang="en-GB" sz="1600" b="0" i="0" dirty="0" err="1">
                <a:effectLst/>
                <a:latin typeface="Söhne"/>
              </a:rPr>
              <a:t>additifs</a:t>
            </a:r>
            <a:r>
              <a:rPr lang="en-GB" sz="1600" b="0" i="0" dirty="0">
                <a:effectLst/>
                <a:latin typeface="Söhne"/>
              </a:rPr>
              <a:t> et </a:t>
            </a:r>
            <a:r>
              <a:rPr lang="en-GB" sz="1600" b="0" i="0" dirty="0" err="1">
                <a:effectLst/>
                <a:latin typeface="Söhne"/>
              </a:rPr>
              <a:t>contenus</a:t>
            </a:r>
            <a:r>
              <a:rPr lang="en-GB" sz="1600" b="0" i="0" dirty="0">
                <a:effectLst/>
                <a:latin typeface="Söhne"/>
              </a:rPr>
              <a:t> </a:t>
            </a:r>
            <a:r>
              <a:rPr lang="en-GB" sz="1600" b="0" i="0" dirty="0" err="1">
                <a:effectLst/>
                <a:latin typeface="Söhne"/>
              </a:rPr>
              <a:t>nutritionnels</a:t>
            </a:r>
            <a:r>
              <a:rPr lang="en-GB" sz="1600" b="0" i="0" dirty="0">
                <a:effectLst/>
                <a:latin typeface="Söhne"/>
              </a:rPr>
              <a:t> </a:t>
            </a:r>
            <a:r>
              <a:rPr lang="en-GB" sz="1600" b="0" i="0" dirty="0" err="1">
                <a:effectLst/>
                <a:latin typeface="Söhne"/>
              </a:rPr>
              <a:t>majeurs</a:t>
            </a:r>
            <a:r>
              <a:rPr lang="en-GB" sz="1600" b="0" i="0" dirty="0">
                <a:effectLst/>
                <a:latin typeface="Söhne"/>
              </a:rPr>
              <a:t>.</a:t>
            </a:r>
          </a:p>
          <a:p>
            <a:pPr marL="742950" lvl="1" indent="-285750" algn="l">
              <a:buFont typeface="Arial" panose="020B0604020202020204" pitchFamily="34" charset="0"/>
              <a:buChar char="•"/>
            </a:pPr>
            <a:r>
              <a:rPr lang="en-GB" sz="1600" b="1" i="0" dirty="0">
                <a:effectLst/>
                <a:latin typeface="Söhne"/>
              </a:rPr>
              <a:t>PC4</a:t>
            </a:r>
            <a:r>
              <a:rPr lang="en-GB" sz="1600" b="0" i="0" dirty="0">
                <a:effectLst/>
                <a:latin typeface="Söhne"/>
              </a:rPr>
              <a:t>: </a:t>
            </a:r>
            <a:r>
              <a:rPr lang="en-GB" sz="1600" b="0" i="0" dirty="0" err="1">
                <a:effectLst/>
                <a:latin typeface="Söhne"/>
              </a:rPr>
              <a:t>Contraste</a:t>
            </a:r>
            <a:r>
              <a:rPr lang="en-GB" sz="1600" b="0" i="0" dirty="0">
                <a:effectLst/>
                <a:latin typeface="Söhne"/>
              </a:rPr>
              <a:t> </a:t>
            </a:r>
            <a:r>
              <a:rPr lang="en-GB" sz="1600" b="0" i="0" dirty="0" err="1">
                <a:effectLst/>
                <a:latin typeface="Söhne"/>
              </a:rPr>
              <a:t>glucides</a:t>
            </a:r>
            <a:r>
              <a:rPr lang="en-GB" sz="1600" b="0" i="0" dirty="0">
                <a:effectLst/>
                <a:latin typeface="Söhne"/>
              </a:rPr>
              <a:t>/fibres vs </a:t>
            </a:r>
            <a:r>
              <a:rPr lang="en-GB" sz="1600" b="0" i="0" dirty="0" err="1">
                <a:effectLst/>
                <a:latin typeface="Söhne"/>
              </a:rPr>
              <a:t>graisses</a:t>
            </a:r>
            <a:r>
              <a:rPr lang="en-GB" sz="1600" b="0" i="0" dirty="0">
                <a:effectLst/>
                <a:latin typeface="Söhne"/>
              </a:rPr>
              <a:t> </a:t>
            </a:r>
            <a:r>
              <a:rPr lang="en-GB" sz="1600" b="0" i="0" dirty="0" err="1">
                <a:effectLst/>
                <a:latin typeface="Söhne"/>
              </a:rPr>
              <a:t>saturées</a:t>
            </a:r>
            <a:r>
              <a:rPr lang="en-GB" sz="1600" b="0" i="0" dirty="0">
                <a:effectLst/>
                <a:latin typeface="Söhne"/>
              </a:rPr>
              <a:t> et scores </a:t>
            </a:r>
            <a:r>
              <a:rPr lang="en-GB" sz="1600" b="0" i="0" dirty="0" err="1">
                <a:effectLst/>
                <a:latin typeface="Söhne"/>
              </a:rPr>
              <a:t>nutritionnels</a:t>
            </a:r>
            <a:r>
              <a:rPr lang="en-GB" sz="1600" b="0" i="0" dirty="0">
                <a:effectLst/>
                <a:latin typeface="Söhne"/>
              </a:rPr>
              <a:t>.</a:t>
            </a:r>
          </a:p>
        </p:txBody>
      </p:sp>
    </p:spTree>
    <p:extLst>
      <p:ext uri="{BB962C8B-B14F-4D97-AF65-F5344CB8AC3E}">
        <p14:creationId xmlns:p14="http://schemas.microsoft.com/office/powerpoint/2010/main" val="352469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CDF32-EC1D-CF41-B718-01CC229BAC04}"/>
              </a:ext>
            </a:extLst>
          </p:cNvPr>
          <p:cNvSpPr>
            <a:spLocks noGrp="1"/>
          </p:cNvSpPr>
          <p:nvPr>
            <p:ph sz="half" idx="1"/>
          </p:nvPr>
        </p:nvSpPr>
        <p:spPr>
          <a:xfrm>
            <a:off x="1406611" y="1417853"/>
            <a:ext cx="2349843" cy="3314786"/>
          </a:xfrm>
        </p:spPr>
        <p:txBody>
          <a:bodyPr>
            <a:noAutofit/>
          </a:bodyPr>
          <a:lstStyle/>
          <a:p>
            <a:pPr marL="0" indent="0">
              <a:buNone/>
            </a:pPr>
            <a:r>
              <a:rPr lang="en-AU" sz="30000" dirty="0">
                <a:solidFill>
                  <a:srgbClr val="B8B1FF"/>
                </a:solidFill>
              </a:rPr>
              <a:t>5</a:t>
            </a:r>
          </a:p>
        </p:txBody>
      </p:sp>
      <p:sp>
        <p:nvSpPr>
          <p:cNvPr id="7" name="Rounded Rectangle 6">
            <a:extLst>
              <a:ext uri="{FF2B5EF4-FFF2-40B4-BE49-F238E27FC236}">
                <a16:creationId xmlns:a16="http://schemas.microsoft.com/office/drawing/2014/main" id="{DE49F5C1-858B-F2A1-19C1-ED4619F786C4}"/>
              </a:ext>
            </a:extLst>
          </p:cNvPr>
          <p:cNvSpPr/>
          <p:nvPr/>
        </p:nvSpPr>
        <p:spPr>
          <a:xfrm>
            <a:off x="4263081" y="2761735"/>
            <a:ext cx="6400800" cy="1334529"/>
          </a:xfrm>
          <a:prstGeom prst="roundRect">
            <a:avLst>
              <a:gd name="adj" fmla="val 37964"/>
            </a:avLst>
          </a:prstGeom>
          <a:solidFill>
            <a:srgbClr val="745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4" name="Picture 2" descr="OpenClassrooms transforme l'expérience client avec la téléphonie">
            <a:extLst>
              <a:ext uri="{FF2B5EF4-FFF2-40B4-BE49-F238E27FC236}">
                <a16:creationId xmlns:a16="http://schemas.microsoft.com/office/drawing/2014/main" id="{170FC019-C885-5695-6957-E6FCFADF0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043" y="2761735"/>
            <a:ext cx="1334529" cy="13345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53384A4-D6C4-B166-5E9C-1C296EB7D28A}"/>
              </a:ext>
            </a:extLst>
          </p:cNvPr>
          <p:cNvSpPr txBox="1"/>
          <p:nvPr/>
        </p:nvSpPr>
        <p:spPr>
          <a:xfrm>
            <a:off x="4214096" y="3163048"/>
            <a:ext cx="6498770" cy="783772"/>
          </a:xfrm>
          <a:prstGeom prst="rect">
            <a:avLst/>
          </a:prstGeom>
        </p:spPr>
        <p:txBody>
          <a:bodyPr vert="horz" lIns="91440" tIns="45720" rIns="91440" bIns="45720" rtlCol="0">
            <a:noAutofit/>
          </a:bodyPr>
          <a:lstStyle>
            <a:defPPr>
              <a:defRPr lang="en-FR"/>
            </a:defPPr>
            <a:lvl1pPr indent="0">
              <a:lnSpc>
                <a:spcPct val="90000"/>
              </a:lnSpc>
              <a:spcBef>
                <a:spcPts val="1000"/>
              </a:spcBef>
              <a:buFont typeface="Arial" panose="020B0604020202020204" pitchFamily="34" charset="0"/>
              <a:buNone/>
              <a:defRPr sz="3600" b="1">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GB" dirty="0">
                <a:latin typeface="Inter"/>
              </a:rPr>
              <a:t>Conclusion</a:t>
            </a:r>
            <a:endParaRPr lang="en-GB" b="1" i="0" dirty="0">
              <a:effectLst/>
              <a:latin typeface="Inter"/>
            </a:endParaRPr>
          </a:p>
        </p:txBody>
      </p:sp>
    </p:spTree>
    <p:extLst>
      <p:ext uri="{BB962C8B-B14F-4D97-AF65-F5344CB8AC3E}">
        <p14:creationId xmlns:p14="http://schemas.microsoft.com/office/powerpoint/2010/main" val="29353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7"/>
            <a:ext cx="9121346" cy="970755"/>
          </a:xfrm>
        </p:spPr>
        <p:txBody>
          <a:bodyPr>
            <a:normAutofit/>
          </a:bodyPr>
          <a:lstStyle/>
          <a:p>
            <a:r>
              <a:rPr lang="fr-FR" sz="3200" b="1" dirty="0">
                <a:solidFill>
                  <a:schemeClr val="tx2"/>
                </a:solidFill>
              </a:rPr>
              <a:t>Conclusion</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fr-FR" sz="2000" b="1" dirty="0">
                <a:solidFill>
                  <a:srgbClr val="7450EB"/>
                </a:solidFill>
              </a:rPr>
              <a:t>Le nettoyage</a:t>
            </a:r>
          </a:p>
        </p:txBody>
      </p:sp>
      <p:sp>
        <p:nvSpPr>
          <p:cNvPr id="4" name="TextBox 3">
            <a:extLst>
              <a:ext uri="{FF2B5EF4-FFF2-40B4-BE49-F238E27FC236}">
                <a16:creationId xmlns:a16="http://schemas.microsoft.com/office/drawing/2014/main" id="{F168FD12-4C06-7256-96B9-596F5E3D9156}"/>
              </a:ext>
            </a:extLst>
          </p:cNvPr>
          <p:cNvSpPr txBox="1"/>
          <p:nvPr/>
        </p:nvSpPr>
        <p:spPr>
          <a:xfrm>
            <a:off x="726989" y="1489868"/>
            <a:ext cx="9508392" cy="646331"/>
          </a:xfrm>
          <a:prstGeom prst="rect">
            <a:avLst/>
          </a:prstGeom>
          <a:noFill/>
        </p:spPr>
        <p:txBody>
          <a:bodyPr wrap="square">
            <a:spAutoFit/>
          </a:bodyPr>
          <a:lstStyle/>
          <a:p>
            <a:pPr lvl="1" algn="l"/>
            <a:r>
              <a:rPr lang="en-GB" b="0" i="0" dirty="0">
                <a:effectLst/>
                <a:latin typeface="Söhne"/>
              </a:rPr>
              <a:t>- </a:t>
            </a:r>
            <a:r>
              <a:rPr lang="en-GB" b="0" i="0" dirty="0" err="1">
                <a:effectLst/>
                <a:latin typeface="Söhne"/>
              </a:rPr>
              <a:t>Assainissement</a:t>
            </a:r>
            <a:r>
              <a:rPr lang="en-GB" b="0" i="0" dirty="0">
                <a:effectLst/>
                <a:latin typeface="Söhne"/>
              </a:rPr>
              <a:t> de la base de </a:t>
            </a:r>
            <a:r>
              <a:rPr lang="en-GB" b="0" i="0" dirty="0" err="1">
                <a:effectLst/>
                <a:latin typeface="Söhne"/>
              </a:rPr>
              <a:t>données</a:t>
            </a:r>
            <a:r>
              <a:rPr lang="en-GB" b="0" i="0" dirty="0">
                <a:effectLst/>
                <a:latin typeface="Söhne"/>
              </a:rPr>
              <a:t> pour </a:t>
            </a:r>
            <a:r>
              <a:rPr lang="en-GB" b="0" i="0" dirty="0" err="1">
                <a:effectLst/>
                <a:latin typeface="Söhne"/>
              </a:rPr>
              <a:t>garantir</a:t>
            </a:r>
            <a:r>
              <a:rPr lang="en-GB" b="0" i="0" dirty="0">
                <a:effectLst/>
                <a:latin typeface="Söhne"/>
              </a:rPr>
              <a:t> des analyses </a:t>
            </a:r>
            <a:r>
              <a:rPr lang="en-GB" b="0" i="0" dirty="0" err="1">
                <a:effectLst/>
                <a:latin typeface="Söhne"/>
              </a:rPr>
              <a:t>ultérieures</a:t>
            </a:r>
            <a:r>
              <a:rPr lang="en-GB" b="0" i="0" dirty="0">
                <a:effectLst/>
                <a:latin typeface="Söhne"/>
              </a:rPr>
              <a:t> </a:t>
            </a:r>
            <a:r>
              <a:rPr lang="en-GB" b="0" i="0" dirty="0" err="1">
                <a:effectLst/>
                <a:latin typeface="Söhne"/>
              </a:rPr>
              <a:t>robustes</a:t>
            </a:r>
            <a:r>
              <a:rPr lang="en-GB" b="0" i="0" dirty="0">
                <a:effectLst/>
                <a:latin typeface="Söhne"/>
              </a:rPr>
              <a:t>.</a:t>
            </a:r>
          </a:p>
          <a:p>
            <a:pPr lvl="1" algn="l"/>
            <a:r>
              <a:rPr lang="en-GB" b="0" i="0" dirty="0">
                <a:effectLst/>
                <a:latin typeface="Söhne"/>
              </a:rPr>
              <a:t>- </a:t>
            </a:r>
            <a:r>
              <a:rPr lang="en-GB" b="0" i="0" dirty="0" err="1">
                <a:effectLst/>
                <a:latin typeface="Söhne"/>
              </a:rPr>
              <a:t>Élimination</a:t>
            </a:r>
            <a:r>
              <a:rPr lang="en-GB" b="0" i="0" dirty="0">
                <a:effectLst/>
                <a:latin typeface="Söhne"/>
              </a:rPr>
              <a:t> des bruits et des </a:t>
            </a:r>
            <a:r>
              <a:rPr lang="en-GB" b="0" i="0" dirty="0" err="1">
                <a:effectLst/>
                <a:latin typeface="Söhne"/>
              </a:rPr>
              <a:t>erreurs</a:t>
            </a:r>
            <a:r>
              <a:rPr lang="en-GB" b="0" i="0" dirty="0">
                <a:effectLst/>
                <a:latin typeface="Söhne"/>
              </a:rPr>
              <a:t> pour </a:t>
            </a:r>
            <a:r>
              <a:rPr lang="en-GB" b="0" i="0" dirty="0" err="1">
                <a:effectLst/>
                <a:latin typeface="Söhne"/>
              </a:rPr>
              <a:t>une</a:t>
            </a:r>
            <a:r>
              <a:rPr lang="en-GB" b="0" i="0" dirty="0">
                <a:effectLst/>
                <a:latin typeface="Söhne"/>
              </a:rPr>
              <a:t> </a:t>
            </a:r>
            <a:r>
              <a:rPr lang="en-GB" b="0" i="0" dirty="0" err="1">
                <a:effectLst/>
                <a:latin typeface="Söhne"/>
              </a:rPr>
              <a:t>meilleure</a:t>
            </a:r>
            <a:r>
              <a:rPr lang="en-GB" b="0" i="0" dirty="0">
                <a:effectLst/>
                <a:latin typeface="Söhne"/>
              </a:rPr>
              <a:t> </a:t>
            </a:r>
            <a:r>
              <a:rPr lang="en-GB" b="0" i="0" dirty="0" err="1">
                <a:effectLst/>
                <a:latin typeface="Söhne"/>
              </a:rPr>
              <a:t>représentativité</a:t>
            </a:r>
            <a:r>
              <a:rPr lang="en-GB" b="0" i="0" dirty="0">
                <a:effectLst/>
                <a:latin typeface="Söhne"/>
              </a:rPr>
              <a:t> des </a:t>
            </a:r>
            <a:r>
              <a:rPr lang="en-GB" b="0" i="0" dirty="0" err="1">
                <a:effectLst/>
                <a:latin typeface="Söhne"/>
              </a:rPr>
              <a:t>données</a:t>
            </a:r>
            <a:r>
              <a:rPr lang="en-GB" b="0" i="0" dirty="0">
                <a:effectLst/>
                <a:latin typeface="Söhne"/>
              </a:rPr>
              <a:t>.</a:t>
            </a:r>
          </a:p>
        </p:txBody>
      </p:sp>
      <p:sp>
        <p:nvSpPr>
          <p:cNvPr id="8" name="TextBox 7">
            <a:extLst>
              <a:ext uri="{FF2B5EF4-FFF2-40B4-BE49-F238E27FC236}">
                <a16:creationId xmlns:a16="http://schemas.microsoft.com/office/drawing/2014/main" id="{4C0363FB-F185-EED2-775A-0C48543C6187}"/>
              </a:ext>
            </a:extLst>
          </p:cNvPr>
          <p:cNvSpPr txBox="1"/>
          <p:nvPr/>
        </p:nvSpPr>
        <p:spPr>
          <a:xfrm>
            <a:off x="726989" y="2243440"/>
            <a:ext cx="11155730" cy="400110"/>
          </a:xfrm>
          <a:prstGeom prst="rect">
            <a:avLst/>
          </a:prstGeom>
          <a:noFill/>
        </p:spPr>
        <p:txBody>
          <a:bodyPr wrap="square" rtlCol="0">
            <a:spAutoFit/>
          </a:bodyPr>
          <a:lstStyle/>
          <a:p>
            <a:r>
              <a:rPr lang="fr-FR" sz="2000" b="1" dirty="0">
                <a:solidFill>
                  <a:srgbClr val="7450EB"/>
                </a:solidFill>
              </a:rPr>
              <a:t>Analyses</a:t>
            </a:r>
          </a:p>
        </p:txBody>
      </p:sp>
      <p:sp>
        <p:nvSpPr>
          <p:cNvPr id="11" name="TextBox 10">
            <a:extLst>
              <a:ext uri="{FF2B5EF4-FFF2-40B4-BE49-F238E27FC236}">
                <a16:creationId xmlns:a16="http://schemas.microsoft.com/office/drawing/2014/main" id="{F6274652-741D-FE62-F8A4-EA1D45155201}"/>
              </a:ext>
            </a:extLst>
          </p:cNvPr>
          <p:cNvSpPr txBox="1"/>
          <p:nvPr/>
        </p:nvSpPr>
        <p:spPr>
          <a:xfrm>
            <a:off x="1081548" y="2643550"/>
            <a:ext cx="9950245" cy="646331"/>
          </a:xfrm>
          <a:prstGeom prst="rect">
            <a:avLst/>
          </a:prstGeom>
          <a:noFill/>
        </p:spPr>
        <p:txBody>
          <a:bodyPr wrap="square">
            <a:spAutoFit/>
          </a:bodyPr>
          <a:lstStyle/>
          <a:p>
            <a:pPr algn="l"/>
            <a:r>
              <a:rPr lang="en-GB" b="0" i="0" dirty="0">
                <a:effectLst/>
                <a:latin typeface="Söhne"/>
              </a:rPr>
              <a:t>- </a:t>
            </a:r>
            <a:r>
              <a:rPr lang="en-GB" b="0" i="0" dirty="0" err="1">
                <a:effectLst/>
                <a:latin typeface="Söhne"/>
              </a:rPr>
              <a:t>Alertes</a:t>
            </a:r>
            <a:r>
              <a:rPr lang="en-GB" b="0" i="0" dirty="0">
                <a:effectLst/>
                <a:latin typeface="Söhne"/>
              </a:rPr>
              <a:t> </a:t>
            </a:r>
            <a:r>
              <a:rPr lang="en-GB" b="0" i="0" dirty="0" err="1">
                <a:effectLst/>
                <a:latin typeface="Söhne"/>
              </a:rPr>
              <a:t>identifiées</a:t>
            </a:r>
            <a:r>
              <a:rPr lang="en-GB" b="0" i="0" dirty="0">
                <a:effectLst/>
                <a:latin typeface="Söhne"/>
              </a:rPr>
              <a:t> sur des anomalies </a:t>
            </a:r>
            <a:r>
              <a:rPr lang="en-GB" b="0" i="0" dirty="0" err="1">
                <a:effectLst/>
                <a:latin typeface="Söhne"/>
              </a:rPr>
              <a:t>potentielles</a:t>
            </a:r>
            <a:r>
              <a:rPr lang="en-GB" b="0" i="0" dirty="0">
                <a:effectLst/>
                <a:latin typeface="Söhne"/>
              </a:rPr>
              <a:t> dans la table "</a:t>
            </a:r>
            <a:r>
              <a:rPr lang="en-GB" b="0" i="0" dirty="0" err="1">
                <a:effectLst/>
                <a:latin typeface="Söhne"/>
              </a:rPr>
              <a:t>nutri</a:t>
            </a:r>
            <a:r>
              <a:rPr lang="en-GB" b="0" i="0" dirty="0">
                <a:effectLst/>
                <a:latin typeface="Söhne"/>
              </a:rPr>
              <a:t>".</a:t>
            </a:r>
          </a:p>
          <a:p>
            <a:pPr algn="l"/>
            <a:r>
              <a:rPr lang="en-GB" b="0" i="0" dirty="0">
                <a:effectLst/>
                <a:latin typeface="Söhne"/>
              </a:rPr>
              <a:t>- Identification des relations entre les scores </a:t>
            </a:r>
            <a:r>
              <a:rPr lang="en-GB" b="0" i="0" dirty="0" err="1">
                <a:effectLst/>
                <a:latin typeface="Söhne"/>
              </a:rPr>
              <a:t>nutritionnels</a:t>
            </a:r>
            <a:r>
              <a:rPr lang="en-GB" b="0" i="0" dirty="0">
                <a:effectLst/>
                <a:latin typeface="Söhne"/>
              </a:rPr>
              <a:t>, </a:t>
            </a:r>
            <a:r>
              <a:rPr lang="en-GB" b="0" i="0" dirty="0" err="1">
                <a:effectLst/>
                <a:latin typeface="Söhne"/>
              </a:rPr>
              <a:t>l'énergie</a:t>
            </a:r>
            <a:r>
              <a:rPr lang="en-GB" b="0" i="0" dirty="0">
                <a:effectLst/>
                <a:latin typeface="Söhne"/>
              </a:rPr>
              <a:t>, les sucres et </a:t>
            </a:r>
            <a:r>
              <a:rPr lang="en-GB" b="0" i="0" dirty="0" err="1">
                <a:effectLst/>
                <a:latin typeface="Söhne"/>
              </a:rPr>
              <a:t>autres</a:t>
            </a:r>
            <a:r>
              <a:rPr lang="en-GB" b="0" i="0" dirty="0">
                <a:effectLst/>
                <a:latin typeface="Söhne"/>
              </a:rPr>
              <a:t> variables.</a:t>
            </a:r>
          </a:p>
        </p:txBody>
      </p:sp>
      <p:sp>
        <p:nvSpPr>
          <p:cNvPr id="12" name="TextBox 11">
            <a:extLst>
              <a:ext uri="{FF2B5EF4-FFF2-40B4-BE49-F238E27FC236}">
                <a16:creationId xmlns:a16="http://schemas.microsoft.com/office/drawing/2014/main" id="{7A11A1E5-3E6E-F035-49F7-67B0D40F123D}"/>
              </a:ext>
            </a:extLst>
          </p:cNvPr>
          <p:cNvSpPr txBox="1"/>
          <p:nvPr/>
        </p:nvSpPr>
        <p:spPr>
          <a:xfrm>
            <a:off x="726989" y="3304308"/>
            <a:ext cx="11155730" cy="400110"/>
          </a:xfrm>
          <a:prstGeom prst="rect">
            <a:avLst/>
          </a:prstGeom>
          <a:noFill/>
        </p:spPr>
        <p:txBody>
          <a:bodyPr wrap="square" rtlCol="0">
            <a:spAutoFit/>
          </a:bodyPr>
          <a:lstStyle/>
          <a:p>
            <a:r>
              <a:rPr lang="fr-FR" sz="2000" b="1" dirty="0">
                <a:solidFill>
                  <a:srgbClr val="7450EB"/>
                </a:solidFill>
              </a:rPr>
              <a:t>Pour la suite</a:t>
            </a:r>
          </a:p>
        </p:txBody>
      </p:sp>
      <p:sp>
        <p:nvSpPr>
          <p:cNvPr id="14" name="TextBox 13">
            <a:extLst>
              <a:ext uri="{FF2B5EF4-FFF2-40B4-BE49-F238E27FC236}">
                <a16:creationId xmlns:a16="http://schemas.microsoft.com/office/drawing/2014/main" id="{3DE8B517-DE26-565F-143B-9D6056E7695E}"/>
              </a:ext>
            </a:extLst>
          </p:cNvPr>
          <p:cNvSpPr txBox="1"/>
          <p:nvPr/>
        </p:nvSpPr>
        <p:spPr>
          <a:xfrm>
            <a:off x="1081548" y="3837220"/>
            <a:ext cx="9704439" cy="2031325"/>
          </a:xfrm>
          <a:prstGeom prst="rect">
            <a:avLst/>
          </a:prstGeom>
          <a:noFill/>
        </p:spPr>
        <p:txBody>
          <a:bodyPr wrap="square">
            <a:spAutoFit/>
          </a:bodyPr>
          <a:lstStyle/>
          <a:p>
            <a:pPr algn="l"/>
            <a:r>
              <a:rPr lang="en-GB" b="1" i="0" dirty="0">
                <a:effectLst/>
                <a:latin typeface="Söhne"/>
              </a:rPr>
              <a:t>- </a:t>
            </a:r>
            <a:r>
              <a:rPr lang="en-GB" b="1" i="0" dirty="0" err="1">
                <a:effectLst/>
                <a:latin typeface="Söhne"/>
              </a:rPr>
              <a:t>Automatisation</a:t>
            </a:r>
            <a:r>
              <a:rPr lang="en-GB" b="1" i="0" dirty="0">
                <a:effectLst/>
                <a:latin typeface="Söhne"/>
              </a:rPr>
              <a:t> du </a:t>
            </a:r>
            <a:r>
              <a:rPr lang="en-GB" b="1" i="0" dirty="0" err="1">
                <a:effectLst/>
                <a:latin typeface="Söhne"/>
              </a:rPr>
              <a:t>Remplissage</a:t>
            </a:r>
            <a:r>
              <a:rPr lang="en-GB" b="0" i="0" dirty="0">
                <a:effectLst/>
                <a:latin typeface="Söhne"/>
              </a:rPr>
              <a:t>:</a:t>
            </a:r>
          </a:p>
          <a:p>
            <a:pPr marL="742950" lvl="1" indent="-285750" algn="l">
              <a:buFont typeface="Arial" panose="020B0604020202020204" pitchFamily="34" charset="0"/>
              <a:buChar char="•"/>
            </a:pPr>
            <a:r>
              <a:rPr lang="en-GB" b="0" i="0" dirty="0">
                <a:effectLst/>
                <a:latin typeface="Söhne"/>
              </a:rPr>
              <a:t>Proposer </a:t>
            </a:r>
            <a:r>
              <a:rPr lang="en-GB" b="0" i="0" dirty="0" err="1">
                <a:effectLst/>
                <a:latin typeface="Söhne"/>
              </a:rPr>
              <a:t>une</a:t>
            </a:r>
            <a:r>
              <a:rPr lang="en-GB" b="0" i="0" dirty="0">
                <a:effectLst/>
                <a:latin typeface="Söhne"/>
              </a:rPr>
              <a:t> solution pour </a:t>
            </a:r>
            <a:r>
              <a:rPr lang="en-GB" b="0" i="0" dirty="0" err="1">
                <a:effectLst/>
                <a:latin typeface="Söhne"/>
              </a:rPr>
              <a:t>remplir</a:t>
            </a:r>
            <a:r>
              <a:rPr lang="en-GB" b="0" i="0" dirty="0">
                <a:effectLst/>
                <a:latin typeface="Söhne"/>
              </a:rPr>
              <a:t> </a:t>
            </a:r>
            <a:r>
              <a:rPr lang="en-GB" b="0" i="0" dirty="0" err="1">
                <a:effectLst/>
                <a:latin typeface="Söhne"/>
              </a:rPr>
              <a:t>automatiquement</a:t>
            </a:r>
            <a:r>
              <a:rPr lang="en-GB" b="0" i="0" dirty="0">
                <a:effectLst/>
                <a:latin typeface="Söhne"/>
              </a:rPr>
              <a:t> la table "</a:t>
            </a:r>
            <a:r>
              <a:rPr lang="en-GB" b="0" i="0" dirty="0" err="1">
                <a:effectLst/>
                <a:latin typeface="Söhne"/>
              </a:rPr>
              <a:t>nutri</a:t>
            </a:r>
            <a:r>
              <a:rPr lang="en-GB" b="0" i="0" dirty="0">
                <a:effectLst/>
                <a:latin typeface="Söhne"/>
              </a:rPr>
              <a:t>" </a:t>
            </a:r>
            <a:r>
              <a:rPr lang="en-GB" b="0" i="0" dirty="0" err="1">
                <a:effectLst/>
                <a:latin typeface="Söhne"/>
              </a:rPr>
              <a:t>en</a:t>
            </a:r>
            <a:r>
              <a:rPr lang="en-GB" b="0" i="0" dirty="0">
                <a:effectLst/>
                <a:latin typeface="Söhne"/>
              </a:rPr>
              <a:t> se </a:t>
            </a:r>
            <a:r>
              <a:rPr lang="en-GB" b="0" i="0" dirty="0" err="1">
                <a:effectLst/>
                <a:latin typeface="Söhne"/>
              </a:rPr>
              <a:t>basant</a:t>
            </a:r>
            <a:r>
              <a:rPr lang="en-GB" b="0" i="0" dirty="0">
                <a:effectLst/>
                <a:latin typeface="Söhne"/>
              </a:rPr>
              <a:t> sur les patterns </a:t>
            </a:r>
            <a:r>
              <a:rPr lang="en-GB" b="0" i="0" dirty="0" err="1">
                <a:effectLst/>
                <a:latin typeface="Söhne"/>
              </a:rPr>
              <a:t>identifiés</a:t>
            </a:r>
            <a:r>
              <a:rPr lang="en-GB" b="0" i="0" dirty="0">
                <a:effectLst/>
                <a:latin typeface="Söhne"/>
              </a:rPr>
              <a:t>.</a:t>
            </a:r>
          </a:p>
          <a:p>
            <a:pPr algn="l"/>
            <a:r>
              <a:rPr lang="en-GB" b="1" i="0" dirty="0">
                <a:effectLst/>
                <a:latin typeface="Söhne"/>
              </a:rPr>
              <a:t>- </a:t>
            </a:r>
            <a:r>
              <a:rPr lang="en-GB" b="1" i="0" dirty="0" err="1">
                <a:effectLst/>
                <a:latin typeface="Söhne"/>
              </a:rPr>
              <a:t>Améliorations</a:t>
            </a:r>
            <a:r>
              <a:rPr lang="en-GB" b="1" i="0" dirty="0">
                <a:effectLst/>
                <a:latin typeface="Söhne"/>
              </a:rPr>
              <a:t> Futures</a:t>
            </a:r>
            <a:r>
              <a:rPr lang="en-GB" b="0" i="0" dirty="0">
                <a:effectLst/>
                <a:latin typeface="Söhne"/>
              </a:rPr>
              <a:t>:</a:t>
            </a:r>
          </a:p>
          <a:p>
            <a:pPr marL="742950" lvl="1" indent="-285750" algn="l">
              <a:buFont typeface="Arial" panose="020B0604020202020204" pitchFamily="34" charset="0"/>
              <a:buChar char="•"/>
            </a:pPr>
            <a:r>
              <a:rPr lang="en-GB" b="0" i="0" dirty="0" err="1">
                <a:effectLst/>
                <a:latin typeface="Söhne"/>
              </a:rPr>
              <a:t>Intégrer</a:t>
            </a:r>
            <a:r>
              <a:rPr lang="en-GB" b="0" i="0" dirty="0">
                <a:effectLst/>
                <a:latin typeface="Söhne"/>
              </a:rPr>
              <a:t> des tests de </a:t>
            </a:r>
            <a:r>
              <a:rPr lang="en-GB" b="0" i="0" dirty="0" err="1">
                <a:effectLst/>
                <a:latin typeface="Söhne"/>
              </a:rPr>
              <a:t>vérification</a:t>
            </a:r>
            <a:r>
              <a:rPr lang="en-GB" b="0" i="0" dirty="0">
                <a:effectLst/>
                <a:latin typeface="Söhne"/>
              </a:rPr>
              <a:t> </a:t>
            </a:r>
            <a:r>
              <a:rPr lang="en-GB" b="0" i="0" dirty="0" err="1">
                <a:effectLst/>
                <a:latin typeface="Söhne"/>
              </a:rPr>
              <a:t>réguliers</a:t>
            </a:r>
            <a:r>
              <a:rPr lang="en-GB" b="0" i="0" dirty="0">
                <a:effectLst/>
                <a:latin typeface="Söhne"/>
              </a:rPr>
              <a:t> pour </a:t>
            </a:r>
            <a:r>
              <a:rPr lang="en-GB" b="0" i="0" dirty="0" err="1">
                <a:effectLst/>
                <a:latin typeface="Söhne"/>
              </a:rPr>
              <a:t>maintenir</a:t>
            </a:r>
            <a:r>
              <a:rPr lang="en-GB" b="0" i="0" dirty="0">
                <a:effectLst/>
                <a:latin typeface="Söhne"/>
              </a:rPr>
              <a:t> la </a:t>
            </a:r>
            <a:r>
              <a:rPr lang="en-GB" b="0" i="0" dirty="0" err="1">
                <a:effectLst/>
                <a:latin typeface="Söhne"/>
              </a:rPr>
              <a:t>qualité</a:t>
            </a:r>
            <a:r>
              <a:rPr lang="en-GB" b="0" i="0" dirty="0">
                <a:effectLst/>
                <a:latin typeface="Söhne"/>
              </a:rPr>
              <a:t> des </a:t>
            </a:r>
            <a:r>
              <a:rPr lang="en-GB" b="0" i="0" dirty="0" err="1">
                <a:effectLst/>
                <a:latin typeface="Söhne"/>
              </a:rPr>
              <a:t>données</a:t>
            </a:r>
            <a:r>
              <a:rPr lang="en-GB" b="0" i="0" dirty="0">
                <a:effectLst/>
                <a:latin typeface="Söhne"/>
              </a:rPr>
              <a:t>.</a:t>
            </a:r>
          </a:p>
          <a:p>
            <a:pPr marL="742950" lvl="1" indent="-285750" algn="l">
              <a:buFont typeface="Arial" panose="020B0604020202020204" pitchFamily="34" charset="0"/>
              <a:buChar char="•"/>
            </a:pPr>
            <a:r>
              <a:rPr lang="en-GB" b="0" i="0" dirty="0">
                <a:effectLst/>
                <a:latin typeface="Söhne"/>
              </a:rPr>
              <a:t>Explorer des </a:t>
            </a:r>
            <a:r>
              <a:rPr lang="en-GB" b="0" i="0" dirty="0" err="1">
                <a:effectLst/>
                <a:latin typeface="Söhne"/>
              </a:rPr>
              <a:t>modèles</a:t>
            </a:r>
            <a:r>
              <a:rPr lang="en-GB" b="0" i="0" dirty="0">
                <a:effectLst/>
                <a:latin typeface="Söhne"/>
              </a:rPr>
              <a:t> </a:t>
            </a:r>
            <a:r>
              <a:rPr lang="en-GB" b="0" i="0" dirty="0" err="1">
                <a:effectLst/>
                <a:latin typeface="Söhne"/>
              </a:rPr>
              <a:t>prédictifs</a:t>
            </a:r>
            <a:r>
              <a:rPr lang="en-GB" b="0" i="0" dirty="0">
                <a:effectLst/>
                <a:latin typeface="Söhne"/>
              </a:rPr>
              <a:t> pour </a:t>
            </a:r>
            <a:r>
              <a:rPr lang="en-GB" b="0" i="0" dirty="0" err="1">
                <a:effectLst/>
                <a:latin typeface="Söhne"/>
              </a:rPr>
              <a:t>anticiper</a:t>
            </a:r>
            <a:r>
              <a:rPr lang="en-GB" b="0" i="0" dirty="0">
                <a:effectLst/>
                <a:latin typeface="Söhne"/>
              </a:rPr>
              <a:t> les </a:t>
            </a:r>
            <a:r>
              <a:rPr lang="en-GB" b="0" i="0" dirty="0" err="1">
                <a:effectLst/>
                <a:latin typeface="Söhne"/>
              </a:rPr>
              <a:t>erreurs</a:t>
            </a:r>
            <a:r>
              <a:rPr lang="en-GB" b="0" i="0" dirty="0">
                <a:effectLst/>
                <a:latin typeface="Söhne"/>
              </a:rPr>
              <a:t> et les </a:t>
            </a:r>
            <a:r>
              <a:rPr lang="en-GB" b="0" i="0" dirty="0" err="1">
                <a:effectLst/>
                <a:latin typeface="Söhne"/>
              </a:rPr>
              <a:t>corriger</a:t>
            </a:r>
            <a:r>
              <a:rPr lang="en-GB" b="0" i="0" dirty="0">
                <a:effectLst/>
                <a:latin typeface="Söhne"/>
              </a:rPr>
              <a:t> </a:t>
            </a:r>
            <a:r>
              <a:rPr lang="en-GB" b="0" i="0" dirty="0" err="1">
                <a:effectLst/>
                <a:latin typeface="Söhne"/>
              </a:rPr>
              <a:t>avant</a:t>
            </a:r>
            <a:r>
              <a:rPr lang="en-GB" b="0" i="0" dirty="0">
                <a:effectLst/>
                <a:latin typeface="Söhne"/>
              </a:rPr>
              <a:t> </a:t>
            </a:r>
            <a:r>
              <a:rPr lang="en-GB" b="0" i="0" dirty="0" err="1">
                <a:effectLst/>
                <a:latin typeface="Söhne"/>
              </a:rPr>
              <a:t>leur</a:t>
            </a:r>
            <a:r>
              <a:rPr lang="en-GB" b="0" i="0" dirty="0">
                <a:effectLst/>
                <a:latin typeface="Söhne"/>
              </a:rPr>
              <a:t> entrée dans la base.</a:t>
            </a:r>
          </a:p>
        </p:txBody>
      </p:sp>
    </p:spTree>
    <p:extLst>
      <p:ext uri="{BB962C8B-B14F-4D97-AF65-F5344CB8AC3E}">
        <p14:creationId xmlns:p14="http://schemas.microsoft.com/office/powerpoint/2010/main" val="3870852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CDF32-EC1D-CF41-B718-01CC229BAC04}"/>
              </a:ext>
            </a:extLst>
          </p:cNvPr>
          <p:cNvSpPr>
            <a:spLocks noGrp="1"/>
          </p:cNvSpPr>
          <p:nvPr>
            <p:ph sz="half" idx="1"/>
          </p:nvPr>
        </p:nvSpPr>
        <p:spPr>
          <a:xfrm>
            <a:off x="1406611" y="1417853"/>
            <a:ext cx="2349843" cy="3314786"/>
          </a:xfrm>
        </p:spPr>
        <p:txBody>
          <a:bodyPr>
            <a:noAutofit/>
          </a:bodyPr>
          <a:lstStyle/>
          <a:p>
            <a:pPr marL="0" indent="0">
              <a:buNone/>
            </a:pPr>
            <a:r>
              <a:rPr lang="en-AU" sz="30000" dirty="0">
                <a:solidFill>
                  <a:srgbClr val="B8B1FF"/>
                </a:solidFill>
              </a:rPr>
              <a:t>6</a:t>
            </a:r>
          </a:p>
        </p:txBody>
      </p:sp>
      <p:sp>
        <p:nvSpPr>
          <p:cNvPr id="7" name="Rounded Rectangle 6">
            <a:extLst>
              <a:ext uri="{FF2B5EF4-FFF2-40B4-BE49-F238E27FC236}">
                <a16:creationId xmlns:a16="http://schemas.microsoft.com/office/drawing/2014/main" id="{DE49F5C1-858B-F2A1-19C1-ED4619F786C4}"/>
              </a:ext>
            </a:extLst>
          </p:cNvPr>
          <p:cNvSpPr/>
          <p:nvPr/>
        </p:nvSpPr>
        <p:spPr>
          <a:xfrm>
            <a:off x="4157064" y="2771674"/>
            <a:ext cx="6400800" cy="1334529"/>
          </a:xfrm>
          <a:prstGeom prst="roundRect">
            <a:avLst>
              <a:gd name="adj" fmla="val 37964"/>
            </a:avLst>
          </a:prstGeom>
          <a:solidFill>
            <a:srgbClr val="745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Content Placeholder 3">
            <a:extLst>
              <a:ext uri="{FF2B5EF4-FFF2-40B4-BE49-F238E27FC236}">
                <a16:creationId xmlns:a16="http://schemas.microsoft.com/office/drawing/2014/main" id="{1305FD3D-8AE5-F936-574B-2F710804BAA1}"/>
              </a:ext>
            </a:extLst>
          </p:cNvPr>
          <p:cNvSpPr>
            <a:spLocks noGrp="1"/>
          </p:cNvSpPr>
          <p:nvPr>
            <p:ph sz="half" idx="2"/>
          </p:nvPr>
        </p:nvSpPr>
        <p:spPr>
          <a:xfrm>
            <a:off x="5123986" y="3124674"/>
            <a:ext cx="5694355" cy="707510"/>
          </a:xfrm>
        </p:spPr>
        <p:txBody>
          <a:bodyPr>
            <a:noAutofit/>
          </a:bodyPr>
          <a:lstStyle/>
          <a:p>
            <a:pPr marL="0" indent="0">
              <a:buNone/>
            </a:pPr>
            <a:r>
              <a:rPr lang="fr-FR" sz="3600" b="1" dirty="0">
                <a:solidFill>
                  <a:schemeClr val="bg1"/>
                </a:solidFill>
              </a:rPr>
              <a:t>Merci et Questions !!!</a:t>
            </a:r>
          </a:p>
        </p:txBody>
      </p:sp>
      <p:pic>
        <p:nvPicPr>
          <p:cNvPr id="3074" name="Picture 2" descr="OpenClassrooms transforme l'expérience client avec la téléphonie">
            <a:extLst>
              <a:ext uri="{FF2B5EF4-FFF2-40B4-BE49-F238E27FC236}">
                <a16:creationId xmlns:a16="http://schemas.microsoft.com/office/drawing/2014/main" id="{170FC019-C885-5695-6957-E6FCFADF0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043" y="2761735"/>
            <a:ext cx="1334529" cy="133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09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CDF32-EC1D-CF41-B718-01CC229BAC04}"/>
              </a:ext>
            </a:extLst>
          </p:cNvPr>
          <p:cNvSpPr>
            <a:spLocks noGrp="1"/>
          </p:cNvSpPr>
          <p:nvPr>
            <p:ph sz="half" idx="1"/>
          </p:nvPr>
        </p:nvSpPr>
        <p:spPr>
          <a:xfrm>
            <a:off x="1406611" y="1417853"/>
            <a:ext cx="2349843" cy="3314786"/>
          </a:xfrm>
        </p:spPr>
        <p:txBody>
          <a:bodyPr>
            <a:noAutofit/>
          </a:bodyPr>
          <a:lstStyle/>
          <a:p>
            <a:pPr marL="0" indent="0">
              <a:buNone/>
            </a:pPr>
            <a:r>
              <a:rPr lang="en-AU" sz="30000" dirty="0">
                <a:solidFill>
                  <a:srgbClr val="B8B1FF"/>
                </a:solidFill>
              </a:rPr>
              <a:t>1</a:t>
            </a:r>
          </a:p>
        </p:txBody>
      </p:sp>
      <p:sp>
        <p:nvSpPr>
          <p:cNvPr id="7" name="Rounded Rectangle 6">
            <a:extLst>
              <a:ext uri="{FF2B5EF4-FFF2-40B4-BE49-F238E27FC236}">
                <a16:creationId xmlns:a16="http://schemas.microsoft.com/office/drawing/2014/main" id="{DE49F5C1-858B-F2A1-19C1-ED4619F786C4}"/>
              </a:ext>
            </a:extLst>
          </p:cNvPr>
          <p:cNvSpPr/>
          <p:nvPr/>
        </p:nvSpPr>
        <p:spPr>
          <a:xfrm>
            <a:off x="4157064" y="2771674"/>
            <a:ext cx="6400800" cy="1334529"/>
          </a:xfrm>
          <a:prstGeom prst="roundRect">
            <a:avLst>
              <a:gd name="adj" fmla="val 37964"/>
            </a:avLst>
          </a:prstGeom>
          <a:solidFill>
            <a:srgbClr val="745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Content Placeholder 3">
            <a:extLst>
              <a:ext uri="{FF2B5EF4-FFF2-40B4-BE49-F238E27FC236}">
                <a16:creationId xmlns:a16="http://schemas.microsoft.com/office/drawing/2014/main" id="{1305FD3D-8AE5-F936-574B-2F710804BAA1}"/>
              </a:ext>
            </a:extLst>
          </p:cNvPr>
          <p:cNvSpPr>
            <a:spLocks noGrp="1"/>
          </p:cNvSpPr>
          <p:nvPr>
            <p:ph sz="half" idx="2"/>
          </p:nvPr>
        </p:nvSpPr>
        <p:spPr>
          <a:xfrm>
            <a:off x="5123986" y="3124674"/>
            <a:ext cx="5694355" cy="707510"/>
          </a:xfrm>
        </p:spPr>
        <p:txBody>
          <a:bodyPr>
            <a:noAutofit/>
          </a:bodyPr>
          <a:lstStyle/>
          <a:p>
            <a:pPr marL="0" indent="0">
              <a:buNone/>
            </a:pPr>
            <a:r>
              <a:rPr lang="fr-FR" sz="3600" b="1" dirty="0">
                <a:solidFill>
                  <a:schemeClr val="bg1"/>
                </a:solidFill>
              </a:rPr>
              <a:t>Objectif de la Mission</a:t>
            </a:r>
          </a:p>
        </p:txBody>
      </p:sp>
      <p:pic>
        <p:nvPicPr>
          <p:cNvPr id="3074" name="Picture 2" descr="OpenClassrooms transforme l'expérience client avec la téléphonie">
            <a:extLst>
              <a:ext uri="{FF2B5EF4-FFF2-40B4-BE49-F238E27FC236}">
                <a16:creationId xmlns:a16="http://schemas.microsoft.com/office/drawing/2014/main" id="{170FC019-C885-5695-6957-E6FCFADF0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043" y="2761735"/>
            <a:ext cx="1334529" cy="133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53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7"/>
            <a:ext cx="9121346" cy="970755"/>
          </a:xfrm>
        </p:spPr>
        <p:txBody>
          <a:bodyPr>
            <a:normAutofit/>
          </a:bodyPr>
          <a:lstStyle/>
          <a:p>
            <a:r>
              <a:rPr lang="fr-FR" sz="3600" b="1" dirty="0">
                <a:solidFill>
                  <a:schemeClr val="tx2"/>
                </a:solidFill>
              </a:rPr>
              <a:t>Contexte et objectif </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fr-FR" sz="2000" b="1" dirty="0">
                <a:solidFill>
                  <a:srgbClr val="7450EB"/>
                </a:solidFill>
              </a:rPr>
              <a:t>Base de données sur la santé publique en France:</a:t>
            </a:r>
          </a:p>
        </p:txBody>
      </p:sp>
      <p:pic>
        <p:nvPicPr>
          <p:cNvPr id="9" name="Graphic 8">
            <a:extLst>
              <a:ext uri="{FF2B5EF4-FFF2-40B4-BE49-F238E27FC236}">
                <a16:creationId xmlns:a16="http://schemas.microsoft.com/office/drawing/2014/main" id="{CA11E30A-AB5F-A2A3-36C3-C49B7E7626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4258" y="2153327"/>
            <a:ext cx="5608461" cy="3164233"/>
          </a:xfrm>
          <a:prstGeom prst="rect">
            <a:avLst/>
          </a:prstGeom>
        </p:spPr>
      </p:pic>
      <p:sp>
        <p:nvSpPr>
          <p:cNvPr id="11" name="TextBox 10">
            <a:extLst>
              <a:ext uri="{FF2B5EF4-FFF2-40B4-BE49-F238E27FC236}">
                <a16:creationId xmlns:a16="http://schemas.microsoft.com/office/drawing/2014/main" id="{0D41D11F-B55C-9909-7453-F06A4B55A442}"/>
              </a:ext>
            </a:extLst>
          </p:cNvPr>
          <p:cNvSpPr txBox="1"/>
          <p:nvPr/>
        </p:nvSpPr>
        <p:spPr>
          <a:xfrm>
            <a:off x="726989" y="1805648"/>
            <a:ext cx="5369011" cy="3416320"/>
          </a:xfrm>
          <a:prstGeom prst="rect">
            <a:avLst/>
          </a:prstGeom>
          <a:noFill/>
        </p:spPr>
        <p:txBody>
          <a:bodyPr wrap="square" rtlCol="0">
            <a:spAutoFit/>
          </a:bodyPr>
          <a:lstStyle/>
          <a:p>
            <a:r>
              <a:rPr lang="en-AU" dirty="0" err="1"/>
              <a:t>Contexte</a:t>
            </a:r>
            <a:r>
              <a:rPr lang="en-AU" dirty="0"/>
              <a:t>:</a:t>
            </a:r>
          </a:p>
          <a:p>
            <a:pPr marL="742950" lvl="1" indent="-285750">
              <a:buFont typeface="Arial" panose="020B0604020202020204" pitchFamily="34" charset="0"/>
              <a:buChar char="•"/>
            </a:pPr>
            <a:r>
              <a:rPr lang="en-AU" dirty="0" err="1"/>
              <a:t>Améliorer</a:t>
            </a:r>
            <a:r>
              <a:rPr lang="en-AU" dirty="0"/>
              <a:t> la base de </a:t>
            </a:r>
            <a:r>
              <a:rPr lang="en-AU" dirty="0" err="1"/>
              <a:t>données</a:t>
            </a:r>
            <a:r>
              <a:rPr lang="en-AU" dirty="0"/>
              <a:t> Open Food Facts </a:t>
            </a:r>
            <a:r>
              <a:rPr lang="en-AU" dirty="0" err="1"/>
              <a:t>en</a:t>
            </a:r>
            <a:r>
              <a:rPr lang="en-AU" dirty="0"/>
              <a:t> raison des </a:t>
            </a:r>
            <a:r>
              <a:rPr lang="en-AU" dirty="0" err="1"/>
              <a:t>défis</a:t>
            </a:r>
            <a:r>
              <a:rPr lang="en-AU" dirty="0"/>
              <a:t> </a:t>
            </a:r>
            <a:r>
              <a:rPr lang="en-AU" dirty="0" err="1"/>
              <a:t>actuels</a:t>
            </a:r>
            <a:r>
              <a:rPr lang="en-AU" dirty="0"/>
              <a:t> </a:t>
            </a:r>
            <a:r>
              <a:rPr lang="en-AU" dirty="0" err="1"/>
              <a:t>liés</a:t>
            </a:r>
            <a:r>
              <a:rPr lang="en-AU" dirty="0"/>
              <a:t> </a:t>
            </a:r>
            <a:r>
              <a:rPr lang="en-AU" dirty="0" err="1"/>
              <a:t>à</a:t>
            </a:r>
            <a:r>
              <a:rPr lang="en-AU" dirty="0"/>
              <a:t> la </a:t>
            </a:r>
            <a:r>
              <a:rPr lang="en-AU" dirty="0" err="1"/>
              <a:t>saisie</a:t>
            </a:r>
            <a:r>
              <a:rPr lang="en-AU" dirty="0"/>
              <a:t> de </a:t>
            </a:r>
            <a:r>
              <a:rPr lang="en-AU" dirty="0" err="1"/>
              <a:t>données</a:t>
            </a:r>
            <a:r>
              <a:rPr lang="en-AU" dirty="0"/>
              <a:t>.</a:t>
            </a:r>
          </a:p>
          <a:p>
            <a:pPr marL="742950" lvl="1" indent="-285750">
              <a:buFont typeface="Arial" panose="020B0604020202020204" pitchFamily="34" charset="0"/>
              <a:buChar char="•"/>
            </a:pPr>
            <a:r>
              <a:rPr lang="en-AU" dirty="0" err="1"/>
              <a:t>Création</a:t>
            </a:r>
            <a:r>
              <a:rPr lang="en-AU" dirty="0"/>
              <a:t> d'un </a:t>
            </a:r>
            <a:r>
              <a:rPr lang="en-AU" dirty="0" err="1"/>
              <a:t>système</a:t>
            </a:r>
            <a:r>
              <a:rPr lang="en-AU" dirty="0"/>
              <a:t> de suggestion </a:t>
            </a:r>
            <a:r>
              <a:rPr lang="en-AU" dirty="0" err="1"/>
              <a:t>ou</a:t>
            </a:r>
            <a:r>
              <a:rPr lang="en-AU" dirty="0"/>
              <a:t> </a:t>
            </a:r>
            <a:r>
              <a:rPr lang="en-AU" dirty="0" err="1"/>
              <a:t>d'auto-complétion</a:t>
            </a:r>
            <a:r>
              <a:rPr lang="en-AU" dirty="0"/>
              <a:t> pour </a:t>
            </a:r>
            <a:r>
              <a:rPr lang="en-AU" dirty="0" err="1"/>
              <a:t>faciliter</a:t>
            </a:r>
            <a:r>
              <a:rPr lang="en-AU" dirty="0"/>
              <a:t> la </a:t>
            </a:r>
            <a:r>
              <a:rPr lang="en-AU" dirty="0" err="1"/>
              <a:t>saisie</a:t>
            </a:r>
            <a:r>
              <a:rPr lang="en-AU" dirty="0"/>
              <a:t> des </a:t>
            </a:r>
            <a:r>
              <a:rPr lang="en-AU" dirty="0" err="1"/>
              <a:t>données</a:t>
            </a:r>
            <a:r>
              <a:rPr lang="en-AU" dirty="0"/>
              <a:t>.</a:t>
            </a:r>
          </a:p>
          <a:p>
            <a:pPr marL="285750" indent="-285750">
              <a:buFont typeface="Arial" panose="020B0604020202020204" pitchFamily="34" charset="0"/>
              <a:buChar char="•"/>
            </a:pPr>
            <a:endParaRPr lang="en-AU" dirty="0"/>
          </a:p>
          <a:p>
            <a:r>
              <a:rPr lang="en-AU" dirty="0" err="1"/>
              <a:t>Obejctif</a:t>
            </a:r>
            <a:r>
              <a:rPr lang="en-AU" dirty="0"/>
              <a:t>:</a:t>
            </a:r>
          </a:p>
          <a:p>
            <a:pPr marL="800100" lvl="1" indent="-342900">
              <a:buFont typeface="+mj-lt"/>
              <a:buAutoNum type="arabicPeriod"/>
            </a:pPr>
            <a:r>
              <a:rPr lang="en-AU" dirty="0" err="1"/>
              <a:t>Nettoyer</a:t>
            </a:r>
            <a:r>
              <a:rPr lang="en-AU" dirty="0"/>
              <a:t> et </a:t>
            </a:r>
            <a:r>
              <a:rPr lang="en-AU" dirty="0" err="1"/>
              <a:t>d'explorer</a:t>
            </a:r>
            <a:r>
              <a:rPr lang="en-AU" dirty="0"/>
              <a:t> les </a:t>
            </a:r>
            <a:r>
              <a:rPr lang="en-AU" dirty="0" err="1"/>
              <a:t>données</a:t>
            </a:r>
            <a:r>
              <a:rPr lang="en-AU" dirty="0"/>
              <a:t> </a:t>
            </a:r>
            <a:r>
              <a:rPr lang="en-AU" dirty="0" err="1"/>
              <a:t>existantes</a:t>
            </a:r>
            <a:r>
              <a:rPr lang="en-AU" dirty="0"/>
              <a:t>.</a:t>
            </a:r>
          </a:p>
          <a:p>
            <a:pPr marL="800100" lvl="1" indent="-342900">
              <a:buFont typeface="+mj-lt"/>
              <a:buAutoNum type="arabicPeriod"/>
            </a:pPr>
            <a:r>
              <a:rPr lang="en-AU" dirty="0" err="1"/>
              <a:t>Remplit</a:t>
            </a:r>
            <a:r>
              <a:rPr lang="en-AU" dirty="0"/>
              <a:t> </a:t>
            </a:r>
            <a:r>
              <a:rPr lang="en-AU" dirty="0" err="1"/>
              <a:t>automatiquement</a:t>
            </a:r>
            <a:r>
              <a:rPr lang="en-AU" dirty="0"/>
              <a:t> les "</a:t>
            </a:r>
            <a:r>
              <a:rPr lang="en-AU" dirty="0" err="1"/>
              <a:t>nutri</a:t>
            </a:r>
            <a:r>
              <a:rPr lang="en-AU" dirty="0"/>
              <a:t>-scores" avec des </a:t>
            </a:r>
            <a:r>
              <a:rPr lang="en-AU" dirty="0" err="1"/>
              <a:t>données</a:t>
            </a:r>
            <a:r>
              <a:rPr lang="en-AU" dirty="0"/>
              <a:t> </a:t>
            </a:r>
            <a:r>
              <a:rPr lang="en-AU" dirty="0" err="1"/>
              <a:t>nettoyées</a:t>
            </a:r>
            <a:r>
              <a:rPr lang="en-AU" dirty="0"/>
              <a:t>.</a:t>
            </a:r>
          </a:p>
          <a:p>
            <a:pPr marL="742950" lvl="1" indent="-285750">
              <a:buFont typeface="Arial" panose="020B0604020202020204" pitchFamily="34" charset="0"/>
              <a:buChar char="•"/>
            </a:pPr>
            <a:endParaRPr lang="en-AU" dirty="0"/>
          </a:p>
        </p:txBody>
      </p:sp>
    </p:spTree>
    <p:extLst>
      <p:ext uri="{BB962C8B-B14F-4D97-AF65-F5344CB8AC3E}">
        <p14:creationId xmlns:p14="http://schemas.microsoft.com/office/powerpoint/2010/main" val="37884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CDF32-EC1D-CF41-B718-01CC229BAC04}"/>
              </a:ext>
            </a:extLst>
          </p:cNvPr>
          <p:cNvSpPr>
            <a:spLocks noGrp="1"/>
          </p:cNvSpPr>
          <p:nvPr>
            <p:ph sz="half" idx="1"/>
          </p:nvPr>
        </p:nvSpPr>
        <p:spPr>
          <a:xfrm>
            <a:off x="1406611" y="1417853"/>
            <a:ext cx="2349843" cy="3314786"/>
          </a:xfrm>
        </p:spPr>
        <p:txBody>
          <a:bodyPr>
            <a:noAutofit/>
          </a:bodyPr>
          <a:lstStyle/>
          <a:p>
            <a:pPr marL="0" indent="0">
              <a:buNone/>
            </a:pPr>
            <a:r>
              <a:rPr lang="en-AU" sz="30000" dirty="0">
                <a:solidFill>
                  <a:srgbClr val="B8B1FF"/>
                </a:solidFill>
              </a:rPr>
              <a:t>2</a:t>
            </a:r>
          </a:p>
        </p:txBody>
      </p:sp>
      <p:sp>
        <p:nvSpPr>
          <p:cNvPr id="7" name="Rounded Rectangle 6">
            <a:extLst>
              <a:ext uri="{FF2B5EF4-FFF2-40B4-BE49-F238E27FC236}">
                <a16:creationId xmlns:a16="http://schemas.microsoft.com/office/drawing/2014/main" id="{DE49F5C1-858B-F2A1-19C1-ED4619F786C4}"/>
              </a:ext>
            </a:extLst>
          </p:cNvPr>
          <p:cNvSpPr/>
          <p:nvPr/>
        </p:nvSpPr>
        <p:spPr>
          <a:xfrm>
            <a:off x="4157064" y="2771674"/>
            <a:ext cx="6400800" cy="1334529"/>
          </a:xfrm>
          <a:prstGeom prst="roundRect">
            <a:avLst>
              <a:gd name="adj" fmla="val 37964"/>
            </a:avLst>
          </a:prstGeom>
          <a:solidFill>
            <a:srgbClr val="745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Content Placeholder 3">
            <a:extLst>
              <a:ext uri="{FF2B5EF4-FFF2-40B4-BE49-F238E27FC236}">
                <a16:creationId xmlns:a16="http://schemas.microsoft.com/office/drawing/2014/main" id="{1305FD3D-8AE5-F936-574B-2F710804BAA1}"/>
              </a:ext>
            </a:extLst>
          </p:cNvPr>
          <p:cNvSpPr>
            <a:spLocks noGrp="1"/>
          </p:cNvSpPr>
          <p:nvPr>
            <p:ph sz="half" idx="2"/>
          </p:nvPr>
        </p:nvSpPr>
        <p:spPr>
          <a:xfrm>
            <a:off x="5123986" y="3124674"/>
            <a:ext cx="5694355" cy="707510"/>
          </a:xfrm>
        </p:spPr>
        <p:txBody>
          <a:bodyPr>
            <a:noAutofit/>
          </a:bodyPr>
          <a:lstStyle/>
          <a:p>
            <a:pPr marL="0" indent="0">
              <a:buNone/>
            </a:pPr>
            <a:r>
              <a:rPr lang="fr-FR" sz="3600" b="1" dirty="0">
                <a:solidFill>
                  <a:schemeClr val="bg1"/>
                </a:solidFill>
              </a:rPr>
              <a:t>Démarche de Nettoyage</a:t>
            </a:r>
          </a:p>
        </p:txBody>
      </p:sp>
      <p:pic>
        <p:nvPicPr>
          <p:cNvPr id="3074" name="Picture 2" descr="OpenClassrooms transforme l'expérience client avec la téléphonie">
            <a:extLst>
              <a:ext uri="{FF2B5EF4-FFF2-40B4-BE49-F238E27FC236}">
                <a16:creationId xmlns:a16="http://schemas.microsoft.com/office/drawing/2014/main" id="{170FC019-C885-5695-6957-E6FCFADF0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043" y="2761735"/>
            <a:ext cx="1334529" cy="133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78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295D-1C3C-EE69-0B07-53810425FD8D}"/>
              </a:ext>
            </a:extLst>
          </p:cNvPr>
          <p:cNvSpPr>
            <a:spLocks noGrp="1"/>
          </p:cNvSpPr>
          <p:nvPr>
            <p:ph type="title"/>
          </p:nvPr>
        </p:nvSpPr>
        <p:spPr>
          <a:xfrm>
            <a:off x="726989" y="211817"/>
            <a:ext cx="9121346" cy="970755"/>
          </a:xfrm>
        </p:spPr>
        <p:txBody>
          <a:bodyPr>
            <a:normAutofit/>
          </a:bodyPr>
          <a:lstStyle/>
          <a:p>
            <a:r>
              <a:rPr lang="fr-FR" sz="3600" b="1" dirty="0">
                <a:solidFill>
                  <a:schemeClr val="tx2"/>
                </a:solidFill>
              </a:rPr>
              <a:t>Démarche de Nettoyage</a:t>
            </a:r>
          </a:p>
        </p:txBody>
      </p:sp>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fr-FR" sz="2000" b="1" dirty="0">
                <a:solidFill>
                  <a:srgbClr val="7450EB"/>
                </a:solidFill>
              </a:rPr>
              <a:t>Qu’est-ce que RGPD ?</a:t>
            </a:r>
          </a:p>
        </p:txBody>
      </p:sp>
      <p:pic>
        <p:nvPicPr>
          <p:cNvPr id="1028" name="Picture 4" descr="RGPD, vous êtes concerné ! - M comme Mutuelle">
            <a:extLst>
              <a:ext uri="{FF2B5EF4-FFF2-40B4-BE49-F238E27FC236}">
                <a16:creationId xmlns:a16="http://schemas.microsoft.com/office/drawing/2014/main" id="{30EE013E-732A-27E1-3603-0ECB984052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87" y="1456027"/>
            <a:ext cx="11155731" cy="487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9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82517"/>
            <a:ext cx="11155730" cy="400110"/>
          </a:xfrm>
          <a:prstGeom prst="rect">
            <a:avLst/>
          </a:prstGeom>
          <a:noFill/>
        </p:spPr>
        <p:txBody>
          <a:bodyPr wrap="square" rtlCol="0">
            <a:spAutoFit/>
          </a:bodyPr>
          <a:lstStyle/>
          <a:p>
            <a:r>
              <a:rPr lang="fr-FR" sz="2000" b="1" dirty="0">
                <a:solidFill>
                  <a:srgbClr val="7450EB"/>
                </a:solidFill>
              </a:rPr>
              <a:t>Comment nettoyer les données ?</a:t>
            </a:r>
          </a:p>
        </p:txBody>
      </p:sp>
      <p:sp>
        <p:nvSpPr>
          <p:cNvPr id="16" name="Title 1">
            <a:extLst>
              <a:ext uri="{FF2B5EF4-FFF2-40B4-BE49-F238E27FC236}">
                <a16:creationId xmlns:a16="http://schemas.microsoft.com/office/drawing/2014/main" id="{C6A69699-7F79-71EF-4C2C-7183F43E46D0}"/>
              </a:ext>
            </a:extLst>
          </p:cNvPr>
          <p:cNvSpPr>
            <a:spLocks noGrp="1"/>
          </p:cNvSpPr>
          <p:nvPr>
            <p:ph type="title"/>
          </p:nvPr>
        </p:nvSpPr>
        <p:spPr>
          <a:xfrm>
            <a:off x="726989" y="211817"/>
            <a:ext cx="9121346" cy="970755"/>
          </a:xfrm>
        </p:spPr>
        <p:txBody>
          <a:bodyPr>
            <a:normAutofit/>
          </a:bodyPr>
          <a:lstStyle/>
          <a:p>
            <a:r>
              <a:rPr lang="fr-FR" sz="3600" b="1" dirty="0">
                <a:solidFill>
                  <a:schemeClr val="tx2"/>
                </a:solidFill>
              </a:rPr>
              <a:t>Démarche de Nettoyage</a:t>
            </a:r>
          </a:p>
        </p:txBody>
      </p:sp>
      <p:graphicFrame>
        <p:nvGraphicFramePr>
          <p:cNvPr id="17" name="Diagram 16">
            <a:extLst>
              <a:ext uri="{FF2B5EF4-FFF2-40B4-BE49-F238E27FC236}">
                <a16:creationId xmlns:a16="http://schemas.microsoft.com/office/drawing/2014/main" id="{9E441E45-8F6C-73F8-912C-973DD86E6A85}"/>
              </a:ext>
            </a:extLst>
          </p:cNvPr>
          <p:cNvGraphicFramePr/>
          <p:nvPr>
            <p:extLst>
              <p:ext uri="{D42A27DB-BD31-4B8C-83A1-F6EECF244321}">
                <p14:modId xmlns:p14="http://schemas.microsoft.com/office/powerpoint/2010/main" val="4072935889"/>
              </p:ext>
            </p:extLst>
          </p:nvPr>
        </p:nvGraphicFramePr>
        <p:xfrm>
          <a:off x="440267" y="719666"/>
          <a:ext cx="11442452" cy="59265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929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717E37A-07D3-27C5-B4FC-AD82BEAD8457}"/>
              </a:ext>
            </a:extLst>
          </p:cNvPr>
          <p:cNvSpPr>
            <a:spLocks noGrp="1"/>
          </p:cNvSpPr>
          <p:nvPr>
            <p:ph type="title"/>
          </p:nvPr>
        </p:nvSpPr>
        <p:spPr>
          <a:xfrm>
            <a:off x="726989" y="211817"/>
            <a:ext cx="9121346" cy="970755"/>
          </a:xfrm>
        </p:spPr>
        <p:txBody>
          <a:bodyPr>
            <a:normAutofit/>
          </a:bodyPr>
          <a:lstStyle/>
          <a:p>
            <a:r>
              <a:rPr lang="fr-FR" sz="3600" b="1" dirty="0">
                <a:solidFill>
                  <a:schemeClr val="tx2"/>
                </a:solidFill>
              </a:rPr>
              <a:t>Démarche de Nettoyage</a:t>
            </a:r>
          </a:p>
        </p:txBody>
      </p:sp>
      <p:pic>
        <p:nvPicPr>
          <p:cNvPr id="7" name="Picture 6">
            <a:extLst>
              <a:ext uri="{FF2B5EF4-FFF2-40B4-BE49-F238E27FC236}">
                <a16:creationId xmlns:a16="http://schemas.microsoft.com/office/drawing/2014/main" id="{AACFC8F3-3700-6ACC-1D6C-78DBE2C381E2}"/>
              </a:ext>
            </a:extLst>
          </p:cNvPr>
          <p:cNvPicPr>
            <a:picLocks noChangeAspect="1"/>
          </p:cNvPicPr>
          <p:nvPr/>
        </p:nvPicPr>
        <p:blipFill rotWithShape="1">
          <a:blip r:embed="rId4"/>
          <a:srcRect t="25352" b="24886"/>
          <a:stretch/>
        </p:blipFill>
        <p:spPr>
          <a:xfrm>
            <a:off x="915683" y="1490508"/>
            <a:ext cx="10360633" cy="5155675"/>
          </a:xfrm>
          <a:prstGeom prst="rect">
            <a:avLst/>
          </a:prstGeom>
        </p:spPr>
      </p:pic>
      <p:sp>
        <p:nvSpPr>
          <p:cNvPr id="9" name="TextBox 8">
            <a:extLst>
              <a:ext uri="{FF2B5EF4-FFF2-40B4-BE49-F238E27FC236}">
                <a16:creationId xmlns:a16="http://schemas.microsoft.com/office/drawing/2014/main" id="{687CD0A4-B6C2-6945-440C-BB85E4848A0E}"/>
              </a:ext>
            </a:extLst>
          </p:cNvPr>
          <p:cNvSpPr txBox="1"/>
          <p:nvPr/>
        </p:nvSpPr>
        <p:spPr>
          <a:xfrm>
            <a:off x="726989" y="971405"/>
            <a:ext cx="11155730" cy="707886"/>
          </a:xfrm>
          <a:prstGeom prst="rect">
            <a:avLst/>
          </a:prstGeom>
          <a:noFill/>
        </p:spPr>
        <p:txBody>
          <a:bodyPr wrap="square" rtlCol="0">
            <a:spAutoFit/>
          </a:bodyPr>
          <a:lstStyle/>
          <a:p>
            <a:r>
              <a:rPr lang="fr-FR" sz="2000" b="1" dirty="0">
                <a:solidFill>
                  <a:srgbClr val="7450EB"/>
                </a:solidFill>
              </a:rPr>
              <a:t>Vérifier la qualité des données : Box plot avant nettoyage</a:t>
            </a:r>
          </a:p>
          <a:p>
            <a:endParaRPr lang="fr-FR" sz="2000" b="1" dirty="0">
              <a:solidFill>
                <a:srgbClr val="7450EB"/>
              </a:solidFill>
            </a:endParaRPr>
          </a:p>
        </p:txBody>
      </p:sp>
    </p:spTree>
    <p:extLst>
      <p:ext uri="{BB962C8B-B14F-4D97-AF65-F5344CB8AC3E}">
        <p14:creationId xmlns:p14="http://schemas.microsoft.com/office/powerpoint/2010/main" val="192124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67681C-7460-00AB-EA52-D71661E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64" y="211817"/>
            <a:ext cx="970755" cy="970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3427EF-6F14-5A7C-DB60-B8DB7A757220}"/>
              </a:ext>
            </a:extLst>
          </p:cNvPr>
          <p:cNvSpPr txBox="1"/>
          <p:nvPr/>
        </p:nvSpPr>
        <p:spPr>
          <a:xfrm>
            <a:off x="726989" y="944401"/>
            <a:ext cx="11155730" cy="707886"/>
          </a:xfrm>
          <a:prstGeom prst="rect">
            <a:avLst/>
          </a:prstGeom>
          <a:noFill/>
        </p:spPr>
        <p:txBody>
          <a:bodyPr wrap="square" rtlCol="0">
            <a:spAutoFit/>
          </a:bodyPr>
          <a:lstStyle/>
          <a:p>
            <a:r>
              <a:rPr lang="fr-FR" sz="2000" b="1" dirty="0">
                <a:solidFill>
                  <a:srgbClr val="7450EB"/>
                </a:solidFill>
              </a:rPr>
              <a:t>Vérifier la qualité des données : Box plot Après nettoyage</a:t>
            </a:r>
          </a:p>
          <a:p>
            <a:endParaRPr lang="fr-FR" sz="2000" b="1" dirty="0">
              <a:solidFill>
                <a:srgbClr val="7450EB"/>
              </a:solidFill>
            </a:endParaRPr>
          </a:p>
        </p:txBody>
      </p:sp>
      <p:sp>
        <p:nvSpPr>
          <p:cNvPr id="8" name="Title 1">
            <a:extLst>
              <a:ext uri="{FF2B5EF4-FFF2-40B4-BE49-F238E27FC236}">
                <a16:creationId xmlns:a16="http://schemas.microsoft.com/office/drawing/2014/main" id="{5717E37A-07D3-27C5-B4FC-AD82BEAD8457}"/>
              </a:ext>
            </a:extLst>
          </p:cNvPr>
          <p:cNvSpPr>
            <a:spLocks noGrp="1"/>
          </p:cNvSpPr>
          <p:nvPr>
            <p:ph type="title"/>
          </p:nvPr>
        </p:nvSpPr>
        <p:spPr>
          <a:xfrm>
            <a:off x="726989" y="129464"/>
            <a:ext cx="9121346" cy="970755"/>
          </a:xfrm>
        </p:spPr>
        <p:txBody>
          <a:bodyPr>
            <a:normAutofit/>
          </a:bodyPr>
          <a:lstStyle/>
          <a:p>
            <a:r>
              <a:rPr lang="fr-FR" sz="3600" b="1" dirty="0">
                <a:solidFill>
                  <a:schemeClr val="tx2"/>
                </a:solidFill>
              </a:rPr>
              <a:t>Démarche de Nettoyage</a:t>
            </a:r>
          </a:p>
        </p:txBody>
      </p:sp>
      <p:pic>
        <p:nvPicPr>
          <p:cNvPr id="2" name="Picture 1">
            <a:extLst>
              <a:ext uri="{FF2B5EF4-FFF2-40B4-BE49-F238E27FC236}">
                <a16:creationId xmlns:a16="http://schemas.microsoft.com/office/drawing/2014/main" id="{6BD480F0-3BA7-BDDE-B498-0EBEE4D94389}"/>
              </a:ext>
            </a:extLst>
          </p:cNvPr>
          <p:cNvPicPr>
            <a:picLocks noChangeAspect="1"/>
          </p:cNvPicPr>
          <p:nvPr/>
        </p:nvPicPr>
        <p:blipFill rotWithShape="1">
          <a:blip r:embed="rId4"/>
          <a:srcRect t="25295" b="24874"/>
          <a:stretch/>
        </p:blipFill>
        <p:spPr>
          <a:xfrm>
            <a:off x="1053777" y="1620925"/>
            <a:ext cx="10084446" cy="5025258"/>
          </a:xfrm>
          <a:prstGeom prst="rect">
            <a:avLst/>
          </a:prstGeom>
        </p:spPr>
      </p:pic>
    </p:spTree>
    <p:extLst>
      <p:ext uri="{BB962C8B-B14F-4D97-AF65-F5344CB8AC3E}">
        <p14:creationId xmlns:p14="http://schemas.microsoft.com/office/powerpoint/2010/main" val="3587661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8564</TotalTime>
  <Words>5285</Words>
  <Application>Microsoft Macintosh PowerPoint</Application>
  <PresentationFormat>Widescreen</PresentationFormat>
  <Paragraphs>791</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Inter</vt:lpstr>
      <vt:lpstr>Menlo</vt:lpstr>
      <vt:lpstr>Söhne</vt:lpstr>
      <vt:lpstr>Office Theme</vt:lpstr>
      <vt:lpstr>Préparez des données pour un organisme de santé publique</vt:lpstr>
      <vt:lpstr>PowerPoint Presentation</vt:lpstr>
      <vt:lpstr>PowerPoint Presentation</vt:lpstr>
      <vt:lpstr>Contexte et objectif </vt:lpstr>
      <vt:lpstr>PowerPoint Presentation</vt:lpstr>
      <vt:lpstr>Démarche de Nettoyage</vt:lpstr>
      <vt:lpstr>Démarche de Nettoyage</vt:lpstr>
      <vt:lpstr>Démarche de Nettoyage</vt:lpstr>
      <vt:lpstr>Démarche de Nettoyage</vt:lpstr>
      <vt:lpstr>Démarche de Nettoyage</vt:lpstr>
      <vt:lpstr>Démarche de Nettoyage</vt:lpstr>
      <vt:lpstr>PowerPoint Presentation</vt:lpstr>
      <vt:lpstr>Analyse Univariée</vt:lpstr>
      <vt:lpstr>Analyse Univariée</vt:lpstr>
      <vt:lpstr>Analyse Univariée</vt:lpstr>
      <vt:lpstr>PowerPoint Presentation</vt:lpstr>
      <vt:lpstr>Analyse Multivariée</vt:lpstr>
      <vt:lpstr>Analyse Multivariée</vt:lpstr>
      <vt:lpstr>Analyse Multivariée</vt:lpstr>
      <vt:lpstr>Analyse Multivariée</vt:lpstr>
      <vt:lpstr>Analyse Multivariée</vt:lpstr>
      <vt:lpstr>Analyse multivariée</vt:lpstr>
      <vt:lpstr>Analyse multivariée</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Prédisez la demande en électricité</dc:title>
  <dc:creator>Typhaine Haurogné</dc:creator>
  <cp:lastModifiedBy>Typhaine Haurogné</cp:lastModifiedBy>
  <cp:revision>30</cp:revision>
  <dcterms:created xsi:type="dcterms:W3CDTF">2023-01-28T10:30:02Z</dcterms:created>
  <dcterms:modified xsi:type="dcterms:W3CDTF">2023-08-21T10:40:03Z</dcterms:modified>
</cp:coreProperties>
</file>