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05" r:id="rId3"/>
    <p:sldId id="258" r:id="rId4"/>
    <p:sldId id="306" r:id="rId5"/>
    <p:sldId id="294" r:id="rId6"/>
    <p:sldId id="346" r:id="rId7"/>
    <p:sldId id="347" r:id="rId8"/>
    <p:sldId id="348" r:id="rId9"/>
    <p:sldId id="327" r:id="rId10"/>
    <p:sldId id="261" r:id="rId11"/>
    <p:sldId id="328" r:id="rId12"/>
    <p:sldId id="329" r:id="rId13"/>
    <p:sldId id="325" r:id="rId14"/>
    <p:sldId id="349" r:id="rId15"/>
    <p:sldId id="350" r:id="rId16"/>
    <p:sldId id="333" r:id="rId17"/>
    <p:sldId id="326" r:id="rId18"/>
    <p:sldId id="331" r:id="rId19"/>
    <p:sldId id="332" r:id="rId20"/>
    <p:sldId id="315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B"/>
    <a:srgbClr val="B45C60"/>
    <a:srgbClr val="B8B1FF"/>
    <a:srgbClr val="B2ABF2"/>
    <a:srgbClr val="F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78130"/>
  </p:normalViewPr>
  <p:slideViewPr>
    <p:cSldViewPr snapToGrid="0">
      <p:cViewPr varScale="1">
        <p:scale>
          <a:sx n="84" d="100"/>
          <a:sy n="84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83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98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1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84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188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9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1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61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1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Origine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L'ENERGY STAR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 programme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créé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l'Agence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protection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(EPA)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partenariat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avec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Département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(DOE).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Son principal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d'aider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consommateurs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économiser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l'argent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protéger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grâce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produits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des pratiques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Score ENERGY STAR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Le score ENERGY STAR pour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mesure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énergétique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100. Il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basé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réelles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d'utilisation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Un score de 50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médiane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qu'un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score de 75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signifie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25% les plus performants.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5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64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388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88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226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4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564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9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4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1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4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646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1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957989"/>
            <a:ext cx="8668884" cy="1384196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Segmentez des clients d'un site e-commerce</a:t>
            </a:r>
            <a:b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</a:br>
            <a:br>
              <a:rPr lang="fr-FR" sz="1050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sz="3600" b="1" dirty="0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 err="1">
                <a:latin typeface="Inter"/>
              </a:rPr>
              <a:t>Pistes</a:t>
            </a:r>
            <a:r>
              <a:rPr lang="en-GB" sz="3600" dirty="0">
                <a:latin typeface="Inter"/>
              </a:rPr>
              <a:t> de </a:t>
            </a:r>
            <a:r>
              <a:rPr lang="en-GB" sz="3600" dirty="0" err="1">
                <a:latin typeface="Inter"/>
              </a:rPr>
              <a:t>modélisation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E4422A-6AD4-BB12-2309-F8AEC4088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892300"/>
            <a:ext cx="6248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8FC7-9EB4-DEB2-1981-D8AEFDB01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96" y="2277110"/>
            <a:ext cx="8955264" cy="3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14B96-A093-C841-E8EF-98A13B0DC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0" y="1953272"/>
            <a:ext cx="4495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5FD68-225C-CD23-B6F3-599E0F52D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953272"/>
            <a:ext cx="6858000" cy="49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1F0FB-5420-BEBE-C9C9-01611A667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758440"/>
            <a:ext cx="685800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Data </a:t>
            </a:r>
            <a:r>
              <a:rPr lang="fr-FR" sz="2000" b="1" dirty="0" err="1">
                <a:solidFill>
                  <a:srgbClr val="7450EB"/>
                </a:solidFill>
              </a:rPr>
              <a:t>Leaks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6A7ABCC-94D9-0CC8-6D27-CF23C535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1535027"/>
            <a:ext cx="4375242" cy="44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Création de nouvelles variables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58831ED-36A1-7654-88ED-261238107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26" y="3937862"/>
            <a:ext cx="7036252" cy="109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86C63-4A29-D60F-96E6-C82F1E21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226" y="2552969"/>
            <a:ext cx="7510274" cy="7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C4C694-35A6-6587-9AB4-38021500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8" y="1582305"/>
            <a:ext cx="4126051" cy="4646947"/>
          </a:xfrm>
          <a:prstGeom prst="rect">
            <a:avLst/>
          </a:prstGeom>
        </p:spPr>
      </p:pic>
      <p:pic>
        <p:nvPicPr>
          <p:cNvPr id="10" name="Picture 9" descr="A screenshot of a table&#10;&#10;Description automatically generated">
            <a:extLst>
              <a:ext uri="{FF2B5EF4-FFF2-40B4-BE49-F238E27FC236}">
                <a16:creationId xmlns:a16="http://schemas.microsoft.com/office/drawing/2014/main" id="{3F847676-F7D0-E76A-4655-E32811C0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88" y="1582305"/>
            <a:ext cx="4510029" cy="4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46563" y="3176844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Maintenance du </a:t>
            </a:r>
            <a:r>
              <a:rPr lang="en-GB" sz="3600" dirty="0" err="1">
                <a:latin typeface="Inter"/>
              </a:rPr>
              <a:t>modèle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531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253" y="749369"/>
            <a:ext cx="5694355" cy="707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bg1"/>
                </a:solidFill>
              </a:rPr>
              <a:t>Les étapes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930B9D-609D-615D-9C24-1C0445BFB014}"/>
              </a:ext>
            </a:extLst>
          </p:cNvPr>
          <p:cNvSpPr/>
          <p:nvPr/>
        </p:nvSpPr>
        <p:spPr>
          <a:xfrm>
            <a:off x="5209331" y="39636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8C3310-83CD-30C5-7235-1E401376AB92}"/>
              </a:ext>
            </a:extLst>
          </p:cNvPr>
          <p:cNvSpPr txBox="1">
            <a:spLocks/>
          </p:cNvSpPr>
          <p:nvPr/>
        </p:nvSpPr>
        <p:spPr>
          <a:xfrm>
            <a:off x="5834676" y="749369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9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7C01AB44-ECF2-CA9F-00BF-82EC6E04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86430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686F9-63CA-8EF1-B412-9DDF84EB4B35}"/>
              </a:ext>
            </a:extLst>
          </p:cNvPr>
          <p:cNvSpPr/>
          <p:nvPr/>
        </p:nvSpPr>
        <p:spPr>
          <a:xfrm>
            <a:off x="5209331" y="2083898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47A723-529C-2938-7C91-BC8BC7179BC6}"/>
              </a:ext>
            </a:extLst>
          </p:cNvPr>
          <p:cNvSpPr txBox="1">
            <a:spLocks/>
          </p:cNvSpPr>
          <p:nvPr/>
        </p:nvSpPr>
        <p:spPr>
          <a:xfrm>
            <a:off x="5834676" y="2436898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12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BFCE6A4A-475A-4FE8-3AA1-89546A7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207395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621D5B-A746-AE0D-6C12-38DAA7C4F28D}"/>
              </a:ext>
            </a:extLst>
          </p:cNvPr>
          <p:cNvSpPr/>
          <p:nvPr/>
        </p:nvSpPr>
        <p:spPr>
          <a:xfrm>
            <a:off x="5315348" y="3721242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69ED42B9-401D-CF7C-CE63-30306BAB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721242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1C928-DF0C-5DE5-21C5-FE71D548534B}"/>
              </a:ext>
            </a:extLst>
          </p:cNvPr>
          <p:cNvSpPr txBox="1"/>
          <p:nvPr/>
        </p:nvSpPr>
        <p:spPr>
          <a:xfrm>
            <a:off x="5432468" y="4122555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 err="1">
                <a:latin typeface="Inter"/>
              </a:rPr>
              <a:t>Pistes</a:t>
            </a:r>
            <a:r>
              <a:rPr lang="en-GB" sz="3200" dirty="0">
                <a:latin typeface="Inter"/>
              </a:rPr>
              <a:t> de </a:t>
            </a:r>
            <a:r>
              <a:rPr lang="en-GB" sz="3200" dirty="0" err="1">
                <a:latin typeface="Inter"/>
              </a:rPr>
              <a:t>modélisation</a:t>
            </a:r>
            <a:endParaRPr lang="en-GB" sz="3200" b="1" i="0" dirty="0">
              <a:effectLst/>
              <a:latin typeface="Inter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48205C-C54C-4CAD-C969-F8F4B09BCE83}"/>
              </a:ext>
            </a:extLst>
          </p:cNvPr>
          <p:cNvSpPr/>
          <p:nvPr/>
        </p:nvSpPr>
        <p:spPr>
          <a:xfrm>
            <a:off x="5315348" y="5217209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FFB7690B-7B6C-344B-4788-710491F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521720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6D23B-9888-1207-3CCA-5C48DBE98BF3}"/>
              </a:ext>
            </a:extLst>
          </p:cNvPr>
          <p:cNvSpPr txBox="1"/>
          <p:nvPr/>
        </p:nvSpPr>
        <p:spPr>
          <a:xfrm>
            <a:off x="5432468" y="5614687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>
                <a:latin typeface="Inter"/>
              </a:rPr>
              <a:t>Maintenance du </a:t>
            </a:r>
            <a:r>
              <a:rPr lang="en-GB" sz="3200" dirty="0" err="1">
                <a:latin typeface="Inter"/>
              </a:rPr>
              <a:t>modèle</a:t>
            </a:r>
            <a:endParaRPr lang="en-GB" sz="3200" b="1" i="0" dirty="0">
              <a:effectLst/>
              <a:latin typeface="Inter"/>
            </a:endParaRPr>
          </a:p>
        </p:txBody>
      </p:sp>
      <p:pic>
        <p:nvPicPr>
          <p:cNvPr id="2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1D5A2893-C785-3E86-8E28-4928BD16C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33" b="30000"/>
          <a:stretch/>
        </p:blipFill>
        <p:spPr>
          <a:xfrm>
            <a:off x="31682" y="2477522"/>
            <a:ext cx="4578521" cy="1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Pipeline -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DE9B92-3848-8846-5C96-E25A1D82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3363"/>
            <a:ext cx="1219200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0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Recurisive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engineeering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37A01C-C720-7F8D-924B-787D80CD8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068" y="1667783"/>
            <a:ext cx="6007100" cy="497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260DA-21E2-F776-5426-8FBD183D5674}"/>
              </a:ext>
            </a:extLst>
          </p:cNvPr>
          <p:cNvSpPr txBox="1"/>
          <p:nvPr/>
        </p:nvSpPr>
        <p:spPr>
          <a:xfrm>
            <a:off x="726989" y="1667783"/>
            <a:ext cx="5734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la cross validation</a:t>
            </a:r>
          </a:p>
          <a:p>
            <a:r>
              <a:rPr lang="fr-FR" dirty="0"/>
              <a:t>Plusieurs modèles </a:t>
            </a:r>
            <a:r>
              <a:rPr lang="fr-FR" dirty="0" err="1"/>
              <a:t>linénire</a:t>
            </a:r>
            <a:r>
              <a:rPr lang="fr-FR" dirty="0"/>
              <a:t> et non linéaire ont été appliques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25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baseline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8E602978-A0B9-6B78-2B54-B9CB4085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18" y="1641764"/>
            <a:ext cx="5510645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A320BA-2530-343E-6306-90393B4F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2908300"/>
            <a:ext cx="7345556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99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5F7166-BDE7-9BB4-D7C1-AC2985801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7" y="2772581"/>
            <a:ext cx="5163812" cy="2989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A468B-53FE-4AEA-8826-8A360E70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612" y="2535231"/>
            <a:ext cx="5231352" cy="3028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1E80B-3D74-A651-584B-C59D765FA4E7}"/>
              </a:ext>
            </a:extLst>
          </p:cNvPr>
          <p:cNvSpPr txBox="1"/>
          <p:nvPr/>
        </p:nvSpPr>
        <p:spPr>
          <a:xfrm>
            <a:off x="2064327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B8A6-4548-0C11-F93F-5920DC0BA542}"/>
              </a:ext>
            </a:extLst>
          </p:cNvPr>
          <p:cNvSpPr txBox="1"/>
          <p:nvPr/>
        </p:nvSpPr>
        <p:spPr>
          <a:xfrm>
            <a:off x="8297364" y="1765113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094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Non-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5F054-A684-9E49-E8F8-390588A81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2" y="2646218"/>
            <a:ext cx="5136867" cy="2930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714D4-0AD1-2144-1717-5160AB4D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54" y="2529399"/>
            <a:ext cx="5666509" cy="3232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5107D-28AE-E042-837E-6B1004DA890E}"/>
              </a:ext>
            </a:extLst>
          </p:cNvPr>
          <p:cNvSpPr txBox="1"/>
          <p:nvPr/>
        </p:nvSpPr>
        <p:spPr>
          <a:xfrm>
            <a:off x="6719454" y="1495953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1556189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29228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Recurisive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engineeering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FFD5F-63EC-0ECE-3A47-B1336869D4C0}"/>
              </a:ext>
            </a:extLst>
          </p:cNvPr>
          <p:cNvSpPr txBox="1"/>
          <p:nvPr/>
        </p:nvSpPr>
        <p:spPr>
          <a:xfrm>
            <a:off x="726989" y="1667783"/>
            <a:ext cx="5369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cross validation</a:t>
            </a:r>
          </a:p>
          <a:p>
            <a:r>
              <a:rPr lang="fr-FR" dirty="0"/>
              <a:t>Plusieurs modèles linéaire et non linéaire ont été appliqués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DC1FD73-8F1D-748E-370C-32C81D441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502"/>
            <a:ext cx="5994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baseline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</p:spTree>
    <p:extLst>
      <p:ext uri="{BB962C8B-B14F-4D97-AF65-F5344CB8AC3E}">
        <p14:creationId xmlns:p14="http://schemas.microsoft.com/office/powerpoint/2010/main" val="1809008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</p:spTree>
    <p:extLst>
      <p:ext uri="{BB962C8B-B14F-4D97-AF65-F5344CB8AC3E}">
        <p14:creationId xmlns:p14="http://schemas.microsoft.com/office/powerpoint/2010/main" val="2229609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1E80B-3D74-A651-584B-C59D765FA4E7}"/>
              </a:ext>
            </a:extLst>
          </p:cNvPr>
          <p:cNvSpPr txBox="1"/>
          <p:nvPr/>
        </p:nvSpPr>
        <p:spPr>
          <a:xfrm>
            <a:off x="2064327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B8A6-4548-0C11-F93F-5920DC0BA542}"/>
              </a:ext>
            </a:extLst>
          </p:cNvPr>
          <p:cNvSpPr txBox="1"/>
          <p:nvPr/>
        </p:nvSpPr>
        <p:spPr>
          <a:xfrm>
            <a:off x="8297366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80882128-1E1D-C119-6DE3-650648E5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24404"/>
            <a:ext cx="6229350" cy="3549606"/>
          </a:xfrm>
          <a:prstGeom prst="rect">
            <a:avLst/>
          </a:prstGeom>
        </p:spPr>
      </p:pic>
      <p:pic>
        <p:nvPicPr>
          <p:cNvPr id="11" name="Picture 10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AB790B7-3CEC-DCE0-0060-ADB2A509C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2524403"/>
            <a:ext cx="5509772" cy="3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Non-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5107D-28AE-E042-837E-6B1004DA890E}"/>
              </a:ext>
            </a:extLst>
          </p:cNvPr>
          <p:cNvSpPr txBox="1"/>
          <p:nvPr/>
        </p:nvSpPr>
        <p:spPr>
          <a:xfrm>
            <a:off x="7790611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1556189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pic>
        <p:nvPicPr>
          <p:cNvPr id="3" name="Picture 2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46446CD5-C118-E177-0865-4883DE87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1230"/>
            <a:ext cx="5908012" cy="3366502"/>
          </a:xfrm>
          <a:prstGeom prst="rect">
            <a:avLst/>
          </a:prstGeom>
        </p:spPr>
      </p:pic>
      <p:pic>
        <p:nvPicPr>
          <p:cNvPr id="14" name="Picture 13" descr="A graph with blue squares&#10;&#10;Description automatically generated">
            <a:extLst>
              <a:ext uri="{FF2B5EF4-FFF2-40B4-BE49-F238E27FC236}">
                <a16:creationId xmlns:a16="http://schemas.microsoft.com/office/drawing/2014/main" id="{F6D03F05-4F2B-29A0-9605-C6DE14D04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94" y="2411496"/>
            <a:ext cx="5746469" cy="34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554822" y="307524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Conclusion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4513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2" name="Picture 1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88D74EE-9155-81D8-1A85-8EFF6A0D4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4" r="64875" b="13366"/>
          <a:stretch/>
        </p:blipFill>
        <p:spPr>
          <a:xfrm>
            <a:off x="8468013" y="2091003"/>
            <a:ext cx="2760644" cy="2675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E87AEE-B1CC-1C93-76B5-8675AF0F14D8}"/>
              </a:ext>
            </a:extLst>
          </p:cNvPr>
          <p:cNvSpPr txBox="1"/>
          <p:nvPr/>
        </p:nvSpPr>
        <p:spPr>
          <a:xfrm>
            <a:off x="726989" y="2218849"/>
            <a:ext cx="7741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émissions de CO2 et la consommation d'énergie pour ces bâtiments peuvent être prédit de manière précise.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71A38"/>
                </a:solidFill>
                <a:latin typeface="Inter"/>
              </a:rPr>
              <a:t>L</a:t>
            </a:r>
            <a:r>
              <a:rPr lang="fr-FR" sz="2400" i="0" dirty="0">
                <a:effectLst/>
                <a:latin typeface="Inter"/>
              </a:rPr>
              <a:t>’ENERGY Star n’est pas nécessaire dans la prédiction.</a:t>
            </a:r>
            <a:endParaRPr lang="fr-FR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F278-AD28-9FF8-F4CC-5A7E72EF38B9}"/>
              </a:ext>
            </a:extLst>
          </p:cNvPr>
          <p:cNvGrpSpPr/>
          <p:nvPr/>
        </p:nvGrpSpPr>
        <p:grpSpPr>
          <a:xfrm>
            <a:off x="726989" y="5475372"/>
            <a:ext cx="9983919" cy="1010094"/>
            <a:chOff x="726989" y="5475372"/>
            <a:chExt cx="9983919" cy="1010094"/>
          </a:xfrm>
        </p:grpSpPr>
        <p:pic>
          <p:nvPicPr>
            <p:cNvPr id="15" name="Picture 14" descr="A yellow and white scale&#10;&#10;Description automatically generated with medium confidence">
              <a:extLst>
                <a:ext uri="{FF2B5EF4-FFF2-40B4-BE49-F238E27FC236}">
                  <a16:creationId xmlns:a16="http://schemas.microsoft.com/office/drawing/2014/main" id="{4C26DEC2-8C37-4BA1-5B2C-0DDF200E8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780" t="15160" r="-1" b="14815"/>
            <a:stretch/>
          </p:blipFill>
          <p:spPr>
            <a:xfrm rot="16200000">
              <a:off x="5213902" y="988459"/>
              <a:ext cx="1010094" cy="998391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E3845A-00D0-91AC-035A-4EEF4B82CC03}"/>
                </a:ext>
              </a:extLst>
            </p:cNvPr>
            <p:cNvSpPr txBox="1"/>
            <p:nvPr/>
          </p:nvSpPr>
          <p:spPr>
            <a:xfrm>
              <a:off x="1907541" y="5795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910555-376C-7DA8-CB2F-D2A91ED8E19E}"/>
                </a:ext>
              </a:extLst>
            </p:cNvPr>
            <p:cNvSpPr txBox="1"/>
            <p:nvPr/>
          </p:nvSpPr>
          <p:spPr>
            <a:xfrm>
              <a:off x="5497182" y="5795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E04F68-3FDC-E625-EF6C-B18128C1C15C}"/>
                </a:ext>
              </a:extLst>
            </p:cNvPr>
            <p:cNvSpPr txBox="1"/>
            <p:nvPr/>
          </p:nvSpPr>
          <p:spPr>
            <a:xfrm>
              <a:off x="9057582" y="57957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100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D’</a:t>
            </a:r>
            <a:r>
              <a:rPr lang="fr-FR" sz="2000" b="1">
                <a:solidFill>
                  <a:srgbClr val="7450EB"/>
                </a:solidFill>
              </a:rPr>
              <a:t>apres</a:t>
            </a:r>
            <a:r>
              <a:rPr lang="fr-FR" sz="2000" b="1" dirty="0">
                <a:solidFill>
                  <a:srgbClr val="7450EB"/>
                </a:solidFill>
              </a:rPr>
              <a:t> les analyses précédentes :</a:t>
            </a:r>
          </a:p>
        </p:txBody>
      </p:sp>
    </p:spTree>
    <p:extLst>
      <p:ext uri="{BB962C8B-B14F-4D97-AF65-F5344CB8AC3E}">
        <p14:creationId xmlns:p14="http://schemas.microsoft.com/office/powerpoint/2010/main" val="115750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Contexte et objectif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Base de données sur la consommation en énergie des bâtiments de Seattle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1D11F-B55C-9909-7453-F06A4B55A442}"/>
              </a:ext>
            </a:extLst>
          </p:cNvPr>
          <p:cNvSpPr txBox="1"/>
          <p:nvPr/>
        </p:nvSpPr>
        <p:spPr>
          <a:xfrm>
            <a:off x="726989" y="1763627"/>
            <a:ext cx="75026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Consultant pour </a:t>
            </a:r>
            <a:r>
              <a:rPr lang="fr-FR" dirty="0" err="1"/>
              <a:t>Olist</a:t>
            </a:r>
            <a:r>
              <a:rPr lang="fr-FR" dirty="0"/>
              <a:t>, une entreprise brésilienne de vente sur les marketplaces.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 : Segmenter les clients pour les campagnes de communication de l'équipe d'e-commerce.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Critères de segmentation : Comportement des utilisateurs et données personnelles.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Livrable : Description </a:t>
            </a:r>
            <a:r>
              <a:rPr lang="fr-FR" dirty="0" err="1"/>
              <a:t>actionable</a:t>
            </a:r>
            <a:r>
              <a:rPr lang="fr-FR" dirty="0"/>
              <a:t> de la segmentation et proposition de contrat de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données : Informations anonymisées sur l'historique de commandes, produits achetés, commentaires de satisfaction, et localisation depuis janvier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Méthodes : Utilisation de méthodes non supervisées pour regrouper des profils similaires.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finale : Les catégories seront utilisées par l'équipe Marketing pour améliorer la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Problématique : Manque de données initiales, nécessitant une enquête supplémentaire auprès de l'entreprise.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0" dirty="0">
              <a:solidFill>
                <a:srgbClr val="271A38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Picture 7" descr="A blue and green logo&#10;&#10;Description automatically generated">
            <a:extLst>
              <a:ext uri="{FF2B5EF4-FFF2-40B4-BE49-F238E27FC236}">
                <a16:creationId xmlns:a16="http://schemas.microsoft.com/office/drawing/2014/main" id="{A9ED6021-969F-3098-F674-987B12F2F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33" b="30000"/>
          <a:stretch/>
        </p:blipFill>
        <p:spPr>
          <a:xfrm>
            <a:off x="8229600" y="3093720"/>
            <a:ext cx="3785016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Architecture des Données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FF846E6-18B0-C722-55BC-DF3648CC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743" y="1182572"/>
            <a:ext cx="5103221" cy="55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9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Architecture des Données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633C70-831E-EF7F-1398-639DB8271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74" b="46120"/>
          <a:stretch/>
        </p:blipFill>
        <p:spPr>
          <a:xfrm>
            <a:off x="1077509" y="2153327"/>
            <a:ext cx="4317435" cy="3585600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898CFB-8D48-174B-5793-86DAE9EF3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70"/>
          <a:stretch/>
        </p:blipFill>
        <p:spPr>
          <a:xfrm>
            <a:off x="5394944" y="2457787"/>
            <a:ext cx="6629400" cy="29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Architecture des Données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633C70-831E-EF7F-1398-639DB8271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74" b="46120"/>
          <a:stretch/>
        </p:blipFill>
        <p:spPr>
          <a:xfrm>
            <a:off x="1077509" y="2153327"/>
            <a:ext cx="4317435" cy="3585600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898CFB-8D48-174B-5793-86DAE9EF3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70"/>
          <a:stretch/>
        </p:blipFill>
        <p:spPr>
          <a:xfrm>
            <a:off x="5394944" y="2457787"/>
            <a:ext cx="6629400" cy="29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C5C3A4C-FA3E-5CEF-98D0-5B36576B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1776510"/>
            <a:ext cx="7772400" cy="33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2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10933</TotalTime>
  <Words>606</Words>
  <Application>Microsoft Macintosh PowerPoint</Application>
  <PresentationFormat>Widescreen</PresentationFormat>
  <Paragraphs>137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Inter</vt:lpstr>
      <vt:lpstr>Menlo</vt:lpstr>
      <vt:lpstr>Söhne</vt:lpstr>
      <vt:lpstr>Office Theme</vt:lpstr>
      <vt:lpstr>Segmentez des clients d'un site e-commerce  </vt:lpstr>
      <vt:lpstr>PowerPoint Presentation</vt:lpstr>
      <vt:lpstr>PowerPoint Presentation</vt:lpstr>
      <vt:lpstr>Contexte et objectif </vt:lpstr>
      <vt:lpstr>PowerPoint Presentation</vt:lpstr>
      <vt:lpstr>Gestion des Données</vt:lpstr>
      <vt:lpstr>Gestion des Données</vt:lpstr>
      <vt:lpstr>Gestion des Données</vt:lpstr>
      <vt:lpstr>Démarche de Nettoyage</vt:lpstr>
      <vt:lpstr>PowerPoint Presentation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Démarche de Nettoyage</vt:lpstr>
      <vt:lpstr>Démarche de Nettoyage</vt:lpstr>
      <vt:lpstr>Démarche de Nettoyage</vt:lpstr>
      <vt:lpstr>PowerPoint Presentation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42</cp:revision>
  <dcterms:created xsi:type="dcterms:W3CDTF">2023-01-28T10:30:02Z</dcterms:created>
  <dcterms:modified xsi:type="dcterms:W3CDTF">2023-10-31T16:55:51Z</dcterms:modified>
</cp:coreProperties>
</file>