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7" r:id="rId4"/>
    <p:sldId id="286" r:id="rId5"/>
    <p:sldId id="260" r:id="rId6"/>
    <p:sldId id="287" r:id="rId7"/>
    <p:sldId id="288" r:id="rId8"/>
    <p:sldId id="289" r:id="rId9"/>
    <p:sldId id="261" r:id="rId10"/>
    <p:sldId id="262" r:id="rId11"/>
    <p:sldId id="265" r:id="rId12"/>
    <p:sldId id="264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85" r:id="rId22"/>
    <p:sldId id="275" r:id="rId23"/>
    <p:sldId id="276" r:id="rId24"/>
    <p:sldId id="277" r:id="rId25"/>
    <p:sldId id="280" r:id="rId26"/>
    <p:sldId id="281" r:id="rId27"/>
    <p:sldId id="283" r:id="rId28"/>
    <p:sldId id="284" r:id="rId29"/>
    <p:sldId id="270" r:id="rId30"/>
    <p:sldId id="263" r:id="rId31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1FF"/>
    <a:srgbClr val="B2ABF2"/>
    <a:srgbClr val="F9CECC"/>
    <a:srgbClr val="745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74"/>
    <p:restoredTop sz="89819"/>
  </p:normalViewPr>
  <p:slideViewPr>
    <p:cSldViewPr snapToGrid="0">
      <p:cViewPr varScale="1">
        <p:scale>
          <a:sx n="97" d="100"/>
          <a:sy n="97" d="100"/>
        </p:scale>
        <p:origin x="2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046C8-5234-854C-BA39-BF61CE759CE4}" type="datetimeFigureOut">
              <a:rPr lang="en-AU" smtClean="0"/>
              <a:t>7/8/23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B018A-3994-8540-B1A4-4DF8CBB4C8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0465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7827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Objectives: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 Improve Accuracy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: Clean the data to minimize entry errors and missing values, thus enhancing the quality and reliability of the dataset.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 Enable Auto-Completion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: Develop a suggestion or auto-completion system that aids users in more efficiently populating the Open Food Facts database.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 Compliance with Business Requirements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: Ensure that the data cleaning aligns with the requirements set forth by Public Health France and the specific needs of the Open Food Facts project.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 Preparation for Analysis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: Prepare the data for further univariate and multivariate statistical analyses by identifying and treating any aberrant values, missing values, and irrelevant variables.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 GDPR Compliance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: Ensure that the data handling complies with the five main principles of the GDPR.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8290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Objectives: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Identify Relevant Variables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: Select the necessary variables for future treatments, such as product name, tags, ingredients, nutritional information, etc.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Highlight Missing Values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: Detect any missing values among the relevant selected variables and treat them with at least three adapted methods like setting to zero, median,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IterativeImputer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KNN, deletion, etc.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Treat Aberrant Values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: Identify and treat any incorrect or outlying values within each variable to ensure consistency.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Automation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: Implement automated processes to avoid repetition of data cleaning operations, which will enable the program to work even if the database is slightly modified.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Compliance Check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: Verify alignment with GDPR standards, ensuring privacy and ethical handling of data.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3715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Alpha, beta &amp; gamma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975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4034-8A45-73FD-F124-FCD2DF282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B3447-634A-BD56-A081-8BA06882A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168B0-22B6-4B71-45DA-92705D81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7/8/23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EA670-39FB-B779-0071-82CA1F77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9BFD8-D666-931E-2F15-F7C14FA1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766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B539-AD48-5B75-548E-FA8B8FA1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4A-06D5-75FC-0707-F4909E3D5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A46E9-6742-A93E-4FBA-E86A40C8D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7/8/23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129E3-C851-12C0-E90D-52971E5A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7CDC0-AB88-7C9D-A3BD-9AE8AE50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10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763C2-F4E3-9584-6F26-7D198285F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5E9C6-DABF-BB1D-B673-FEBFD7E99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DC7D-46B5-3967-22B5-73787A3F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7/8/23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4A827-D609-371F-369B-A002199A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A2926-133E-A567-20CB-74762AA4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730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C68B-42C7-1C1A-A0D1-53335AA2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77F1A-4704-4F31-F5D7-9EB65F682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F2419-DF01-0786-67A3-3F9E52BE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7/8/23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DC3A0-CCCC-3E4A-75B6-6C58BBFA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09E33-66F6-4F17-9FFF-21A3D4C4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704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BC56-9DF3-657E-D966-172C15CD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DE183-2AE6-B742-13A6-61E5FE296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0E5AD-A4F4-7F5B-C148-1E07F2B3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7/8/23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D041F-55C4-C4D7-8236-27B3E89D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A4914-7867-7DD0-584C-48061B93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256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8F99-A19E-CAEC-A575-831BB489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E93C2-77FC-C300-C4DB-1D30BDA09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B7BA6-BC5F-4581-2D82-1FDF201BF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FBCFE-AF60-DD9E-5EB7-0397AE2A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7/8/23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13A72-1F76-CB59-9D48-616224D9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D5488-8CF5-0F47-9C23-8E54CED9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847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C627-E2A0-DB4E-078F-7DCD6D952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81E71-4F77-0821-6274-549F29FBC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EAF4F-6E71-F456-A17E-57705E41F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75DE1-A1A3-C50B-7ACA-539A2B896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2AC40-FA4E-1919-B956-DA7B363CE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106CC-0B2D-DFBC-F6B8-FE41A894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7/8/23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39032-6A19-5296-41F6-FFC43846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659D6-640D-1168-AE73-F38AAB9D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520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A08A5-8D4E-16BD-EFAD-A8462542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843DD-9DF5-A821-F166-4CA0D8F1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7/8/23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3C91E-850D-66D2-39DB-78995188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9418B-3B3A-29D7-5175-AE363D83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152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20B0C-5E4B-C040-4D68-E5B5EA4BE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7/8/23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544AD-90C2-4982-2B17-C368DAA7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DA6D5-B366-4FD9-1476-56E7147A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785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8D63-B6A4-FEAB-30F9-E3420B12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0AEA0-9615-0D7C-AD8B-4A62E281F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2399C-3B52-9AF1-FB83-9C581B75B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AD215-E87B-BED0-0A32-5A8261A5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7/8/23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F6A84-7C67-149F-3532-B2AEC85B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E538C-CF36-0146-9AB9-E80448885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462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51654-9957-6481-914F-EC9E1D8F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A88391-FEE6-199A-5E22-67A7203D2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558EE-69BD-6872-F3DC-B4C321CD1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89275-9363-A0C7-8586-AF01D6AB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7/8/23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F3780-CEC6-80B5-1C24-31A397D8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78DE7-9454-CBF6-6FD9-86F83D08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73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230E65-F7AC-75C1-6B33-7684BEF6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4601F-EE85-1439-1478-301A79B27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2E95F-40ED-F90D-C00A-B44565CDE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54458-0A39-6640-AFD8-0D6EA165472F}" type="datetimeFigureOut">
              <a:rPr lang="en-AU" smtClean="0"/>
              <a:t>7/8/23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1A857-0CF4-BC9A-4383-85CE8315D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050FE-D784-0C5C-8E6A-9770E9667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757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5966-5534-0C68-7095-4FEB7A4E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374" y="4777184"/>
            <a:ext cx="8668884" cy="1083241"/>
          </a:xfrm>
        </p:spPr>
        <p:txBody>
          <a:bodyPr>
            <a:normAutofit/>
          </a:bodyPr>
          <a:lstStyle/>
          <a:p>
            <a:r>
              <a:rPr lang="en-AU" sz="3600" b="1" dirty="0" err="1">
                <a:solidFill>
                  <a:schemeClr val="tx2"/>
                </a:solidFill>
                <a:latin typeface="+mn-lt"/>
                <a:cs typeface="Eras Medium ITC" panose="020F0502020204030204" pitchFamily="34" charset="0"/>
              </a:rPr>
              <a:t>Préparez</a:t>
            </a:r>
            <a:r>
              <a:rPr lang="en-AU" sz="3600" b="1" dirty="0">
                <a:solidFill>
                  <a:schemeClr val="tx2"/>
                </a:solidFill>
                <a:latin typeface="+mn-lt"/>
                <a:cs typeface="Eras Medium ITC" panose="020F0502020204030204" pitchFamily="34" charset="0"/>
              </a:rPr>
              <a:t> des </a:t>
            </a:r>
            <a:r>
              <a:rPr lang="en-AU" sz="3600" b="1" dirty="0" err="1">
                <a:solidFill>
                  <a:schemeClr val="tx2"/>
                </a:solidFill>
                <a:latin typeface="+mn-lt"/>
                <a:cs typeface="Eras Medium ITC" panose="020F0502020204030204" pitchFamily="34" charset="0"/>
              </a:rPr>
              <a:t>données</a:t>
            </a:r>
            <a:r>
              <a:rPr lang="en-AU" sz="3600" b="1" dirty="0">
                <a:solidFill>
                  <a:schemeClr val="tx2"/>
                </a:solidFill>
                <a:latin typeface="+mn-lt"/>
                <a:cs typeface="Eras Medium ITC" panose="020F0502020204030204" pitchFamily="34" charset="0"/>
              </a:rPr>
              <a:t> pour un </a:t>
            </a:r>
            <a:r>
              <a:rPr lang="en-AU" sz="3600" b="1" dirty="0" err="1">
                <a:solidFill>
                  <a:schemeClr val="tx2"/>
                </a:solidFill>
                <a:latin typeface="+mn-lt"/>
                <a:cs typeface="Eras Medium ITC" panose="020F0502020204030204" pitchFamily="34" charset="0"/>
              </a:rPr>
              <a:t>organisme</a:t>
            </a:r>
            <a:r>
              <a:rPr lang="en-AU" sz="3600" b="1" dirty="0">
                <a:solidFill>
                  <a:schemeClr val="tx2"/>
                </a:solidFill>
                <a:latin typeface="+mn-lt"/>
                <a:cs typeface="Eras Medium ITC" panose="020F0502020204030204" pitchFamily="34" charset="0"/>
              </a:rPr>
              <a:t> de </a:t>
            </a:r>
            <a:r>
              <a:rPr lang="en-AU" sz="3600" b="1" dirty="0" err="1">
                <a:solidFill>
                  <a:schemeClr val="tx2"/>
                </a:solidFill>
                <a:latin typeface="+mn-lt"/>
                <a:cs typeface="Eras Medium ITC" panose="020F0502020204030204" pitchFamily="34" charset="0"/>
              </a:rPr>
              <a:t>santé</a:t>
            </a:r>
            <a:r>
              <a:rPr lang="en-AU" sz="3600" b="1" dirty="0">
                <a:solidFill>
                  <a:schemeClr val="tx2"/>
                </a:solidFill>
                <a:latin typeface="+mn-lt"/>
                <a:cs typeface="Eras Medium ITC" panose="020F0502020204030204" pitchFamily="34" charset="0"/>
              </a:rPr>
              <a:t> </a:t>
            </a:r>
            <a:r>
              <a:rPr lang="en-AU" sz="3600" b="1" dirty="0" err="1">
                <a:solidFill>
                  <a:schemeClr val="tx2"/>
                </a:solidFill>
                <a:latin typeface="+mn-lt"/>
                <a:cs typeface="Eras Medium ITC" panose="020F0502020204030204" pitchFamily="34" charset="0"/>
              </a:rPr>
              <a:t>publique</a:t>
            </a:r>
            <a:endParaRPr lang="en-AU" sz="3600" b="1" dirty="0">
              <a:solidFill>
                <a:schemeClr val="tx2"/>
              </a:solidFill>
              <a:latin typeface="+mn-lt"/>
              <a:cs typeface="Eras Medium ITC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B3F7F-DC0F-8E51-77C4-E2F7C528D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8374" y="5860425"/>
            <a:ext cx="8668884" cy="670266"/>
          </a:xfrm>
        </p:spPr>
        <p:txBody>
          <a:bodyPr>
            <a:normAutofit/>
          </a:bodyPr>
          <a:lstStyle/>
          <a:p>
            <a:r>
              <a:rPr lang="en-AU" sz="1800" dirty="0">
                <a:solidFill>
                  <a:srgbClr val="7450EB"/>
                </a:solidFill>
              </a:rPr>
              <a:t>Andrew Mayes – </a:t>
            </a:r>
            <a:r>
              <a:rPr lang="en-AU" sz="1800" dirty="0" err="1">
                <a:solidFill>
                  <a:srgbClr val="7450EB"/>
                </a:solidFill>
              </a:rPr>
              <a:t>Parcours</a:t>
            </a:r>
            <a:r>
              <a:rPr lang="en-AU" sz="1800" dirty="0">
                <a:solidFill>
                  <a:srgbClr val="7450EB"/>
                </a:solidFill>
              </a:rPr>
              <a:t> Machine Learning Engineer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AE3BA13-B706-1AEA-4315-686E7BB7B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488" y="4957989"/>
            <a:ext cx="1237569" cy="123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0 Data Science Capabilities Your Team Needs - TechnoSphere">
            <a:extLst>
              <a:ext uri="{FF2B5EF4-FFF2-40B4-BE49-F238E27FC236}">
                <a16:creationId xmlns:a16="http://schemas.microsoft.com/office/drawing/2014/main" id="{01262714-C93D-191C-935E-BC64B51040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5" b="24783"/>
          <a:stretch/>
        </p:blipFill>
        <p:spPr bwMode="auto">
          <a:xfrm>
            <a:off x="0" y="-60779"/>
            <a:ext cx="12192000" cy="433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826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chemeClr val="tx2"/>
                </a:solidFill>
              </a:rPr>
              <a:t>Correction des données de consommation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 Présentation du pipeline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69E6F9-9F7C-AEE5-6A3B-3011A93E8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39" y="2153327"/>
            <a:ext cx="1115568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53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200" b="1">
                <a:solidFill>
                  <a:schemeClr val="tx2"/>
                </a:solidFill>
              </a:rPr>
              <a:t>Correction des données de consommation</a:t>
            </a:r>
            <a:endParaRPr lang="fr-FR" sz="3200" b="1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Relations entre les variables (régression simple) :</a:t>
            </a:r>
          </a:p>
        </p:txBody>
      </p:sp>
      <p:pic>
        <p:nvPicPr>
          <p:cNvPr id="4" name="Picture 3" descr="A close-up of a chart&#10;&#10;Description automatically generated">
            <a:extLst>
              <a:ext uri="{FF2B5EF4-FFF2-40B4-BE49-F238E27FC236}">
                <a16:creationId xmlns:a16="http://schemas.microsoft.com/office/drawing/2014/main" id="{7B08E365-13B3-3B2D-C639-E1DA20EF5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797" y="1509182"/>
            <a:ext cx="6126922" cy="522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59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200" b="1">
                <a:solidFill>
                  <a:schemeClr val="tx2"/>
                </a:solidFill>
              </a:rPr>
              <a:t>Correction des données de consommation</a:t>
            </a:r>
            <a:endParaRPr lang="fr-FR" sz="3200" b="1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Relations entre les variables (régression multiple) :</a:t>
            </a:r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EA9C5D28-FA09-09CB-1FFF-E519C7857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517" y="1953272"/>
            <a:ext cx="8702966" cy="4351483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CD46F18-3B30-C79E-2881-617EBFE62680}"/>
              </a:ext>
            </a:extLst>
          </p:cNvPr>
          <p:cNvSpPr/>
          <p:nvPr/>
        </p:nvSpPr>
        <p:spPr>
          <a:xfrm>
            <a:off x="2347784" y="2343899"/>
            <a:ext cx="543698" cy="3228997"/>
          </a:xfrm>
          <a:prstGeom prst="roundRect">
            <a:avLst/>
          </a:prstGeom>
          <a:solidFill>
            <a:srgbClr val="F9CECC">
              <a:alpha val="26275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501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200" b="1">
                <a:solidFill>
                  <a:schemeClr val="tx2"/>
                </a:solidFill>
              </a:rPr>
              <a:t>Correction des données de consommation</a:t>
            </a:r>
            <a:endParaRPr lang="fr-FR" sz="3200" b="1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Correction appliquée :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FFC3391B-1BEA-7811-12FC-65DEB6483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59"/>
          <a:stretch/>
        </p:blipFill>
        <p:spPr>
          <a:xfrm>
            <a:off x="726989" y="1382627"/>
            <a:ext cx="7564395" cy="4052043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4EFB8C-0688-30AC-5B15-9FFB6925E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16475"/>
              </p:ext>
            </p:extLst>
          </p:nvPr>
        </p:nvGraphicFramePr>
        <p:xfrm>
          <a:off x="726988" y="5434670"/>
          <a:ext cx="7737387" cy="10972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05341">
                  <a:extLst>
                    <a:ext uri="{9D8B030D-6E8A-4147-A177-3AD203B41FA5}">
                      <a16:colId xmlns:a16="http://schemas.microsoft.com/office/drawing/2014/main" val="4026149009"/>
                    </a:ext>
                  </a:extLst>
                </a:gridCol>
                <a:gridCol w="1105341">
                  <a:extLst>
                    <a:ext uri="{9D8B030D-6E8A-4147-A177-3AD203B41FA5}">
                      <a16:colId xmlns:a16="http://schemas.microsoft.com/office/drawing/2014/main" val="2131918204"/>
                    </a:ext>
                  </a:extLst>
                </a:gridCol>
                <a:gridCol w="1105341">
                  <a:extLst>
                    <a:ext uri="{9D8B030D-6E8A-4147-A177-3AD203B41FA5}">
                      <a16:colId xmlns:a16="http://schemas.microsoft.com/office/drawing/2014/main" val="533237559"/>
                    </a:ext>
                  </a:extLst>
                </a:gridCol>
                <a:gridCol w="1105341">
                  <a:extLst>
                    <a:ext uri="{9D8B030D-6E8A-4147-A177-3AD203B41FA5}">
                      <a16:colId xmlns:a16="http://schemas.microsoft.com/office/drawing/2014/main" val="1037878860"/>
                    </a:ext>
                  </a:extLst>
                </a:gridCol>
                <a:gridCol w="1105341">
                  <a:extLst>
                    <a:ext uri="{9D8B030D-6E8A-4147-A177-3AD203B41FA5}">
                      <a16:colId xmlns:a16="http://schemas.microsoft.com/office/drawing/2014/main" val="3616097936"/>
                    </a:ext>
                  </a:extLst>
                </a:gridCol>
                <a:gridCol w="1105341">
                  <a:extLst>
                    <a:ext uri="{9D8B030D-6E8A-4147-A177-3AD203B41FA5}">
                      <a16:colId xmlns:a16="http://schemas.microsoft.com/office/drawing/2014/main" val="1023031815"/>
                    </a:ext>
                  </a:extLst>
                </a:gridCol>
                <a:gridCol w="1105341">
                  <a:extLst>
                    <a:ext uri="{9D8B030D-6E8A-4147-A177-3AD203B41FA5}">
                      <a16:colId xmlns:a16="http://schemas.microsoft.com/office/drawing/2014/main" val="183517704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FR" sz="1400"/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coef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std err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P&gt;|t|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400"/>
                        <a:t>[0.025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400"/>
                        <a:t>0.975]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9127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400"/>
                        <a:t>const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1.986e+06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2.34e+04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400" dirty="0"/>
                        <a:t>84.914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400" dirty="0"/>
                        <a:t>0.000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1.94e+06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2.03e+06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353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400"/>
                        <a:t>x1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400"/>
                        <a:t>3238.2960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400"/>
                        <a:t>97.615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400" dirty="0"/>
                        <a:t>33.174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400" dirty="0"/>
                        <a:t>0.000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400" dirty="0"/>
                        <a:t>3044.765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400" dirty="0"/>
                        <a:t>3431.827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03446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CDDB779-1F21-45CB-7400-B45AF705B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327996"/>
              </p:ext>
            </p:extLst>
          </p:nvPr>
        </p:nvGraphicFramePr>
        <p:xfrm>
          <a:off x="8831073" y="1382627"/>
          <a:ext cx="3051646" cy="12192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795738">
                  <a:extLst>
                    <a:ext uri="{9D8B030D-6E8A-4147-A177-3AD203B41FA5}">
                      <a16:colId xmlns:a16="http://schemas.microsoft.com/office/drawing/2014/main" val="4026149009"/>
                    </a:ext>
                  </a:extLst>
                </a:gridCol>
                <a:gridCol w="1255908">
                  <a:extLst>
                    <a:ext uri="{9D8B030D-6E8A-4147-A177-3AD203B41FA5}">
                      <a16:colId xmlns:a16="http://schemas.microsoft.com/office/drawing/2014/main" val="2131918204"/>
                    </a:ext>
                  </a:extLst>
                </a:gridCol>
              </a:tblGrid>
              <a:tr h="293219"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Test de </a:t>
                      </a:r>
                      <a:r>
                        <a:rPr lang="en-GB" sz="1400" dirty="0" err="1"/>
                        <a:t>Normalité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GB" sz="1400"/>
                        <a:t>coef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912787"/>
                  </a:ext>
                </a:extLst>
              </a:tr>
              <a:tr h="293219">
                <a:tc>
                  <a:txBody>
                    <a:bodyPr/>
                    <a:lstStyle/>
                    <a:p>
                      <a:r>
                        <a:rPr lang="en-GB" sz="1400" dirty="0"/>
                        <a:t>Jarque-</a:t>
                      </a:r>
                      <a:r>
                        <a:rPr lang="en-GB" sz="1400" dirty="0" err="1"/>
                        <a:t>Bera</a:t>
                      </a:r>
                      <a:r>
                        <a:rPr lang="en-GB" sz="14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0.51635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35322"/>
                  </a:ext>
                </a:extLst>
              </a:tr>
              <a:tr h="2932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Shapiro-Wilk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400" dirty="0"/>
                        <a:t>0.45482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034469"/>
                  </a:ext>
                </a:extLst>
              </a:tr>
              <a:tr h="2932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Kolmogorov-Smirnov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1.41349e-28</a:t>
                      </a:r>
                      <a:endParaRPr lang="en-FR" sz="1400" dirty="0"/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7465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687C4DA-5547-C910-571E-5AC9529F8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489190"/>
              </p:ext>
            </p:extLst>
          </p:nvPr>
        </p:nvGraphicFramePr>
        <p:xfrm>
          <a:off x="8831073" y="2601827"/>
          <a:ext cx="3051646" cy="12192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795738">
                  <a:extLst>
                    <a:ext uri="{9D8B030D-6E8A-4147-A177-3AD203B41FA5}">
                      <a16:colId xmlns:a16="http://schemas.microsoft.com/office/drawing/2014/main" val="4026149009"/>
                    </a:ext>
                  </a:extLst>
                </a:gridCol>
                <a:gridCol w="1255908">
                  <a:extLst>
                    <a:ext uri="{9D8B030D-6E8A-4147-A177-3AD203B41FA5}">
                      <a16:colId xmlns:a16="http://schemas.microsoft.com/office/drawing/2014/main" val="2131918204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Test </a:t>
                      </a:r>
                      <a:r>
                        <a:rPr lang="en-GB" sz="1400" dirty="0" err="1"/>
                        <a:t>d'homogénéité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GB" sz="1400"/>
                        <a:t>coef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91278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GB" sz="1400" dirty="0" err="1"/>
                        <a:t>Goldfeld</a:t>
                      </a:r>
                      <a:r>
                        <a:rPr lang="en-GB" sz="1400" dirty="0"/>
                        <a:t>–</a:t>
                      </a:r>
                      <a:r>
                        <a:rPr lang="en-GB" sz="1400" dirty="0" err="1"/>
                        <a:t>Quandt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0.1779768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3532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Breusch–Pagan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400" dirty="0"/>
                        <a:t>0.383169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03446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White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0.68262</a:t>
                      </a:r>
                      <a:endParaRPr lang="en-FR" sz="1400" dirty="0"/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74650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7CF8719-214B-9D90-A7BB-0E834261B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422842"/>
              </p:ext>
            </p:extLst>
          </p:nvPr>
        </p:nvGraphicFramePr>
        <p:xfrm>
          <a:off x="8831073" y="3821027"/>
          <a:ext cx="3051646" cy="101016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795738">
                  <a:extLst>
                    <a:ext uri="{9D8B030D-6E8A-4147-A177-3AD203B41FA5}">
                      <a16:colId xmlns:a16="http://schemas.microsoft.com/office/drawing/2014/main" val="4026149009"/>
                    </a:ext>
                  </a:extLst>
                </a:gridCol>
                <a:gridCol w="1255908">
                  <a:extLst>
                    <a:ext uri="{9D8B030D-6E8A-4147-A177-3AD203B41FA5}">
                      <a16:colId xmlns:a16="http://schemas.microsoft.com/office/drawing/2014/main" val="2131918204"/>
                    </a:ext>
                  </a:extLst>
                </a:gridCol>
              </a:tblGrid>
              <a:tr h="336721"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Test de </a:t>
                      </a:r>
                      <a:r>
                        <a:rPr lang="en-GB" sz="1400" dirty="0" err="1"/>
                        <a:t>stationnarité</a:t>
                      </a:r>
                      <a:endParaRPr lang="en-GB" sz="1400" dirty="0"/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GB" sz="1400"/>
                        <a:t>coef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912787"/>
                  </a:ext>
                </a:extLst>
              </a:tr>
              <a:tr h="3367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Durbin-Watson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1.462293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35322"/>
                  </a:ext>
                </a:extLst>
              </a:tr>
              <a:tr h="3367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Breusch-Godfrey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R" sz="1400" dirty="0"/>
                        <a:t>0.0055879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034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863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200" b="1">
                <a:solidFill>
                  <a:schemeClr val="tx2"/>
                </a:solidFill>
              </a:rPr>
              <a:t>Correction des données de consommation</a:t>
            </a:r>
            <a:endParaRPr lang="fr-FR" sz="3200" b="1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Résultat de la correction :</a:t>
            </a:r>
          </a:p>
        </p:txBody>
      </p:sp>
      <p:pic>
        <p:nvPicPr>
          <p:cNvPr id="10" name="Picture 9" descr="Chart, line chart, histogram&#10;&#10;Description automatically generated">
            <a:extLst>
              <a:ext uri="{FF2B5EF4-FFF2-40B4-BE49-F238E27FC236}">
                <a16:creationId xmlns:a16="http://schemas.microsoft.com/office/drawing/2014/main" id="{26AA5C99-D390-2DE6-DF20-6703C51418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01" r="24380"/>
          <a:stretch/>
        </p:blipFill>
        <p:spPr>
          <a:xfrm>
            <a:off x="726988" y="1630812"/>
            <a:ext cx="9389469" cy="50170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D472A6-C8C4-D294-9647-C70670098A7A}"/>
              </a:ext>
            </a:extLst>
          </p:cNvPr>
          <p:cNvSpPr txBox="1"/>
          <p:nvPr/>
        </p:nvSpPr>
        <p:spPr>
          <a:xfrm>
            <a:off x="10007759" y="4698199"/>
            <a:ext cx="16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Consommation</a:t>
            </a:r>
            <a:r>
              <a:rPr lang="en-AU" dirty="0"/>
              <a:t> </a:t>
            </a:r>
          </a:p>
          <a:p>
            <a:r>
              <a:rPr lang="en-AU" dirty="0" err="1"/>
              <a:t>Corrigée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7439BF-5969-49FC-1452-2A14287CFEA1}"/>
              </a:ext>
            </a:extLst>
          </p:cNvPr>
          <p:cNvSpPr txBox="1"/>
          <p:nvPr/>
        </p:nvSpPr>
        <p:spPr>
          <a:xfrm>
            <a:off x="9730410" y="2671081"/>
            <a:ext cx="16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Consommation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ABFB12-525A-5E5D-B327-E5EB6626F665}"/>
              </a:ext>
            </a:extLst>
          </p:cNvPr>
          <p:cNvSpPr txBox="1"/>
          <p:nvPr/>
        </p:nvSpPr>
        <p:spPr>
          <a:xfrm>
            <a:off x="4891314" y="6152323"/>
            <a:ext cx="16308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Index </a:t>
            </a:r>
            <a:r>
              <a:rPr lang="en-AU" dirty="0" err="1"/>
              <a:t>Temporel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9421C7-EB12-DB65-AA8B-AD6D18C2AAFB}"/>
              </a:ext>
            </a:extLst>
          </p:cNvPr>
          <p:cNvSpPr txBox="1"/>
          <p:nvPr/>
        </p:nvSpPr>
        <p:spPr>
          <a:xfrm rot="16200000">
            <a:off x="-1036500" y="3775691"/>
            <a:ext cx="36140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 err="1"/>
              <a:t>Unité</a:t>
            </a:r>
            <a:r>
              <a:rPr lang="en-AU" dirty="0"/>
              <a:t> </a:t>
            </a:r>
            <a:r>
              <a:rPr lang="en-AU" dirty="0" err="1"/>
              <a:t>énergétique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3666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DF32-EC1D-CF41-B718-01CC229BA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611" y="1417853"/>
            <a:ext cx="2349843" cy="3314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0" dirty="0">
                <a:solidFill>
                  <a:srgbClr val="B8B1FF"/>
                </a:solidFill>
              </a:rPr>
              <a:t>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49F5C1-858B-F2A1-19C1-ED4619F786C4}"/>
              </a:ext>
            </a:extLst>
          </p:cNvPr>
          <p:cNvSpPr/>
          <p:nvPr/>
        </p:nvSpPr>
        <p:spPr>
          <a:xfrm>
            <a:off x="4263080" y="2761735"/>
            <a:ext cx="7133985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07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170FC019-C885-5695-6957-E6FCFADF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43" y="2761735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3384A4-D6C4-B166-5E9C-1C296EB7D28A}"/>
              </a:ext>
            </a:extLst>
          </p:cNvPr>
          <p:cNvSpPr txBox="1"/>
          <p:nvPr/>
        </p:nvSpPr>
        <p:spPr>
          <a:xfrm>
            <a:off x="4898295" y="3149386"/>
            <a:ext cx="6498770" cy="783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F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fr-FR" dirty="0"/>
              <a:t>Désaisonnalisation des données</a:t>
            </a:r>
          </a:p>
        </p:txBody>
      </p:sp>
    </p:spTree>
    <p:extLst>
      <p:ext uri="{BB962C8B-B14F-4D97-AF65-F5344CB8AC3E}">
        <p14:creationId xmlns:p14="http://schemas.microsoft.com/office/powerpoint/2010/main" val="284194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chemeClr val="tx2"/>
                </a:solidFill>
              </a:rPr>
              <a:t>Désaisonnalisation des données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 Présentation du pipeline :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E113527-349D-C58C-41CC-05F77DF17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88" y="1823356"/>
            <a:ext cx="11155729" cy="380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18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chemeClr val="tx2"/>
                </a:solidFill>
              </a:rPr>
              <a:t>Désaisonnalisation des données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 Décomposition des saisons (additives) :</a:t>
            </a:r>
          </a:p>
        </p:txBody>
      </p:sp>
      <p:pic>
        <p:nvPicPr>
          <p:cNvPr id="4" name="Picture 3" descr="Graphical user interface, chart&#10;&#10;Description automatically generated with medium confidence">
            <a:extLst>
              <a:ext uri="{FF2B5EF4-FFF2-40B4-BE49-F238E27FC236}">
                <a16:creationId xmlns:a16="http://schemas.microsoft.com/office/drawing/2014/main" id="{CCAFB0B3-0B8B-8D6E-072E-4FEF081B39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6" t="15933" b="6437"/>
          <a:stretch/>
        </p:blipFill>
        <p:spPr>
          <a:xfrm>
            <a:off x="914399" y="2153328"/>
            <a:ext cx="10418577" cy="40991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73DC7F-68AE-6F94-D130-0847A6C3C414}"/>
              </a:ext>
            </a:extLst>
          </p:cNvPr>
          <p:cNvSpPr txBox="1"/>
          <p:nvPr/>
        </p:nvSpPr>
        <p:spPr>
          <a:xfrm>
            <a:off x="4310992" y="1553162"/>
            <a:ext cx="330228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800" b="0" i="0" dirty="0">
                <a:effectLst/>
                <a:latin typeface="Roboto" panose="02000000000000000000" pitchFamily="2" charset="0"/>
              </a:rPr>
              <a:t>𝑋𝑡 = 𝑇𝑡 + 𝑆𝑡 + 𝜀𝑡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2132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chemeClr val="tx2"/>
                </a:solidFill>
              </a:rPr>
              <a:t>Désaisonnalisation des données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897858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 Décomposition des saisons (multiplicative) :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957B8B45-8F08-65FB-3DA1-0017E5FF3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713" y="1813475"/>
            <a:ext cx="9292281" cy="4646141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BF07B85A-A3E8-07C7-2640-145BD2E468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3" t="13713" b="6505"/>
          <a:stretch/>
        </p:blipFill>
        <p:spPr>
          <a:xfrm>
            <a:off x="1507524" y="2335428"/>
            <a:ext cx="9595870" cy="39541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5C741D-AA0D-54EB-956B-EFC552A695AF}"/>
              </a:ext>
            </a:extLst>
          </p:cNvPr>
          <p:cNvSpPr txBox="1"/>
          <p:nvPr/>
        </p:nvSpPr>
        <p:spPr>
          <a:xfrm>
            <a:off x="3632887" y="1411877"/>
            <a:ext cx="47195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fr-FR" sz="2400" b="0" i="0" dirty="0">
                <a:effectLst/>
                <a:latin typeface="Roboto" panose="02000000000000000000" pitchFamily="2" charset="0"/>
              </a:rPr>
              <a:t>𝑋𝑡 = 𝑇𝑡 ∗ 𝑆𝑡 ∗ 𝜀𝑡</a:t>
            </a:r>
          </a:p>
          <a:p>
            <a:pPr lvl="1"/>
            <a:r>
              <a:rPr lang="fr-FR" sz="2400" b="0" i="0" dirty="0">
                <a:effectLst/>
                <a:latin typeface="Roboto" panose="02000000000000000000" pitchFamily="2" charset="0"/>
              </a:rPr>
              <a:t>𝑙𝑛(𝑋𝑡) = 𝑙𝑛(𝑇𝑡) + 𝑙𝑛(𝑆𝑡) + 𝑙𝑛(𝜀𝑡</a:t>
            </a:r>
            <a:r>
              <a:rPr lang="fr-FR" b="0" i="0" dirty="0">
                <a:effectLst/>
                <a:latin typeface="Roboto" panose="02000000000000000000" pitchFamily="2" charset="0"/>
              </a:rPr>
              <a:t>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5479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chemeClr val="tx2"/>
                </a:solidFill>
              </a:rPr>
              <a:t>Désaisonnalisation des données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 Résultat de la correction :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8AD31439-D10E-C64B-90AF-E0D935518F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90" r="21306"/>
          <a:stretch/>
        </p:blipFill>
        <p:spPr>
          <a:xfrm>
            <a:off x="855705" y="1643449"/>
            <a:ext cx="8680181" cy="50027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BDBB64-A7AD-C792-421B-9B7E9D078716}"/>
              </a:ext>
            </a:extLst>
          </p:cNvPr>
          <p:cNvSpPr txBox="1"/>
          <p:nvPr/>
        </p:nvSpPr>
        <p:spPr>
          <a:xfrm>
            <a:off x="9481934" y="4265850"/>
            <a:ext cx="2400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Consommation</a:t>
            </a:r>
            <a:r>
              <a:rPr lang="en-AU" dirty="0"/>
              <a:t> </a:t>
            </a:r>
            <a:r>
              <a:rPr lang="en-AU" dirty="0" err="1"/>
              <a:t>Corrigé</a:t>
            </a:r>
            <a:r>
              <a:rPr lang="en-AU" dirty="0"/>
              <a:t> </a:t>
            </a:r>
          </a:p>
          <a:p>
            <a:r>
              <a:rPr lang="en-AU" dirty="0"/>
              <a:t>de manière </a:t>
            </a:r>
            <a:r>
              <a:rPr lang="en-AU" dirty="0" err="1"/>
              <a:t>saisonnière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C0AE8C-112D-E3CB-FF26-93CD1A094259}"/>
              </a:ext>
            </a:extLst>
          </p:cNvPr>
          <p:cNvSpPr txBox="1"/>
          <p:nvPr/>
        </p:nvSpPr>
        <p:spPr>
          <a:xfrm>
            <a:off x="4891314" y="6152323"/>
            <a:ext cx="16308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Index </a:t>
            </a:r>
            <a:r>
              <a:rPr lang="en-AU" dirty="0" err="1"/>
              <a:t>Temporel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E1141-4B23-4287-0CD7-2E5AFA3062D7}"/>
              </a:ext>
            </a:extLst>
          </p:cNvPr>
          <p:cNvSpPr txBox="1"/>
          <p:nvPr/>
        </p:nvSpPr>
        <p:spPr>
          <a:xfrm rot="16200000">
            <a:off x="-839867" y="3775691"/>
            <a:ext cx="36140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 err="1"/>
              <a:t>Unité</a:t>
            </a:r>
            <a:r>
              <a:rPr lang="en-AU" dirty="0"/>
              <a:t> </a:t>
            </a:r>
            <a:r>
              <a:rPr lang="en-AU" dirty="0" err="1"/>
              <a:t>énergétique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1ABCC2-3808-ED31-E08F-55F5E8DA6DF0}"/>
              </a:ext>
            </a:extLst>
          </p:cNvPr>
          <p:cNvSpPr txBox="1"/>
          <p:nvPr/>
        </p:nvSpPr>
        <p:spPr>
          <a:xfrm>
            <a:off x="9481934" y="3244334"/>
            <a:ext cx="1614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Consommation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32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DF32-EC1D-CF41-B718-01CC229BA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611" y="1417853"/>
            <a:ext cx="2349843" cy="3314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0" dirty="0">
                <a:solidFill>
                  <a:srgbClr val="B8B1FF"/>
                </a:solidFill>
              </a:rPr>
              <a:t>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49F5C1-858B-F2A1-19C1-ED4619F786C4}"/>
              </a:ext>
            </a:extLst>
          </p:cNvPr>
          <p:cNvSpPr/>
          <p:nvPr/>
        </p:nvSpPr>
        <p:spPr>
          <a:xfrm>
            <a:off x="4263081" y="2761735"/>
            <a:ext cx="6400800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5FD3D-8AE5-F936-574B-2F710804B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3986" y="3124674"/>
            <a:ext cx="5694355" cy="7075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3600" b="1">
                <a:solidFill>
                  <a:schemeClr val="bg1"/>
                </a:solidFill>
              </a:rPr>
              <a:t>Préparation des données</a:t>
            </a:r>
          </a:p>
        </p:txBody>
      </p:sp>
      <p:pic>
        <p:nvPicPr>
          <p:cNvPr id="307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170FC019-C885-5695-6957-E6FCFADF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43" y="2761735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538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DF32-EC1D-CF41-B718-01CC229BA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611" y="1417853"/>
            <a:ext cx="2349843" cy="3314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0" dirty="0">
                <a:solidFill>
                  <a:srgbClr val="B8B1FF"/>
                </a:solidFill>
              </a:rPr>
              <a:t>4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49F5C1-858B-F2A1-19C1-ED4619F786C4}"/>
              </a:ext>
            </a:extLst>
          </p:cNvPr>
          <p:cNvSpPr/>
          <p:nvPr/>
        </p:nvSpPr>
        <p:spPr>
          <a:xfrm>
            <a:off x="4263080" y="2761735"/>
            <a:ext cx="7133985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07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170FC019-C885-5695-6957-E6FCFADF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43" y="2761735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3384A4-D6C4-B166-5E9C-1C296EB7D28A}"/>
              </a:ext>
            </a:extLst>
          </p:cNvPr>
          <p:cNvSpPr txBox="1"/>
          <p:nvPr/>
        </p:nvSpPr>
        <p:spPr>
          <a:xfrm>
            <a:off x="4898295" y="3149386"/>
            <a:ext cx="6498770" cy="783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F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fr-FR" dirty="0"/>
              <a:t>Prévision de la consommation</a:t>
            </a:r>
          </a:p>
        </p:txBody>
      </p:sp>
    </p:spTree>
    <p:extLst>
      <p:ext uri="{BB962C8B-B14F-4D97-AF65-F5344CB8AC3E}">
        <p14:creationId xmlns:p14="http://schemas.microsoft.com/office/powerpoint/2010/main" val="1408494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chemeClr val="tx2"/>
                </a:solidFill>
              </a:rPr>
              <a:t>Désaisonnalisation des données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 Présentation du pipeline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F21883-0BD6-51EB-089E-09A31B33E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89" y="1678213"/>
            <a:ext cx="10184133" cy="396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91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chemeClr val="tx2"/>
                </a:solidFill>
              </a:rPr>
              <a:t>Prévision de la consommation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8" y="1002382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Explication mathématique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8961CC-5285-9D24-328D-55EBCC62E6C1}"/>
              </a:ext>
            </a:extLst>
          </p:cNvPr>
          <p:cNvSpPr txBox="1"/>
          <p:nvPr/>
        </p:nvSpPr>
        <p:spPr>
          <a:xfrm>
            <a:off x="726988" y="1645152"/>
            <a:ext cx="1028288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0" i="0" dirty="0">
                <a:effectLst/>
                <a:latin typeface="Roboto" panose="02000000000000000000" pitchFamily="2" charset="0"/>
              </a:rPr>
              <a:t>Prévoir la consommation d'énergie sur un an, en utilisant la méthode </a:t>
            </a:r>
            <a:r>
              <a:rPr lang="fr-FR" b="1" i="0" dirty="0">
                <a:effectLst/>
                <a:latin typeface="Roboto" panose="02000000000000000000" pitchFamily="2" charset="0"/>
              </a:rPr>
              <a:t>Holt Winters </a:t>
            </a:r>
            <a:r>
              <a:rPr lang="fr-FR" b="0" i="0" dirty="0">
                <a:effectLst/>
                <a:latin typeface="Roboto" panose="02000000000000000000" pitchFamily="2" charset="0"/>
              </a:rPr>
              <a:t>(lissage exponentiel) puis la méthode </a:t>
            </a:r>
            <a:r>
              <a:rPr lang="fr-FR" b="1" i="0" dirty="0">
                <a:effectLst/>
                <a:latin typeface="Roboto" panose="02000000000000000000" pitchFamily="2" charset="0"/>
              </a:rPr>
              <a:t>SARIMA</a:t>
            </a:r>
            <a:r>
              <a:rPr lang="fr-FR" b="0" i="0" dirty="0">
                <a:effectLst/>
                <a:latin typeface="Roboto" panose="02000000000000000000" pitchFamily="2" charset="0"/>
              </a:rPr>
              <a:t> sur les séries temporelles.</a:t>
            </a:r>
          </a:p>
          <a:p>
            <a:pPr algn="l"/>
            <a:endParaRPr lang="fr-FR" b="0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fr-FR" b="0" i="0" dirty="0">
                <a:effectLst/>
                <a:latin typeface="Roboto" panose="02000000000000000000" pitchFamily="2" charset="0"/>
              </a:rPr>
              <a:t>Sur les valeurs de consommation </a:t>
            </a:r>
            <a:r>
              <a:rPr lang="fr-FR" b="1" i="0" dirty="0">
                <a:effectLst/>
                <a:latin typeface="Roboto" panose="02000000000000000000" pitchFamily="2" charset="0"/>
              </a:rPr>
              <a:t>d'énergie corrigées </a:t>
            </a:r>
            <a:r>
              <a:rPr lang="fr-FR" b="0" i="0" dirty="0">
                <a:effectLst/>
                <a:latin typeface="Roboto" panose="02000000000000000000" pitchFamily="2" charset="0"/>
              </a:rPr>
              <a:t>de l'effet de la température.</a:t>
            </a:r>
          </a:p>
          <a:p>
            <a:pPr algn="l"/>
            <a:endParaRPr lang="fr-FR" b="1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fr-FR" b="1" i="0" dirty="0">
                <a:effectLst/>
                <a:latin typeface="Roboto" panose="02000000000000000000" pitchFamily="2" charset="0"/>
              </a:rPr>
              <a:t>Modèle Holt-Winters :</a:t>
            </a:r>
          </a:p>
          <a:p>
            <a:pPr algn="l"/>
            <a:endParaRPr lang="fr-FR" b="0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fr-FR" b="0" i="0" dirty="0">
                <a:effectLst/>
                <a:latin typeface="Roboto" panose="02000000000000000000" pitchFamily="2" charset="0"/>
              </a:rPr>
              <a:t>𝛼 - Niveau</a:t>
            </a:r>
          </a:p>
          <a:p>
            <a:pPr algn="l"/>
            <a:r>
              <a:rPr lang="fr-FR" b="0" i="0" dirty="0">
                <a:effectLst/>
                <a:latin typeface="Roboto" panose="02000000000000000000" pitchFamily="2" charset="0"/>
              </a:rPr>
              <a:t>𝛽 - Tendance</a:t>
            </a:r>
          </a:p>
          <a:p>
            <a:pPr algn="l"/>
            <a:r>
              <a:rPr lang="el-GR" b="0" i="0" dirty="0">
                <a:effectLst/>
                <a:latin typeface="Roboto" panose="02000000000000000000" pitchFamily="2" charset="0"/>
              </a:rPr>
              <a:t>γ – </a:t>
            </a:r>
            <a:r>
              <a:rPr lang="fr-FR" b="0" i="0" dirty="0">
                <a:effectLst/>
                <a:latin typeface="Roboto" panose="02000000000000000000" pitchFamily="2" charset="0"/>
              </a:rPr>
              <a:t>Saisonnalité</a:t>
            </a:r>
          </a:p>
          <a:p>
            <a:pPr algn="l"/>
            <a:endParaRPr lang="fr-FR" b="0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fr-FR" b="1" i="0" dirty="0">
                <a:effectLst/>
                <a:latin typeface="Roboto" panose="02000000000000000000" pitchFamily="2" charset="0"/>
              </a:rPr>
              <a:t>Modèle ARIMA :</a:t>
            </a:r>
          </a:p>
          <a:p>
            <a:pPr algn="l"/>
            <a:endParaRPr lang="fr-FR" b="0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fr-FR" b="0" i="0" dirty="0">
                <a:effectLst/>
                <a:latin typeface="Roboto" panose="02000000000000000000" pitchFamily="2" charset="0"/>
              </a:rPr>
              <a:t>𝑃 - Le nombre d'observations passées/décalées utilisées.</a:t>
            </a:r>
          </a:p>
          <a:p>
            <a:pPr algn="l"/>
            <a:r>
              <a:rPr lang="fr-FR" b="0" i="0" dirty="0">
                <a:effectLst/>
                <a:latin typeface="Roboto" panose="02000000000000000000" pitchFamily="2" charset="0"/>
              </a:rPr>
              <a:t>𝐷 - Le nombre de fois où les observations brutes sont différentiées/soustraites.</a:t>
            </a:r>
          </a:p>
          <a:p>
            <a:pPr algn="l"/>
            <a:r>
              <a:rPr lang="fr-FR" b="0" i="0" dirty="0">
                <a:effectLst/>
                <a:latin typeface="Roboto" panose="02000000000000000000" pitchFamily="2" charset="0"/>
              </a:rPr>
              <a:t>𝑄 - La taille de la fenêtre de la moyenne mobile.</a:t>
            </a:r>
          </a:p>
        </p:txBody>
      </p:sp>
    </p:spTree>
    <p:extLst>
      <p:ext uri="{BB962C8B-B14F-4D97-AF65-F5344CB8AC3E}">
        <p14:creationId xmlns:p14="http://schemas.microsoft.com/office/powerpoint/2010/main" val="171271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chemeClr val="tx2"/>
                </a:solidFill>
              </a:rPr>
              <a:t>Prévision de la consommation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899849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Holt Winters (lissage exponentiel)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2B14B6D-6097-18E9-6422-29FCBD634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55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FR" altLang="en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FR" altLang="en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2D6DA6-8EBD-FD7F-834F-652C34A352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618"/>
          <a:stretch/>
        </p:blipFill>
        <p:spPr>
          <a:xfrm>
            <a:off x="838199" y="1603527"/>
            <a:ext cx="7420430" cy="43546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B73300-9FDC-FBAA-C175-D1F7957E30CC}"/>
              </a:ext>
            </a:extLst>
          </p:cNvPr>
          <p:cNvSpPr txBox="1"/>
          <p:nvPr/>
        </p:nvSpPr>
        <p:spPr>
          <a:xfrm rot="16200000">
            <a:off x="-795042" y="3436567"/>
            <a:ext cx="32664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 err="1"/>
              <a:t>Unité</a:t>
            </a:r>
            <a:r>
              <a:rPr lang="en-AU" dirty="0"/>
              <a:t> </a:t>
            </a:r>
            <a:r>
              <a:rPr lang="en-AU" dirty="0" err="1"/>
              <a:t>énergétique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C58CAE-1ECE-71F4-936A-E1E69BCF480A}"/>
              </a:ext>
            </a:extLst>
          </p:cNvPr>
          <p:cNvSpPr txBox="1"/>
          <p:nvPr/>
        </p:nvSpPr>
        <p:spPr>
          <a:xfrm>
            <a:off x="3933371" y="5623225"/>
            <a:ext cx="16308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Index </a:t>
            </a:r>
            <a:r>
              <a:rPr lang="en-AU" dirty="0" err="1"/>
              <a:t>Temporel</a:t>
            </a:r>
            <a:endParaRPr lang="en-AU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9F67A7E-57DD-6BBA-57BC-606FC41F3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988682"/>
              </p:ext>
            </p:extLst>
          </p:nvPr>
        </p:nvGraphicFramePr>
        <p:xfrm>
          <a:off x="8428319" y="1603528"/>
          <a:ext cx="3454400" cy="4358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02971">
                  <a:extLst>
                    <a:ext uri="{9D8B030D-6E8A-4147-A177-3AD203B41FA5}">
                      <a16:colId xmlns:a16="http://schemas.microsoft.com/office/drawing/2014/main" val="3690786161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2434745246"/>
                    </a:ext>
                  </a:extLst>
                </a:gridCol>
              </a:tblGrid>
              <a:tr h="274500">
                <a:tc>
                  <a:txBody>
                    <a:bodyPr/>
                    <a:lstStyle/>
                    <a:p>
                      <a:r>
                        <a:rPr lang="en-GB" sz="1600"/>
                        <a:t>smoothing_level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600" dirty="0"/>
                        <a:t>0.0757143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542361"/>
                  </a:ext>
                </a:extLst>
              </a:tr>
              <a:tr h="274500">
                <a:tc>
                  <a:txBody>
                    <a:bodyPr/>
                    <a:lstStyle/>
                    <a:p>
                      <a:r>
                        <a:rPr lang="en-GB" sz="1600"/>
                        <a:t>smoothing_trend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600" dirty="0"/>
                        <a:t>0.0540816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097707"/>
                  </a:ext>
                </a:extLst>
              </a:tr>
              <a:tr h="274500">
                <a:tc>
                  <a:txBody>
                    <a:bodyPr/>
                    <a:lstStyle/>
                    <a:p>
                      <a:r>
                        <a:rPr lang="en-GB" sz="1600" dirty="0" err="1"/>
                        <a:t>smoothing_seasonal</a:t>
                      </a:r>
                      <a:endParaRPr lang="en-GB" sz="1600" dirty="0"/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600" dirty="0"/>
                        <a:t>0.0001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11061"/>
                  </a:ext>
                </a:extLst>
              </a:tr>
              <a:tr h="274500">
                <a:tc>
                  <a:txBody>
                    <a:bodyPr/>
                    <a:lstStyle/>
                    <a:p>
                      <a:r>
                        <a:rPr lang="en-GB" sz="1600"/>
                        <a:t>initial_level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2.0366e+06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308760"/>
                  </a:ext>
                </a:extLst>
              </a:tr>
              <a:tr h="274500">
                <a:tc>
                  <a:txBody>
                    <a:bodyPr/>
                    <a:lstStyle/>
                    <a:p>
                      <a:r>
                        <a:rPr lang="en-GB" sz="1600"/>
                        <a:t>initial_trend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600"/>
                        <a:t>-2405.7188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625126"/>
                  </a:ext>
                </a:extLst>
              </a:tr>
              <a:tr h="274500">
                <a:tc>
                  <a:txBody>
                    <a:bodyPr/>
                    <a:lstStyle/>
                    <a:p>
                      <a:r>
                        <a:rPr lang="en-GB" sz="1600"/>
                        <a:t>initial_seasons.0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600" dirty="0"/>
                        <a:t>30107.004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443399"/>
                  </a:ext>
                </a:extLst>
              </a:tr>
              <a:tr h="274500">
                <a:tc>
                  <a:txBody>
                    <a:bodyPr/>
                    <a:lstStyle/>
                    <a:p>
                      <a:r>
                        <a:rPr lang="en-GB" sz="1600"/>
                        <a:t>initial_seasons.1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1.8113e+05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022231"/>
                  </a:ext>
                </a:extLst>
              </a:tr>
              <a:tr h="274500">
                <a:tc>
                  <a:txBody>
                    <a:bodyPr/>
                    <a:lstStyle/>
                    <a:p>
                      <a:r>
                        <a:rPr lang="en-GB" sz="1600"/>
                        <a:t>initial_seasons.2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600"/>
                        <a:t>-31969.345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082484"/>
                  </a:ext>
                </a:extLst>
              </a:tr>
              <a:tr h="274500">
                <a:tc>
                  <a:txBody>
                    <a:bodyPr/>
                    <a:lstStyle/>
                    <a:p>
                      <a:r>
                        <a:rPr lang="en-GB" sz="1600"/>
                        <a:t>initial_seasons.3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-1.8125e+05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028300"/>
                  </a:ext>
                </a:extLst>
              </a:tr>
              <a:tr h="274500">
                <a:tc>
                  <a:txBody>
                    <a:bodyPr/>
                    <a:lstStyle/>
                    <a:p>
                      <a:r>
                        <a:rPr lang="en-GB" sz="1600"/>
                        <a:t>initial_seasons.4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-1.6242e+05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449767"/>
                  </a:ext>
                </a:extLst>
              </a:tr>
              <a:tr h="274500">
                <a:tc>
                  <a:txBody>
                    <a:bodyPr/>
                    <a:lstStyle/>
                    <a:p>
                      <a:r>
                        <a:rPr lang="en-GB" sz="1600"/>
                        <a:t>initial_seasons.5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600"/>
                        <a:t>90239.598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891184"/>
                  </a:ext>
                </a:extLst>
              </a:tr>
              <a:tr h="274500">
                <a:tc>
                  <a:txBody>
                    <a:bodyPr/>
                    <a:lstStyle/>
                    <a:p>
                      <a:r>
                        <a:rPr lang="en-GB" sz="1600"/>
                        <a:t>initial_seasons.6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1.9628e+05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92334"/>
                  </a:ext>
                </a:extLst>
              </a:tr>
              <a:tr h="274500">
                <a:tc>
                  <a:txBody>
                    <a:bodyPr/>
                    <a:lstStyle/>
                    <a:p>
                      <a:r>
                        <a:rPr lang="en-GB" sz="1600"/>
                        <a:t>initial_seasons.7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600" dirty="0"/>
                        <a:t>-89843.593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782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414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chemeClr val="tx2"/>
                </a:solidFill>
              </a:rPr>
              <a:t>Prévision de la consommation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34420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 SARIMA - Détermination de P et D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8E80F012-E0F7-9EE2-603A-CB3EE50D98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6" r="6982" b="6938"/>
          <a:stretch/>
        </p:blipFill>
        <p:spPr>
          <a:xfrm>
            <a:off x="726989" y="1603528"/>
            <a:ext cx="6952342" cy="3549043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652CC48-45BE-AC36-4B97-A927B2831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602476"/>
              </p:ext>
            </p:extLst>
          </p:nvPr>
        </p:nvGraphicFramePr>
        <p:xfrm>
          <a:off x="8040914" y="1603527"/>
          <a:ext cx="3841804" cy="35490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27600">
                  <a:extLst>
                    <a:ext uri="{9D8B030D-6E8A-4147-A177-3AD203B41FA5}">
                      <a16:colId xmlns:a16="http://schemas.microsoft.com/office/drawing/2014/main" val="3690786161"/>
                    </a:ext>
                  </a:extLst>
                </a:gridCol>
                <a:gridCol w="1614204">
                  <a:extLst>
                    <a:ext uri="{9D8B030D-6E8A-4147-A177-3AD203B41FA5}">
                      <a16:colId xmlns:a16="http://schemas.microsoft.com/office/drawing/2014/main" val="2434745246"/>
                    </a:ext>
                  </a:extLst>
                </a:gridCol>
              </a:tblGrid>
              <a:tr h="406661"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Dickey Fuller Test</a:t>
                      </a:r>
                      <a:endParaRPr lang="en-FR" sz="1600" dirty="0"/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FR" sz="1600" dirty="0"/>
                        <a:t>0.0757143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542361"/>
                  </a:ext>
                </a:extLst>
              </a:tr>
              <a:tr h="406661">
                <a:tc>
                  <a:txBody>
                    <a:bodyPr/>
                    <a:lstStyle/>
                    <a:p>
                      <a:r>
                        <a:rPr lang="en-GB" sz="1600" dirty="0"/>
                        <a:t>Test Statistic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7.877505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097707"/>
                  </a:ext>
                </a:extLst>
              </a:tr>
              <a:tr h="406661">
                <a:tc>
                  <a:txBody>
                    <a:bodyPr/>
                    <a:lstStyle/>
                    <a:p>
                      <a:r>
                        <a:rPr lang="en-GB" sz="1600" dirty="0"/>
                        <a:t>p-value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4.800041e-12</a:t>
                      </a:r>
                      <a:endParaRPr lang="en-FR" sz="1600" dirty="0"/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11061"/>
                  </a:ext>
                </a:extLst>
              </a:tr>
              <a:tr h="406661">
                <a:tc>
                  <a:txBody>
                    <a:bodyPr/>
                    <a:lstStyle/>
                    <a:p>
                      <a:r>
                        <a:rPr lang="en-GB" sz="1600" dirty="0"/>
                        <a:t>Lags Used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308760"/>
                  </a:ext>
                </a:extLst>
              </a:tr>
              <a:tr h="702415">
                <a:tc>
                  <a:txBody>
                    <a:bodyPr/>
                    <a:lstStyle/>
                    <a:p>
                      <a:r>
                        <a:rPr lang="en-GB" sz="1600" dirty="0"/>
                        <a:t>Number of Observations Used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600" dirty="0"/>
                        <a:t>96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625126"/>
                  </a:ext>
                </a:extLst>
              </a:tr>
              <a:tr h="406661">
                <a:tc>
                  <a:txBody>
                    <a:bodyPr/>
                    <a:lstStyle/>
                    <a:p>
                      <a:r>
                        <a:rPr lang="en-GB" sz="1600" dirty="0"/>
                        <a:t>Critical Value (1%)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3.500379</a:t>
                      </a:r>
                      <a:endParaRPr lang="en-FR" sz="1600" dirty="0"/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443399"/>
                  </a:ext>
                </a:extLst>
              </a:tr>
              <a:tr h="406661">
                <a:tc>
                  <a:txBody>
                    <a:bodyPr/>
                    <a:lstStyle/>
                    <a:p>
                      <a:r>
                        <a:rPr lang="en-GB" sz="1600" dirty="0"/>
                        <a:t>Critical Value (5%)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2.892152</a:t>
                      </a:r>
                      <a:endParaRPr lang="en-GB" sz="1600" dirty="0"/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022231"/>
                  </a:ext>
                </a:extLst>
              </a:tr>
              <a:tr h="406661">
                <a:tc>
                  <a:txBody>
                    <a:bodyPr/>
                    <a:lstStyle/>
                    <a:p>
                      <a:r>
                        <a:rPr lang="en-GB" sz="1600" dirty="0"/>
                        <a:t>Critical Value (10%)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2.583100</a:t>
                      </a:r>
                      <a:endParaRPr lang="en-FR" sz="1600" dirty="0"/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082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167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chemeClr val="tx2"/>
                </a:solidFill>
              </a:rPr>
              <a:t>Prévision de la consommation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SARIMA - Détermination de Q</a:t>
            </a:r>
          </a:p>
        </p:txBody>
      </p:sp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7D201F6-4D76-288D-059D-1D5B046CF1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5" r="6671" b="7601"/>
          <a:stretch/>
        </p:blipFill>
        <p:spPr>
          <a:xfrm>
            <a:off x="726988" y="1382627"/>
            <a:ext cx="10184975" cy="52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06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chemeClr val="tx2"/>
                </a:solidFill>
              </a:rPr>
              <a:t>Prévision de la consommation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 SARIMA </a:t>
            </a:r>
            <a:r>
              <a:rPr lang="fr-FR" sz="2000" b="1" dirty="0" err="1">
                <a:solidFill>
                  <a:srgbClr val="7450EB"/>
                </a:solidFill>
              </a:rPr>
              <a:t>Resultats</a:t>
            </a:r>
            <a:endParaRPr lang="fr-FR" sz="2000" b="1" dirty="0">
              <a:solidFill>
                <a:srgbClr val="7450EB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F99EF74-CB7B-4A3A-C3E3-20C457ED5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7294"/>
              </p:ext>
            </p:extLst>
          </p:nvPr>
        </p:nvGraphicFramePr>
        <p:xfrm>
          <a:off x="8229211" y="2153327"/>
          <a:ext cx="3646760" cy="31089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729352">
                  <a:extLst>
                    <a:ext uri="{9D8B030D-6E8A-4147-A177-3AD203B41FA5}">
                      <a16:colId xmlns:a16="http://schemas.microsoft.com/office/drawing/2014/main" val="2854176344"/>
                    </a:ext>
                  </a:extLst>
                </a:gridCol>
                <a:gridCol w="729352">
                  <a:extLst>
                    <a:ext uri="{9D8B030D-6E8A-4147-A177-3AD203B41FA5}">
                      <a16:colId xmlns:a16="http://schemas.microsoft.com/office/drawing/2014/main" val="2564524098"/>
                    </a:ext>
                  </a:extLst>
                </a:gridCol>
                <a:gridCol w="729352">
                  <a:extLst>
                    <a:ext uri="{9D8B030D-6E8A-4147-A177-3AD203B41FA5}">
                      <a16:colId xmlns:a16="http://schemas.microsoft.com/office/drawing/2014/main" val="1131762355"/>
                    </a:ext>
                  </a:extLst>
                </a:gridCol>
                <a:gridCol w="729352">
                  <a:extLst>
                    <a:ext uri="{9D8B030D-6E8A-4147-A177-3AD203B41FA5}">
                      <a16:colId xmlns:a16="http://schemas.microsoft.com/office/drawing/2014/main" val="2525192577"/>
                    </a:ext>
                  </a:extLst>
                </a:gridCol>
                <a:gridCol w="729352">
                  <a:extLst>
                    <a:ext uri="{9D8B030D-6E8A-4147-A177-3AD203B41FA5}">
                      <a16:colId xmlns:a16="http://schemas.microsoft.com/office/drawing/2014/main" val="4289638023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endParaRPr lang="en-FR" sz="1200"/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coef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std err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P&gt;|z|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36713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GB" sz="1200"/>
                        <a:t>ar.L1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-0.3469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0.293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-1.186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0.236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30251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GB" sz="1200"/>
                        <a:t>ar.L2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-0.0404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0.272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-0.148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0.882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22283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GB" sz="1200"/>
                        <a:t>ar.L3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-0.4637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0.181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-2.565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0.010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22265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GB" sz="1200"/>
                        <a:t>ma.L1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-0.2487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0.263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-0.944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0.345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66207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GB" sz="1200"/>
                        <a:t>ma.L2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 dirty="0"/>
                        <a:t>-0.6708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0.060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-11.214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0.000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32274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GB" sz="1200"/>
                        <a:t>ma.L3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0.3951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0.194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2.035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0.042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40218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GB" sz="1200"/>
                        <a:t>ar.S.L12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-0.3441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0.194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-1.775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0.076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1727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GB" sz="1200"/>
                        <a:t>ma.S.L12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-0.0546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0.178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-0.306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/>
                        <a:t>0.759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86059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GB" sz="1200"/>
                        <a:t>sigma2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6.439e+09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2.92e-11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2.2e+20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200" dirty="0"/>
                        <a:t>0.000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58034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93E3888D-5062-00DF-906D-B255E670F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1269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FR" altLang="en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FR" altLang="en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B0C1112-2145-BD0A-2EA9-29C2D691D8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28"/>
          <a:stretch/>
        </p:blipFill>
        <p:spPr>
          <a:xfrm>
            <a:off x="838200" y="1524000"/>
            <a:ext cx="7206343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4D15D1-B97E-FA21-7DCD-0E13B22EDB6F}"/>
              </a:ext>
            </a:extLst>
          </p:cNvPr>
          <p:cNvSpPr txBox="1"/>
          <p:nvPr/>
        </p:nvSpPr>
        <p:spPr>
          <a:xfrm>
            <a:off x="3625955" y="4964668"/>
            <a:ext cx="16308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Index </a:t>
            </a:r>
            <a:r>
              <a:rPr lang="en-AU" dirty="0" err="1"/>
              <a:t>Temporel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3CD454-3BCF-197D-7363-41CF497BDE08}"/>
              </a:ext>
            </a:extLst>
          </p:cNvPr>
          <p:cNvSpPr txBox="1"/>
          <p:nvPr/>
        </p:nvSpPr>
        <p:spPr>
          <a:xfrm rot="16200000">
            <a:off x="-795042" y="3436567"/>
            <a:ext cx="32664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 err="1"/>
              <a:t>Unité</a:t>
            </a:r>
            <a:r>
              <a:rPr lang="en-AU" dirty="0"/>
              <a:t> </a:t>
            </a:r>
            <a:r>
              <a:rPr lang="en-AU" dirty="0" err="1"/>
              <a:t>énergétique</a:t>
            </a:r>
            <a:endParaRPr lang="en-AU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F3ABA2A-9155-25FB-7F1A-851D9ADFE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054504"/>
              </p:ext>
            </p:extLst>
          </p:nvPr>
        </p:nvGraphicFramePr>
        <p:xfrm>
          <a:off x="6712787" y="5423387"/>
          <a:ext cx="5169932" cy="1219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90488">
                  <a:extLst>
                    <a:ext uri="{9D8B030D-6E8A-4147-A177-3AD203B41FA5}">
                      <a16:colId xmlns:a16="http://schemas.microsoft.com/office/drawing/2014/main" val="42194019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0022496"/>
                    </a:ext>
                  </a:extLst>
                </a:gridCol>
                <a:gridCol w="1582057">
                  <a:extLst>
                    <a:ext uri="{9D8B030D-6E8A-4147-A177-3AD203B41FA5}">
                      <a16:colId xmlns:a16="http://schemas.microsoft.com/office/drawing/2014/main" val="1198804286"/>
                    </a:ext>
                  </a:extLst>
                </a:gridCol>
                <a:gridCol w="884587">
                  <a:extLst>
                    <a:ext uri="{9D8B030D-6E8A-4147-A177-3AD203B41FA5}">
                      <a16:colId xmlns:a16="http://schemas.microsoft.com/office/drawing/2014/main" val="29576268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400"/>
                        <a:t>Ljung-Box (L1) (Q):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400" dirty="0"/>
                        <a:t>0.00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Jarque-Bera (JB):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400"/>
                        <a:t>0.99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168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/>
                        <a:t>Prob(Q):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400"/>
                        <a:t>0.95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Prob(JB):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400"/>
                        <a:t>0.61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624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/>
                        <a:t>Heteroskedasticity (H):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400"/>
                        <a:t>0.78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Skew: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400"/>
                        <a:t>-0.23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027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/>
                        <a:t>Prob(H) (two-sided):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400"/>
                        <a:t>0.57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Kurtosis: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FR" sz="1400" dirty="0"/>
                        <a:t>2.62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450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762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555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chemeClr val="tx2"/>
                </a:solidFill>
              </a:rPr>
              <a:t>Prévision de la consommation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 SARIMA - Analyse Post-Hoc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93E3888D-5062-00DF-906D-B255E670F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1269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FR" altLang="en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FR" altLang="en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05ED8DC-F425-87CA-C11F-789841707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157" y="1382627"/>
            <a:ext cx="8907685" cy="541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582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DF32-EC1D-CF41-B718-01CC229BA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611" y="1417853"/>
            <a:ext cx="2349843" cy="3314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0" dirty="0">
                <a:solidFill>
                  <a:srgbClr val="B8B1FF"/>
                </a:solidFill>
              </a:rPr>
              <a:t>5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49F5C1-858B-F2A1-19C1-ED4619F786C4}"/>
              </a:ext>
            </a:extLst>
          </p:cNvPr>
          <p:cNvSpPr/>
          <p:nvPr/>
        </p:nvSpPr>
        <p:spPr>
          <a:xfrm>
            <a:off x="4263080" y="2761735"/>
            <a:ext cx="7133985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07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170FC019-C885-5695-6957-E6FCFADF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43" y="2761735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3384A4-D6C4-B166-5E9C-1C296EB7D28A}"/>
              </a:ext>
            </a:extLst>
          </p:cNvPr>
          <p:cNvSpPr txBox="1"/>
          <p:nvPr/>
        </p:nvSpPr>
        <p:spPr>
          <a:xfrm>
            <a:off x="4898295" y="3149386"/>
            <a:ext cx="6498770" cy="783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F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fr-FR" dirty="0"/>
              <a:t>Appendice</a:t>
            </a:r>
          </a:p>
        </p:txBody>
      </p:sp>
    </p:spTree>
    <p:extLst>
      <p:ext uri="{BB962C8B-B14F-4D97-AF65-F5344CB8AC3E}">
        <p14:creationId xmlns:p14="http://schemas.microsoft.com/office/powerpoint/2010/main" val="1778792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chemeClr val="tx2"/>
                </a:solidFill>
              </a:rPr>
              <a:t>Désaisonnalisation des données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1334530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Explication mathématique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8961CC-5285-9D24-328D-55EBCC62E6C1}"/>
              </a:ext>
            </a:extLst>
          </p:cNvPr>
          <p:cNvSpPr txBox="1"/>
          <p:nvPr/>
        </p:nvSpPr>
        <p:spPr>
          <a:xfrm>
            <a:off x="726988" y="2022523"/>
            <a:ext cx="1028288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0" i="0" dirty="0">
                <a:effectLst/>
                <a:latin typeface="Roboto" panose="02000000000000000000" pitchFamily="2" charset="0"/>
              </a:rPr>
              <a:t>Une méthode utilisée pour décomposer les données de séries chronologiques consiste à utiliser des modèles qui tirent parti des moyennes mobiles. </a:t>
            </a:r>
          </a:p>
          <a:p>
            <a:pPr algn="l"/>
            <a:endParaRPr lang="fr-FR" b="0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fr-FR" b="1" i="0" dirty="0">
                <a:effectLst/>
                <a:latin typeface="Roboto" panose="02000000000000000000" pitchFamily="2" charset="0"/>
              </a:rPr>
              <a:t>Composantes des séries temporelles 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Roboto" panose="02000000000000000000" pitchFamily="2" charset="0"/>
              </a:rPr>
              <a:t>Tendance</a:t>
            </a:r>
            <a:r>
              <a:rPr lang="fr-FR" dirty="0">
                <a:latin typeface="Roboto" panose="02000000000000000000" pitchFamily="2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Roboto" panose="02000000000000000000" pitchFamily="2" charset="0"/>
              </a:rPr>
              <a:t>𝑇𝑡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Roboto" panose="02000000000000000000" pitchFamily="2" charset="0"/>
              </a:rPr>
              <a:t>Saisonnalité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Roboto" panose="02000000000000000000" pitchFamily="2" charset="0"/>
              </a:rPr>
              <a:t>𝑆𝑡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Roboto" panose="02000000000000000000" pitchFamily="2" charset="0"/>
              </a:rPr>
              <a:t>Résidus (erreur inexpliquée)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Roboto" panose="02000000000000000000" pitchFamily="2" charset="0"/>
              </a:rPr>
              <a:t>𝜀𝑡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Roboto" panose="02000000000000000000" pitchFamily="2" charset="0"/>
              </a:rPr>
              <a:t>Modèles de séries chronologiques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Roboto" panose="02000000000000000000" pitchFamily="2" charset="0"/>
              </a:rPr>
              <a:t>Additif</a:t>
            </a:r>
            <a:r>
              <a:rPr lang="fr-FR" dirty="0">
                <a:latin typeface="Roboto" panose="02000000000000000000" pitchFamily="2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Roboto" panose="02000000000000000000" pitchFamily="2" charset="0"/>
              </a:rPr>
              <a:t>𝑋𝑡=𝑇𝑡+𝑆𝑡+𝜀𝑡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Roboto" panose="02000000000000000000" pitchFamily="2" charset="0"/>
              </a:rPr>
              <a:t>Multiplicatif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Roboto" panose="02000000000000000000" pitchFamily="2" charset="0"/>
              </a:rPr>
              <a:t>𝑋𝑡=𝑇𝑡∗𝑆𝑡∗𝜀𝑡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Roboto" panose="02000000000000000000" pitchFamily="2" charset="0"/>
              </a:rPr>
              <a:t>𝑙𝑛(𝑋𝑡)=𝑙𝑛(𝑇𝑡)+𝑙𝑛(𝑆𝑡)+𝑙𝑛(𝜀𝑡)</a:t>
            </a:r>
          </a:p>
        </p:txBody>
      </p:sp>
    </p:spTree>
    <p:extLst>
      <p:ext uri="{BB962C8B-B14F-4D97-AF65-F5344CB8AC3E}">
        <p14:creationId xmlns:p14="http://schemas.microsoft.com/office/powerpoint/2010/main" val="343806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Défini Les Objectifs De Nettoyage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 Présentation du </a:t>
            </a:r>
            <a:r>
              <a:rPr lang="fr-FR" sz="2000" b="1" dirty="0" err="1">
                <a:solidFill>
                  <a:srgbClr val="7450EB"/>
                </a:solidFill>
              </a:rPr>
              <a:t>concern</a:t>
            </a:r>
            <a:r>
              <a:rPr lang="fr-FR" sz="2000" b="1" dirty="0">
                <a:solidFill>
                  <a:srgbClr val="7450EB"/>
                </a:solidFill>
              </a:rPr>
              <a:t> ML </a:t>
            </a:r>
            <a:r>
              <a:rPr lang="fr-FR" sz="2000" b="1" dirty="0" err="1">
                <a:solidFill>
                  <a:srgbClr val="7450EB"/>
                </a:solidFill>
              </a:rPr>
              <a:t>engineer</a:t>
            </a:r>
            <a:r>
              <a:rPr lang="fr-FR" sz="2000" b="1" dirty="0">
                <a:solidFill>
                  <a:srgbClr val="7450EB"/>
                </a:solidFill>
              </a:rPr>
              <a:t> et Santé Publique :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31DF478E-AFDB-0427-D5F5-22346A667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081341"/>
              </p:ext>
            </p:extLst>
          </p:nvPr>
        </p:nvGraphicFramePr>
        <p:xfrm>
          <a:off x="908050" y="2319866"/>
          <a:ext cx="8128000" cy="1483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988508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78195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ML Engineer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err="1"/>
                        <a:t>Santé</a:t>
                      </a:r>
                      <a:r>
                        <a:rPr lang="en-AU" dirty="0"/>
                        <a:t> </a:t>
                      </a:r>
                      <a:r>
                        <a:rPr lang="en-AU" dirty="0" err="1"/>
                        <a:t>publique</a:t>
                      </a:r>
                      <a:r>
                        <a:rPr lang="en-AU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86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err="1"/>
                        <a:t>Améliorer</a:t>
                      </a:r>
                      <a:r>
                        <a:rPr lang="en-AU" dirty="0"/>
                        <a:t> la </a:t>
                      </a:r>
                      <a:r>
                        <a:rPr lang="en-AU" dirty="0" err="1"/>
                        <a:t>précision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err="1"/>
                        <a:t>Conformité</a:t>
                      </a:r>
                      <a:r>
                        <a:rPr lang="en-AU" dirty="0"/>
                        <a:t> aux exigences </a:t>
                      </a:r>
                      <a:r>
                        <a:rPr lang="en-AU" dirty="0" err="1"/>
                        <a:t>métier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32464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err="1"/>
                        <a:t>Activer</a:t>
                      </a:r>
                      <a:r>
                        <a:rPr lang="en-AU" dirty="0"/>
                        <a:t> </a:t>
                      </a:r>
                      <a:r>
                        <a:rPr lang="en-AU" dirty="0" err="1"/>
                        <a:t>l'auto-complétion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err="1"/>
                        <a:t>Conformité</a:t>
                      </a:r>
                      <a:r>
                        <a:rPr lang="en-AU" dirty="0"/>
                        <a:t> RGPD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52113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err="1"/>
                        <a:t>Préparation</a:t>
                      </a:r>
                      <a:r>
                        <a:rPr lang="en-AU" dirty="0"/>
                        <a:t> </a:t>
                      </a:r>
                      <a:r>
                        <a:rPr lang="en-AU" dirty="0" err="1"/>
                        <a:t>à</a:t>
                      </a:r>
                      <a:r>
                        <a:rPr lang="en-AU" dirty="0"/>
                        <a:t> </a:t>
                      </a:r>
                      <a:r>
                        <a:rPr lang="en-AU" dirty="0" err="1"/>
                        <a:t>l'analyse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476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930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chemeClr val="tx2"/>
                </a:solidFill>
              </a:rPr>
              <a:t>Correction des données de consommation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1334530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Explication mathématique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2F05BD-559C-F314-7752-BD7EF8D0E534}"/>
              </a:ext>
            </a:extLst>
          </p:cNvPr>
          <p:cNvSpPr txBox="1"/>
          <p:nvPr/>
        </p:nvSpPr>
        <p:spPr>
          <a:xfrm>
            <a:off x="726990" y="2056686"/>
            <a:ext cx="912134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dirty="0">
                <a:latin typeface="Roboto" panose="020F0502020204030204" pitchFamily="34" charset="0"/>
              </a:rPr>
              <a:t>L’effet température peut être supprimé en utilisant une régression linéaire.</a:t>
            </a:r>
          </a:p>
          <a:p>
            <a:pPr algn="l"/>
            <a:r>
              <a:rPr lang="fr-FR" b="0" i="0" dirty="0">
                <a:effectLst/>
                <a:latin typeface="Roboto" panose="02000000000000000000" pitchFamily="2" charset="0"/>
              </a:rPr>
              <a:t>Elle peut être définie comme suit :</a:t>
            </a:r>
          </a:p>
          <a:p>
            <a:pPr algn="l"/>
            <a:endParaRPr lang="fr-FR" b="0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fr-FR" b="0" i="0" u="none" strike="noStrike" dirty="0">
                <a:effectLst/>
                <a:latin typeface="STIXGeneral-Italic" pitchFamily="2" charset="2"/>
              </a:rPr>
              <a:t>𝑌</a:t>
            </a:r>
            <a:r>
              <a:rPr lang="fr-FR" b="0" i="0" u="none" strike="noStrike" dirty="0">
                <a:effectLst/>
                <a:latin typeface="STIXGeneral-Regular" pitchFamily="2" charset="2"/>
              </a:rPr>
              <a:t>=</a:t>
            </a:r>
            <a:r>
              <a:rPr lang="fr-FR" b="0" i="0" u="none" strike="noStrike" dirty="0">
                <a:effectLst/>
                <a:latin typeface="STIXGeneral-Italic" pitchFamily="2" charset="2"/>
              </a:rPr>
              <a:t>𝐵</a:t>
            </a:r>
            <a:r>
              <a:rPr lang="fr-FR" b="0" i="0" u="none" strike="noStrike" dirty="0">
                <a:effectLst/>
                <a:latin typeface="STIXGeneral-Regular" pitchFamily="2" charset="2"/>
              </a:rPr>
              <a:t>0+</a:t>
            </a:r>
            <a:r>
              <a:rPr lang="fr-FR" b="0" i="0" u="none" strike="noStrike" dirty="0">
                <a:effectLst/>
                <a:latin typeface="STIXGeneral-Italic" pitchFamily="2" charset="2"/>
              </a:rPr>
              <a:t>𝐵</a:t>
            </a:r>
            <a:r>
              <a:rPr lang="fr-FR" b="0" i="0" u="none" strike="noStrike" dirty="0">
                <a:effectLst/>
                <a:latin typeface="STIXGeneral-Regular" pitchFamily="2" charset="2"/>
              </a:rPr>
              <a:t>1</a:t>
            </a:r>
            <a:r>
              <a:rPr lang="fr-FR" b="0" i="0" u="none" strike="noStrike" dirty="0">
                <a:effectLst/>
                <a:latin typeface="STIXGeneral-Italic" pitchFamily="2" charset="2"/>
              </a:rPr>
              <a:t>𝑋</a:t>
            </a:r>
            <a:r>
              <a:rPr lang="fr-FR" b="0" i="0" u="none" strike="noStrike" dirty="0">
                <a:effectLst/>
                <a:latin typeface="STIXGeneral-Regular" pitchFamily="2" charset="2"/>
              </a:rPr>
              <a:t>1+...</a:t>
            </a:r>
            <a:r>
              <a:rPr lang="fr-FR" b="0" i="0" u="none" strike="noStrike" dirty="0">
                <a:effectLst/>
                <a:latin typeface="STIXGeneral-Italic" pitchFamily="2" charset="2"/>
              </a:rPr>
              <a:t>𝐵𝑖𝑋𝑖</a:t>
            </a:r>
            <a:r>
              <a:rPr lang="fr-FR" b="0" i="0" u="none" strike="noStrike" dirty="0">
                <a:effectLst/>
                <a:latin typeface="STIXGeneral-Regular" pitchFamily="2" charset="2"/>
              </a:rPr>
              <a:t>+</a:t>
            </a:r>
            <a:r>
              <a:rPr lang="fr-FR" b="0" i="0" u="none" strike="noStrike" dirty="0">
                <a:effectLst/>
                <a:latin typeface="STIXGeneral-Italic" pitchFamily="2" charset="2"/>
              </a:rPr>
              <a:t>𝜀</a:t>
            </a:r>
            <a:endParaRPr lang="fr-FR" b="0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fr-FR" dirty="0">
                <a:latin typeface="Roboto" panose="02000000000000000000" pitchFamily="2" charset="0"/>
              </a:rPr>
              <a:t>Avec </a:t>
            </a:r>
            <a:r>
              <a:rPr lang="fr-FR" b="0" i="0" dirty="0">
                <a:effectLst/>
                <a:latin typeface="Roboto" panose="02000000000000000000" pitchFamily="2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effectLst/>
                <a:latin typeface="STIXGeneral-Italic" pitchFamily="2" charset="2"/>
              </a:rPr>
              <a:t>𝑌</a:t>
            </a:r>
            <a:r>
              <a:rPr lang="fr-FR" b="0" i="0" dirty="0">
                <a:effectLst/>
                <a:latin typeface="Roboto" panose="02000000000000000000" pitchFamily="2" charset="0"/>
              </a:rPr>
              <a:t>, variable cible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effectLst/>
                <a:latin typeface="STIXGeneral-Italic" pitchFamily="2" charset="2"/>
              </a:rPr>
              <a:t>𝐵</a:t>
            </a:r>
            <a:r>
              <a:rPr lang="fr-FR" b="0" i="0" u="none" strike="noStrike" dirty="0">
                <a:effectLst/>
                <a:latin typeface="STIXGeneral-Regular" pitchFamily="2" charset="2"/>
              </a:rPr>
              <a:t>0</a:t>
            </a:r>
            <a:r>
              <a:rPr lang="fr-FR" b="0" i="0" dirty="0">
                <a:effectLst/>
                <a:latin typeface="Roboto" panose="02000000000000000000" pitchFamily="2" charset="0"/>
              </a:rPr>
              <a:t>, intercepte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effectLst/>
                <a:latin typeface="STIXGeneral-Italic" pitchFamily="2" charset="2"/>
              </a:rPr>
              <a:t>𝐵𝑖</a:t>
            </a:r>
            <a:r>
              <a:rPr lang="fr-FR" b="0" i="0" dirty="0">
                <a:effectLst/>
                <a:latin typeface="Roboto" panose="02000000000000000000" pitchFamily="2" charset="0"/>
              </a:rPr>
              <a:t>, poids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effectLst/>
                <a:latin typeface="STIXGeneral-Italic" pitchFamily="2" charset="2"/>
              </a:rPr>
              <a:t>𝑋𝑖</a:t>
            </a:r>
            <a:r>
              <a:rPr lang="fr-FR" b="0" i="0" dirty="0">
                <a:effectLst/>
                <a:latin typeface="Roboto" panose="02000000000000000000" pitchFamily="2" charset="0"/>
              </a:rPr>
              <a:t>, variable explicative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effectLst/>
                <a:latin typeface="STIXGeneral-Italic" pitchFamily="2" charset="2"/>
              </a:rPr>
              <a:t>𝜀𝑡</a:t>
            </a:r>
            <a:r>
              <a:rPr lang="fr-FR" b="0" i="0" dirty="0">
                <a:effectLst/>
                <a:latin typeface="Roboto" panose="02000000000000000000" pitchFamily="2" charset="0"/>
              </a:rPr>
              <a:t>, résiduelle</a:t>
            </a:r>
            <a:endParaRPr lang="fr-FR" dirty="0"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fr-FR" b="1" dirty="0">
                <a:latin typeface="Roboto" panose="02000000000000000000" pitchFamily="2" charset="0"/>
              </a:rPr>
              <a:t>L’</a:t>
            </a:r>
            <a:r>
              <a:rPr lang="fr-FR" b="1" dirty="0" err="1">
                <a:latin typeface="Roboto" panose="02000000000000000000" pitchFamily="2" charset="0"/>
              </a:rPr>
              <a:t>equation</a:t>
            </a:r>
            <a:r>
              <a:rPr lang="fr-FR" b="1" dirty="0">
                <a:latin typeface="Roboto" panose="02000000000000000000" pitchFamily="2" charset="0"/>
              </a:rPr>
              <a:t> suivante permet de supprimer l’effet température :</a:t>
            </a:r>
          </a:p>
          <a:p>
            <a:pPr algn="l"/>
            <a:endParaRPr lang="fr-FR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effectLst/>
                <a:latin typeface="STIXGeneral-Italic" pitchFamily="2" charset="2"/>
              </a:rPr>
              <a:t>𝑌𝐶𝑜𝑟𝑟</a:t>
            </a:r>
            <a:r>
              <a:rPr lang="fr-FR" b="0" i="0" u="none" strike="noStrike" dirty="0" err="1">
                <a:effectLst/>
                <a:latin typeface="STIXGeneral-Italic" pitchFamily="2" charset="2"/>
              </a:rPr>
              <a:t>igé</a:t>
            </a:r>
            <a:r>
              <a:rPr lang="fr-FR" b="0" i="0" u="none" strike="noStrike" dirty="0">
                <a:effectLst/>
                <a:latin typeface="STIXGeneral-Italic" pitchFamily="2" charset="2"/>
              </a:rPr>
              <a:t> </a:t>
            </a:r>
            <a:r>
              <a:rPr lang="fr-FR" b="0" i="0" u="none" strike="noStrike" dirty="0">
                <a:effectLst/>
                <a:latin typeface="STIXGeneral-Regular" pitchFamily="2" charset="2"/>
              </a:rPr>
              <a:t>= </a:t>
            </a:r>
            <a:r>
              <a:rPr lang="fr-FR" b="0" i="0" u="none" strike="noStrike" dirty="0">
                <a:effectLst/>
                <a:latin typeface="STIXGeneral-Italic" pitchFamily="2" charset="2"/>
              </a:rPr>
              <a:t>𝑌</a:t>
            </a:r>
            <a:r>
              <a:rPr lang="fr-FR" b="0" i="0" u="none" strike="noStrike" dirty="0">
                <a:effectLst/>
                <a:latin typeface="STIXGeneral-Regular" pitchFamily="2" charset="2"/>
              </a:rPr>
              <a:t>−(</a:t>
            </a:r>
            <a:r>
              <a:rPr lang="fr-FR" b="0" i="0" u="none" strike="noStrike" dirty="0">
                <a:effectLst/>
                <a:latin typeface="STIXGeneral-Italic" pitchFamily="2" charset="2"/>
              </a:rPr>
              <a:t>𝐵𝑇𝑒𝑚𝑝𝑒𝑟𝑎𝑡𝑢𝑟𝑒𝑋𝑇𝑒𝑚𝑝𝑒𝑟𝑎𝑡𝑢𝑟𝑒</a:t>
            </a:r>
            <a:r>
              <a:rPr lang="fr-FR" b="0" i="0" u="none" strike="noStrike" dirty="0">
                <a:effectLst/>
                <a:latin typeface="STIXGeneral-Regular" pitchFamily="2" charset="2"/>
              </a:rPr>
              <a:t>)</a:t>
            </a:r>
            <a:endParaRPr lang="fr-FR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effectLst/>
                <a:latin typeface="STIXGeneral-Italic" pitchFamily="2" charset="2"/>
              </a:rPr>
              <a:t>𝑌𝐶𝑜𝑟𝑟</a:t>
            </a:r>
            <a:r>
              <a:rPr lang="fr-FR" b="0" i="0" u="none" strike="noStrike" dirty="0" err="1">
                <a:effectLst/>
                <a:latin typeface="STIXGeneral-Italic" pitchFamily="2" charset="2"/>
              </a:rPr>
              <a:t>igé</a:t>
            </a:r>
            <a:r>
              <a:rPr lang="fr-FR" b="0" i="0" u="none" strike="noStrike" dirty="0">
                <a:effectLst/>
                <a:latin typeface="STIXGeneral-Italic" pitchFamily="2" charset="2"/>
              </a:rPr>
              <a:t> </a:t>
            </a:r>
            <a:r>
              <a:rPr lang="fr-FR" b="0" i="0" u="none" strike="noStrike" dirty="0">
                <a:effectLst/>
                <a:latin typeface="STIXGeneral-Regular" pitchFamily="2" charset="2"/>
              </a:rPr>
              <a:t>= </a:t>
            </a:r>
            <a:r>
              <a:rPr lang="fr-FR" b="0" i="0" u="none" strike="noStrike" dirty="0">
                <a:effectLst/>
                <a:latin typeface="STIXGeneral-Italic" pitchFamily="2" charset="2"/>
              </a:rPr>
              <a:t>𝐵</a:t>
            </a:r>
            <a:r>
              <a:rPr lang="fr-FR" b="0" i="0" u="none" strike="noStrike" dirty="0">
                <a:effectLst/>
                <a:latin typeface="STIXGeneral-Regular" pitchFamily="2" charset="2"/>
              </a:rPr>
              <a:t>0+</a:t>
            </a:r>
            <a:r>
              <a:rPr lang="fr-FR" b="0" i="0" u="none" strike="noStrike" dirty="0">
                <a:effectLst/>
                <a:latin typeface="STIXGeneral-Italic" pitchFamily="2" charset="2"/>
              </a:rPr>
              <a:t>𝜀</a:t>
            </a:r>
            <a:endParaRPr lang="fr-FR" b="0" i="0" dirty="0">
              <a:effectLst/>
              <a:latin typeface="Roboto" panose="02000000000000000000" pitchFamily="2" charset="0"/>
            </a:endParaRPr>
          </a:p>
          <a:p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597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Démarche de préparation et de nettoyage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 Présentation du </a:t>
            </a:r>
            <a:r>
              <a:rPr lang="fr-FR" sz="2000" b="1" dirty="0" err="1">
                <a:solidFill>
                  <a:srgbClr val="7450EB"/>
                </a:solidFill>
              </a:rPr>
              <a:t>concern</a:t>
            </a:r>
            <a:r>
              <a:rPr lang="fr-FR" sz="2000" b="1" dirty="0">
                <a:solidFill>
                  <a:srgbClr val="7450EB"/>
                </a:solidFill>
              </a:rPr>
              <a:t> ML </a:t>
            </a:r>
            <a:r>
              <a:rPr lang="fr-FR" sz="2000" b="1" dirty="0" err="1">
                <a:solidFill>
                  <a:srgbClr val="7450EB"/>
                </a:solidFill>
              </a:rPr>
              <a:t>engineer</a:t>
            </a:r>
            <a:r>
              <a:rPr lang="fr-FR" sz="2000" b="1" dirty="0">
                <a:solidFill>
                  <a:srgbClr val="7450EB"/>
                </a:solidFill>
              </a:rPr>
              <a:t> &amp; Santé Publique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2F0955-B455-CEF3-1185-24E5CCCA337B}"/>
              </a:ext>
            </a:extLst>
          </p:cNvPr>
          <p:cNvSpPr txBox="1"/>
          <p:nvPr/>
        </p:nvSpPr>
        <p:spPr>
          <a:xfrm>
            <a:off x="726989" y="2153327"/>
            <a:ext cx="53690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Identifier les Variables </a:t>
            </a:r>
            <a:r>
              <a:rPr lang="en-AU" dirty="0" err="1"/>
              <a:t>Pertinentes</a:t>
            </a:r>
            <a:r>
              <a:rPr lang="en-AU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Mettre</a:t>
            </a:r>
            <a:r>
              <a:rPr lang="en-AU" dirty="0"/>
              <a:t> </a:t>
            </a:r>
            <a:r>
              <a:rPr lang="en-AU" dirty="0" err="1"/>
              <a:t>en</a:t>
            </a:r>
            <a:r>
              <a:rPr lang="en-AU" dirty="0"/>
              <a:t> </a:t>
            </a:r>
            <a:r>
              <a:rPr lang="en-AU" dirty="0" err="1"/>
              <a:t>Évidence</a:t>
            </a:r>
            <a:r>
              <a:rPr lang="en-AU" dirty="0"/>
              <a:t> les </a:t>
            </a:r>
            <a:r>
              <a:rPr lang="en-AU" dirty="0" err="1"/>
              <a:t>Valeurs</a:t>
            </a:r>
            <a:r>
              <a:rPr lang="en-AU" dirty="0"/>
              <a:t> </a:t>
            </a:r>
            <a:r>
              <a:rPr lang="en-AU" dirty="0" err="1"/>
              <a:t>Manquantes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Traiter</a:t>
            </a:r>
            <a:r>
              <a:rPr lang="en-AU" dirty="0"/>
              <a:t> les </a:t>
            </a:r>
            <a:r>
              <a:rPr lang="en-AU" dirty="0" err="1"/>
              <a:t>Valeurs</a:t>
            </a:r>
            <a:r>
              <a:rPr lang="en-AU" dirty="0"/>
              <a:t> </a:t>
            </a:r>
            <a:r>
              <a:rPr lang="en-AU" dirty="0" err="1"/>
              <a:t>Aberrantes</a:t>
            </a:r>
            <a:r>
              <a:rPr lang="en-AU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Automatisation</a:t>
            </a:r>
            <a:r>
              <a:rPr lang="en-AU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Vérification</a:t>
            </a:r>
            <a:r>
              <a:rPr lang="en-AU" dirty="0"/>
              <a:t> de la </a:t>
            </a:r>
            <a:r>
              <a:rPr lang="en-AU" dirty="0" err="1"/>
              <a:t>Conformité</a:t>
            </a:r>
            <a:r>
              <a:rPr lang="en-AU" dirty="0"/>
              <a:t>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89174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>
                <a:solidFill>
                  <a:schemeClr val="tx2"/>
                </a:solidFill>
              </a:rPr>
              <a:t>Préparations des données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rgbClr val="7450EB"/>
                </a:solidFill>
              </a:rPr>
              <a:t>Missing</a:t>
            </a:r>
            <a:r>
              <a:rPr lang="fr-FR" sz="2000" b="1" dirty="0">
                <a:solidFill>
                  <a:srgbClr val="7450EB"/>
                </a:solidFill>
              </a:rPr>
              <a:t> Values Part 1: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D90C04-E7DB-593E-3E24-785DEB47D376}"/>
              </a:ext>
            </a:extLst>
          </p:cNvPr>
          <p:cNvSpPr txBox="1"/>
          <p:nvPr/>
        </p:nvSpPr>
        <p:spPr>
          <a:xfrm>
            <a:off x="1028700" y="2153327"/>
            <a:ext cx="18424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Orginal</a:t>
            </a:r>
            <a:r>
              <a:rPr lang="en-AU" dirty="0"/>
              <a:t> Data </a:t>
            </a:r>
          </a:p>
          <a:p>
            <a:endParaRPr lang="en-AU" dirty="0"/>
          </a:p>
          <a:p>
            <a:pPr marL="285750" indent="-285750">
              <a:buFontTx/>
              <a:buChar char="-"/>
            </a:pPr>
            <a:r>
              <a:rPr lang="en-AU" dirty="0"/>
              <a:t>Columns: 162</a:t>
            </a:r>
          </a:p>
          <a:p>
            <a:pPr marL="285750" indent="-285750">
              <a:buFontTx/>
              <a:buChar char="-"/>
            </a:pPr>
            <a:r>
              <a:rPr lang="en-AU" dirty="0"/>
              <a:t>Rows: 320,772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B6DBB6-433D-CA27-7AC0-72D9409374C3}"/>
              </a:ext>
            </a:extLst>
          </p:cNvPr>
          <p:cNvSpPr txBox="1"/>
          <p:nvPr/>
        </p:nvSpPr>
        <p:spPr>
          <a:xfrm>
            <a:off x="9554849" y="2228671"/>
            <a:ext cx="18424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Cleaned Data </a:t>
            </a:r>
          </a:p>
          <a:p>
            <a:endParaRPr lang="en-AU" dirty="0"/>
          </a:p>
          <a:p>
            <a:pPr marL="285750" indent="-285750">
              <a:buFontTx/>
              <a:buChar char="-"/>
            </a:pPr>
            <a:r>
              <a:rPr lang="en-AU" dirty="0"/>
              <a:t>Columns: 34</a:t>
            </a:r>
          </a:p>
          <a:p>
            <a:pPr marL="285750" indent="-285750">
              <a:buFontTx/>
              <a:buChar char="-"/>
            </a:pPr>
            <a:r>
              <a:rPr lang="en-AU" dirty="0"/>
              <a:t>Rows: 320,772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5FB723-C907-320C-9386-7337BD989A1E}"/>
              </a:ext>
            </a:extLst>
          </p:cNvPr>
          <p:cNvSpPr txBox="1"/>
          <p:nvPr/>
        </p:nvSpPr>
        <p:spPr>
          <a:xfrm>
            <a:off x="3224940" y="2228671"/>
            <a:ext cx="6260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Cleaning Process</a:t>
            </a:r>
          </a:p>
          <a:p>
            <a:r>
              <a:rPr lang="en-AU" dirty="0"/>
              <a:t>- Remove columns where 100% of values are missing</a:t>
            </a:r>
          </a:p>
          <a:p>
            <a:pPr marL="285750" indent="-285750">
              <a:buFontTx/>
              <a:buChar char="-"/>
            </a:pPr>
            <a:r>
              <a:rPr lang="en-AU" dirty="0"/>
              <a:t>Remove columns where more than  50% of values are missing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638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6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Préparations des données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34420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 Les données de chauffage énergétiques :</a:t>
            </a:r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E0527D90-E34A-D9F8-33FC-13B5132379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5" b="49871"/>
          <a:stretch/>
        </p:blipFill>
        <p:spPr>
          <a:xfrm>
            <a:off x="726989" y="2929149"/>
            <a:ext cx="6646084" cy="3240157"/>
          </a:xfrm>
          <a:prstGeom prst="rect">
            <a:avLst/>
          </a:prstGeom>
        </p:spPr>
      </p:pic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072E90A7-6223-B741-C62B-0A91B660D7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391" r="75185"/>
          <a:stretch/>
        </p:blipFill>
        <p:spPr>
          <a:xfrm>
            <a:off x="7373073" y="4594572"/>
            <a:ext cx="1655180" cy="1574734"/>
          </a:xfrm>
          <a:prstGeom prst="rect">
            <a:avLst/>
          </a:prstGeom>
        </p:spPr>
      </p:pic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187946EE-A202-9C79-95F0-1217AC0651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313" b="24757"/>
          <a:stretch/>
        </p:blipFill>
        <p:spPr>
          <a:xfrm>
            <a:off x="726988" y="1334530"/>
            <a:ext cx="6646085" cy="1590424"/>
          </a:xfrm>
          <a:prstGeom prst="rect">
            <a:avLst/>
          </a:prstGeom>
        </p:spPr>
      </p:pic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2F0E3F54-58C0-22F3-348A-51356C7513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06" t="76391" r="50372"/>
          <a:stretch/>
        </p:blipFill>
        <p:spPr>
          <a:xfrm>
            <a:off x="7405868" y="2972396"/>
            <a:ext cx="1622385" cy="157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19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6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Préparations des données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34420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 Les données de chauffage énergétiques :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46DF2923-379F-91A9-D164-3CA16FACB5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37" b="24945"/>
          <a:stretch/>
        </p:blipFill>
        <p:spPr>
          <a:xfrm>
            <a:off x="726989" y="1562581"/>
            <a:ext cx="6858000" cy="5007623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D3CD65EA-DCD3-3795-C889-D6833B75C9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76310" r="74032"/>
          <a:stretch/>
        </p:blipFill>
        <p:spPr>
          <a:xfrm>
            <a:off x="7594596" y="4924488"/>
            <a:ext cx="1780898" cy="1624671"/>
          </a:xfrm>
          <a:prstGeom prst="rect">
            <a:avLst/>
          </a:prstGeom>
        </p:spPr>
      </p:pic>
      <p:pic>
        <p:nvPicPr>
          <p:cNvPr id="12" name="Picture 11" descr="A screenshot of a graph&#10;&#10;Description automatically generated">
            <a:extLst>
              <a:ext uri="{FF2B5EF4-FFF2-40B4-BE49-F238E27FC236}">
                <a16:creationId xmlns:a16="http://schemas.microsoft.com/office/drawing/2014/main" id="{BB1B1EC7-AE76-A3A8-AC0F-F6DD814D86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12" t="76310" r="48920"/>
          <a:stretch/>
        </p:blipFill>
        <p:spPr>
          <a:xfrm>
            <a:off x="7584989" y="3253687"/>
            <a:ext cx="1780898" cy="162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1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6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Préparations des données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34420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 Les données de chauffage énergétiques :</a:t>
            </a:r>
          </a:p>
        </p:txBody>
      </p:sp>
      <p:pic>
        <p:nvPicPr>
          <p:cNvPr id="8" name="Picture 7" descr="A collage of graphs&#10;&#10;Description automatically generated">
            <a:extLst>
              <a:ext uri="{FF2B5EF4-FFF2-40B4-BE49-F238E27FC236}">
                <a16:creationId xmlns:a16="http://schemas.microsoft.com/office/drawing/2014/main" id="{45B5AAA7-7DE4-C042-833C-2A182A08B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411" y="2040582"/>
            <a:ext cx="4491067" cy="44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19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DF32-EC1D-CF41-B718-01CC229BA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611" y="1417853"/>
            <a:ext cx="2349843" cy="3314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0" dirty="0">
                <a:solidFill>
                  <a:srgbClr val="B8B1FF"/>
                </a:solidFill>
              </a:rPr>
              <a:t>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49F5C1-858B-F2A1-19C1-ED4619F786C4}"/>
              </a:ext>
            </a:extLst>
          </p:cNvPr>
          <p:cNvSpPr/>
          <p:nvPr/>
        </p:nvSpPr>
        <p:spPr>
          <a:xfrm>
            <a:off x="4263081" y="2761735"/>
            <a:ext cx="6400800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07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170FC019-C885-5695-6957-E6FCFADF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43" y="2761735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3384A4-D6C4-B166-5E9C-1C296EB7D28A}"/>
              </a:ext>
            </a:extLst>
          </p:cNvPr>
          <p:cNvSpPr txBox="1"/>
          <p:nvPr/>
        </p:nvSpPr>
        <p:spPr>
          <a:xfrm>
            <a:off x="4214096" y="3163048"/>
            <a:ext cx="6498770" cy="783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F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GB" dirty="0">
                <a:latin typeface="Inter"/>
              </a:rPr>
              <a:t>A</a:t>
            </a:r>
            <a:r>
              <a:rPr lang="en-GB" b="1" i="0" dirty="0">
                <a:effectLst/>
                <a:latin typeface="Inter"/>
              </a:rPr>
              <a:t>nalyses </a:t>
            </a:r>
            <a:r>
              <a:rPr lang="en-GB" dirty="0" err="1">
                <a:latin typeface="Inter"/>
              </a:rPr>
              <a:t>S</a:t>
            </a:r>
            <a:r>
              <a:rPr lang="en-GB" b="1" i="0" dirty="0" err="1">
                <a:effectLst/>
                <a:latin typeface="Inter"/>
              </a:rPr>
              <a:t>tatistiques</a:t>
            </a:r>
            <a:endParaRPr lang="en-GB" b="1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245251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6336</TotalTime>
  <Words>1233</Words>
  <Application>Microsoft Macintosh PowerPoint</Application>
  <PresentationFormat>Widescreen</PresentationFormat>
  <Paragraphs>311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Inter</vt:lpstr>
      <vt:lpstr>Roboto</vt:lpstr>
      <vt:lpstr>Söhne</vt:lpstr>
      <vt:lpstr>STIXGeneral-Italic</vt:lpstr>
      <vt:lpstr>STIXGeneral-Regular</vt:lpstr>
      <vt:lpstr>Office Theme</vt:lpstr>
      <vt:lpstr>Préparez des données pour un organisme de santé publique</vt:lpstr>
      <vt:lpstr>PowerPoint Presentation</vt:lpstr>
      <vt:lpstr>Défini Les Objectifs De Nettoyage</vt:lpstr>
      <vt:lpstr>Démarche de préparation et de nettoyage</vt:lpstr>
      <vt:lpstr>Préparations des données</vt:lpstr>
      <vt:lpstr>Préparations des données</vt:lpstr>
      <vt:lpstr>Préparations des données</vt:lpstr>
      <vt:lpstr>Préparations des données</vt:lpstr>
      <vt:lpstr>PowerPoint Presentation</vt:lpstr>
      <vt:lpstr>Correction des données de consommation</vt:lpstr>
      <vt:lpstr>Correction des données de consommation</vt:lpstr>
      <vt:lpstr>Correction des données de consommation</vt:lpstr>
      <vt:lpstr>Correction des données de consommation</vt:lpstr>
      <vt:lpstr>Correction des données de consommation</vt:lpstr>
      <vt:lpstr>PowerPoint Presentation</vt:lpstr>
      <vt:lpstr>Désaisonnalisation des données</vt:lpstr>
      <vt:lpstr>Désaisonnalisation des données</vt:lpstr>
      <vt:lpstr>Désaisonnalisation des données</vt:lpstr>
      <vt:lpstr>Désaisonnalisation des données</vt:lpstr>
      <vt:lpstr>PowerPoint Presentation</vt:lpstr>
      <vt:lpstr>Désaisonnalisation des données</vt:lpstr>
      <vt:lpstr>Prévision de la consommation</vt:lpstr>
      <vt:lpstr>Prévision de la consommation</vt:lpstr>
      <vt:lpstr>Prévision de la consommation</vt:lpstr>
      <vt:lpstr>Prévision de la consommation</vt:lpstr>
      <vt:lpstr>Prévision de la consommation</vt:lpstr>
      <vt:lpstr>Prévision de la consommation</vt:lpstr>
      <vt:lpstr>PowerPoint Presentation</vt:lpstr>
      <vt:lpstr>Désaisonnalisation des données</vt:lpstr>
      <vt:lpstr>Correction des données de consommation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Prédisez la demande en électricité</dc:title>
  <dc:creator>Typhaine Haurogné</dc:creator>
  <cp:lastModifiedBy>Typhaine Haurogné</cp:lastModifiedBy>
  <cp:revision>19</cp:revision>
  <dcterms:created xsi:type="dcterms:W3CDTF">2023-01-28T10:30:02Z</dcterms:created>
  <dcterms:modified xsi:type="dcterms:W3CDTF">2023-08-08T09:22:05Z</dcterms:modified>
</cp:coreProperties>
</file>