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05" r:id="rId3"/>
    <p:sldId id="258" r:id="rId4"/>
    <p:sldId id="306" r:id="rId5"/>
    <p:sldId id="294" r:id="rId6"/>
    <p:sldId id="307" r:id="rId7"/>
    <p:sldId id="290" r:id="rId8"/>
    <p:sldId id="312" r:id="rId9"/>
    <p:sldId id="314" r:id="rId10"/>
    <p:sldId id="292" r:id="rId11"/>
    <p:sldId id="316" r:id="rId12"/>
    <p:sldId id="261" r:id="rId13"/>
    <p:sldId id="315" r:id="rId14"/>
    <p:sldId id="289" r:id="rId15"/>
    <p:sldId id="308" r:id="rId16"/>
    <p:sldId id="295" r:id="rId17"/>
    <p:sldId id="264" r:id="rId18"/>
    <p:sldId id="317" r:id="rId19"/>
    <p:sldId id="318" r:id="rId20"/>
    <p:sldId id="320" r:id="rId21"/>
    <p:sldId id="272" r:id="rId22"/>
    <p:sldId id="321" r:id="rId23"/>
    <p:sldId id="304" r:id="rId24"/>
    <p:sldId id="319" r:id="rId25"/>
    <p:sldId id="322" r:id="rId26"/>
    <p:sldId id="323" r:id="rId2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0EB"/>
    <a:srgbClr val="B45C60"/>
    <a:srgbClr val="B8B1FF"/>
    <a:srgbClr val="B2ABF2"/>
    <a:srgbClr val="F9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96"/>
    <p:restoredTop sz="97030"/>
  </p:normalViewPr>
  <p:slideViewPr>
    <p:cSldViewPr snapToGrid="0">
      <p:cViewPr>
        <p:scale>
          <a:sx n="130" d="100"/>
          <a:sy n="130" d="100"/>
        </p:scale>
        <p:origin x="6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38D42-E5B8-4246-B798-BF66A1746ED2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3C3020-421D-0F45-8782-2DB515F83301}">
      <dgm:prSet phldrT="[Text]"/>
      <dgm:spPr/>
      <dgm:t>
        <a:bodyPr/>
        <a:lstStyle/>
        <a:p>
          <a:r>
            <a:rPr lang="fr-FR" noProof="0" dirty="0"/>
            <a:t>Extraction et chargement des données</a:t>
          </a:r>
        </a:p>
      </dgm:t>
    </dgm:pt>
    <dgm:pt modelId="{DA4586F5-7F00-9942-A27D-9A6D09C21217}" type="parTrans" cxnId="{B8A1FE5C-080A-4C46-9727-4C21C149BE8E}">
      <dgm:prSet/>
      <dgm:spPr/>
      <dgm:t>
        <a:bodyPr/>
        <a:lstStyle/>
        <a:p>
          <a:endParaRPr lang="fr-FR" noProof="0" dirty="0"/>
        </a:p>
      </dgm:t>
    </dgm:pt>
    <dgm:pt modelId="{B8C10137-7247-0C49-A651-353CF8C96A0A}" type="sibTrans" cxnId="{B8A1FE5C-080A-4C46-9727-4C21C149BE8E}">
      <dgm:prSet/>
      <dgm:spPr/>
      <dgm:t>
        <a:bodyPr/>
        <a:lstStyle/>
        <a:p>
          <a:endParaRPr lang="fr-FR" noProof="0" dirty="0"/>
        </a:p>
      </dgm:t>
    </dgm:pt>
    <dgm:pt modelId="{8ABDC858-D871-6D48-AB9B-10DA8FAC7C98}">
      <dgm:prSet phldrT="[Text]"/>
      <dgm:spPr/>
      <dgm:t>
        <a:bodyPr/>
        <a:lstStyle/>
        <a:p>
          <a:r>
            <a:rPr lang="fr-FR" noProof="0" dirty="0"/>
            <a:t>Chargée les données</a:t>
          </a:r>
        </a:p>
      </dgm:t>
    </dgm:pt>
    <dgm:pt modelId="{31C8A2AC-1F9B-BE40-9ED8-926B7053889A}" type="parTrans" cxnId="{4AF43D7E-D830-6B43-B095-8E4FD0158C7C}">
      <dgm:prSet/>
      <dgm:spPr/>
      <dgm:t>
        <a:bodyPr/>
        <a:lstStyle/>
        <a:p>
          <a:endParaRPr lang="fr-FR" noProof="0" dirty="0"/>
        </a:p>
      </dgm:t>
    </dgm:pt>
    <dgm:pt modelId="{260DB846-F99D-F34F-B136-CAFC31079C4B}" type="sibTrans" cxnId="{4AF43D7E-D830-6B43-B095-8E4FD0158C7C}">
      <dgm:prSet/>
      <dgm:spPr/>
      <dgm:t>
        <a:bodyPr/>
        <a:lstStyle/>
        <a:p>
          <a:endParaRPr lang="fr-FR" noProof="0" dirty="0"/>
        </a:p>
      </dgm:t>
    </dgm:pt>
    <dgm:pt modelId="{2158A8A2-5C66-7E4D-B1E2-736C0A1EB2F6}">
      <dgm:prSet phldrT="[Text]"/>
      <dgm:spPr/>
      <dgm:t>
        <a:bodyPr/>
        <a:lstStyle/>
        <a:p>
          <a:r>
            <a:rPr lang="fr-FR" noProof="0" dirty="0"/>
            <a:t>Vérifier le format</a:t>
          </a:r>
        </a:p>
      </dgm:t>
    </dgm:pt>
    <dgm:pt modelId="{DE7387CE-8D8B-BF44-9E56-6D8A035EB8F1}" type="parTrans" cxnId="{A8297ED1-A202-5242-AB10-8156355BCAF4}">
      <dgm:prSet/>
      <dgm:spPr/>
      <dgm:t>
        <a:bodyPr/>
        <a:lstStyle/>
        <a:p>
          <a:endParaRPr lang="fr-FR" noProof="0" dirty="0"/>
        </a:p>
      </dgm:t>
    </dgm:pt>
    <dgm:pt modelId="{4F0B87EC-5F1F-FF46-A9A6-892CF2F2FB86}" type="sibTrans" cxnId="{A8297ED1-A202-5242-AB10-8156355BCAF4}">
      <dgm:prSet/>
      <dgm:spPr/>
      <dgm:t>
        <a:bodyPr/>
        <a:lstStyle/>
        <a:p>
          <a:endParaRPr lang="fr-FR" noProof="0" dirty="0"/>
        </a:p>
      </dgm:t>
    </dgm:pt>
    <dgm:pt modelId="{8A2BF233-0CD7-AA41-8917-5AC34CBCD64D}">
      <dgm:prSet phldrT="[Text]"/>
      <dgm:spPr/>
      <dgm:t>
        <a:bodyPr/>
        <a:lstStyle/>
        <a:p>
          <a:r>
            <a:rPr lang="fr-FR" noProof="0" dirty="0"/>
            <a:t>Supprimer les doublons</a:t>
          </a:r>
        </a:p>
      </dgm:t>
    </dgm:pt>
    <dgm:pt modelId="{6B3A4BF0-F041-A146-9C04-1081005D485A}" type="parTrans" cxnId="{BBE20457-2962-E74D-BCF9-CADE409EF139}">
      <dgm:prSet/>
      <dgm:spPr/>
      <dgm:t>
        <a:bodyPr/>
        <a:lstStyle/>
        <a:p>
          <a:endParaRPr lang="fr-FR" noProof="0" dirty="0"/>
        </a:p>
      </dgm:t>
    </dgm:pt>
    <dgm:pt modelId="{C526787B-A954-6741-ABFC-62CAB9595FF2}" type="sibTrans" cxnId="{BBE20457-2962-E74D-BCF9-CADE409EF139}">
      <dgm:prSet/>
      <dgm:spPr/>
      <dgm:t>
        <a:bodyPr/>
        <a:lstStyle/>
        <a:p>
          <a:endParaRPr lang="fr-FR" noProof="0" dirty="0"/>
        </a:p>
      </dgm:t>
    </dgm:pt>
    <dgm:pt modelId="{DD309A2E-8B1B-B74A-BD30-96D7FD9CC655}">
      <dgm:prSet phldrT="[Text]"/>
      <dgm:spPr/>
      <dgm:t>
        <a:bodyPr/>
        <a:lstStyle/>
        <a:p>
          <a:r>
            <a:rPr lang="fr-FR" noProof="0" dirty="0"/>
            <a:t>Renommer les colonnes</a:t>
          </a:r>
        </a:p>
      </dgm:t>
    </dgm:pt>
    <dgm:pt modelId="{07D6935F-2942-1348-9B67-A9AE4674746A}" type="parTrans" cxnId="{2A0C26E2-FC07-A343-ACFF-735E08367E86}">
      <dgm:prSet/>
      <dgm:spPr/>
      <dgm:t>
        <a:bodyPr/>
        <a:lstStyle/>
        <a:p>
          <a:endParaRPr lang="fr-FR" noProof="0" dirty="0"/>
        </a:p>
      </dgm:t>
    </dgm:pt>
    <dgm:pt modelId="{DAB3E68C-D4D6-6245-B695-6547AF3C6BFD}" type="sibTrans" cxnId="{2A0C26E2-FC07-A343-ACFF-735E08367E86}">
      <dgm:prSet/>
      <dgm:spPr/>
      <dgm:t>
        <a:bodyPr/>
        <a:lstStyle/>
        <a:p>
          <a:endParaRPr lang="fr-FR" noProof="0" dirty="0"/>
        </a:p>
      </dgm:t>
    </dgm:pt>
    <dgm:pt modelId="{B373BC34-78D1-FC44-B669-BB3B28A8CD2F}">
      <dgm:prSet phldrT="[Text]"/>
      <dgm:spPr/>
      <dgm:t>
        <a:bodyPr/>
        <a:lstStyle/>
        <a:p>
          <a:r>
            <a:rPr lang="fr-FR" noProof="0" dirty="0"/>
            <a:t>Pour une meilleur compréhension</a:t>
          </a:r>
        </a:p>
      </dgm:t>
    </dgm:pt>
    <dgm:pt modelId="{ACD28A20-0F88-9E4F-ACAF-963E09EDFEA8}" type="parTrans" cxnId="{3054644F-E601-974C-AC3F-2654A26C4EC0}">
      <dgm:prSet/>
      <dgm:spPr/>
      <dgm:t>
        <a:bodyPr/>
        <a:lstStyle/>
        <a:p>
          <a:endParaRPr lang="fr-FR" noProof="0" dirty="0"/>
        </a:p>
      </dgm:t>
    </dgm:pt>
    <dgm:pt modelId="{0E04A353-1590-7944-B5D8-13D4B7305BAD}" type="sibTrans" cxnId="{3054644F-E601-974C-AC3F-2654A26C4EC0}">
      <dgm:prSet/>
      <dgm:spPr/>
      <dgm:t>
        <a:bodyPr/>
        <a:lstStyle/>
        <a:p>
          <a:endParaRPr lang="fr-FR" noProof="0" dirty="0"/>
        </a:p>
      </dgm:t>
    </dgm:pt>
    <dgm:pt modelId="{39DB688A-85A2-9E48-8E6A-CC4E28ADD829}">
      <dgm:prSet phldrT="[Text]"/>
      <dgm:spPr/>
      <dgm:t>
        <a:bodyPr/>
        <a:lstStyle/>
        <a:p>
          <a:r>
            <a:rPr lang="fr-FR" noProof="0" dirty="0"/>
            <a:t>Plus facile de les gérer</a:t>
          </a:r>
        </a:p>
      </dgm:t>
    </dgm:pt>
    <dgm:pt modelId="{0E8C7686-D486-6D43-8799-855EE992E1E1}" type="parTrans" cxnId="{BA664C8B-F4AD-FA4E-ACB7-4E556F07DFDD}">
      <dgm:prSet/>
      <dgm:spPr/>
      <dgm:t>
        <a:bodyPr/>
        <a:lstStyle/>
        <a:p>
          <a:endParaRPr lang="fr-FR" noProof="0" dirty="0"/>
        </a:p>
      </dgm:t>
    </dgm:pt>
    <dgm:pt modelId="{859EA2EA-FED2-EA4D-B403-B375C2408D03}" type="sibTrans" cxnId="{BA664C8B-F4AD-FA4E-ACB7-4E556F07DFDD}">
      <dgm:prSet/>
      <dgm:spPr/>
      <dgm:t>
        <a:bodyPr/>
        <a:lstStyle/>
        <a:p>
          <a:endParaRPr lang="fr-FR" noProof="0" dirty="0"/>
        </a:p>
      </dgm:t>
    </dgm:pt>
    <dgm:pt modelId="{5EA7644A-359F-984E-85BC-2BF95EC53250}">
      <dgm:prSet phldrT="[Text]"/>
      <dgm:spPr/>
      <dgm:t>
        <a:bodyPr/>
        <a:lstStyle/>
        <a:p>
          <a:r>
            <a:rPr lang="fr-FR" noProof="0" dirty="0"/>
            <a:t>Supprimer les variables ayant plus de 50% de valeurs nuls</a:t>
          </a:r>
        </a:p>
      </dgm:t>
    </dgm:pt>
    <dgm:pt modelId="{36F05160-3545-1D41-A560-D62E9F49E896}" type="parTrans" cxnId="{14B0484A-610E-214F-86AD-C6092C1664A0}">
      <dgm:prSet/>
      <dgm:spPr/>
      <dgm:t>
        <a:bodyPr/>
        <a:lstStyle/>
        <a:p>
          <a:endParaRPr lang="fr-FR" noProof="0" dirty="0"/>
        </a:p>
      </dgm:t>
    </dgm:pt>
    <dgm:pt modelId="{85043089-E0D4-2A40-A0FB-7DF3E99C8578}" type="sibTrans" cxnId="{14B0484A-610E-214F-86AD-C6092C1664A0}">
      <dgm:prSet/>
      <dgm:spPr/>
      <dgm:t>
        <a:bodyPr/>
        <a:lstStyle/>
        <a:p>
          <a:endParaRPr lang="fr-FR" noProof="0" dirty="0"/>
        </a:p>
      </dgm:t>
    </dgm:pt>
    <dgm:pt modelId="{C38333C6-38C9-0F40-9CE1-AB3A0C8EEDA1}">
      <dgm:prSet phldrT="[Text]"/>
      <dgm:spPr/>
      <dgm:t>
        <a:bodyPr/>
        <a:lstStyle/>
        <a:p>
          <a:r>
            <a:rPr lang="fr-FR" noProof="0" dirty="0"/>
            <a:t>Supprimer les colonnes et lignes</a:t>
          </a:r>
        </a:p>
      </dgm:t>
    </dgm:pt>
    <dgm:pt modelId="{520A6382-E2C6-7A4B-8011-0A2CC2AA4943}" type="sibTrans" cxnId="{F5C38ECB-65B0-B34F-A127-2B6749141FB1}">
      <dgm:prSet/>
      <dgm:spPr/>
      <dgm:t>
        <a:bodyPr/>
        <a:lstStyle/>
        <a:p>
          <a:endParaRPr lang="fr-FR" noProof="0" dirty="0"/>
        </a:p>
      </dgm:t>
    </dgm:pt>
    <dgm:pt modelId="{DA40BE1B-7F50-2B4D-A3F9-004941AF354B}" type="parTrans" cxnId="{F5C38ECB-65B0-B34F-A127-2B6749141FB1}">
      <dgm:prSet/>
      <dgm:spPr/>
      <dgm:t>
        <a:bodyPr/>
        <a:lstStyle/>
        <a:p>
          <a:endParaRPr lang="fr-FR" noProof="0" dirty="0"/>
        </a:p>
      </dgm:t>
    </dgm:pt>
    <dgm:pt modelId="{6FF9F0E5-7B54-AD45-83D1-B4683DDD5766}">
      <dgm:prSet phldrT="[Text]"/>
      <dgm:spPr/>
      <dgm:t>
        <a:bodyPr/>
        <a:lstStyle/>
        <a:p>
          <a:r>
            <a:rPr lang="fr-FR" noProof="0" dirty="0"/>
            <a:t>Imputer les valeurs manquantes</a:t>
          </a:r>
        </a:p>
      </dgm:t>
    </dgm:pt>
    <dgm:pt modelId="{68838D02-78A2-C449-87F7-0E45C2EC8D40}" type="parTrans" cxnId="{A82BD8E5-7699-D944-8E12-139AF673B5DF}">
      <dgm:prSet/>
      <dgm:spPr/>
      <dgm:t>
        <a:bodyPr/>
        <a:lstStyle/>
        <a:p>
          <a:endParaRPr lang="fr-FR" noProof="0" dirty="0"/>
        </a:p>
      </dgm:t>
    </dgm:pt>
    <dgm:pt modelId="{902C1D62-346A-1548-9876-0292B3EA9AFF}" type="sibTrans" cxnId="{A82BD8E5-7699-D944-8E12-139AF673B5DF}">
      <dgm:prSet/>
      <dgm:spPr/>
      <dgm:t>
        <a:bodyPr/>
        <a:lstStyle/>
        <a:p>
          <a:endParaRPr lang="fr-FR" noProof="0" dirty="0"/>
        </a:p>
      </dgm:t>
    </dgm:pt>
    <dgm:pt modelId="{5B3DD416-422B-EA4A-ACD9-E8D084F28EC0}">
      <dgm:prSet phldrT="[Text]"/>
      <dgm:spPr/>
      <dgm:t>
        <a:bodyPr/>
        <a:lstStyle/>
        <a:p>
          <a:r>
            <a:rPr lang="fr-FR" noProof="0" dirty="0"/>
            <a:t>Etude de la fréquence pour les variables non numériques</a:t>
          </a:r>
        </a:p>
      </dgm:t>
    </dgm:pt>
    <dgm:pt modelId="{5AFD2486-F371-6649-AF9B-29D852FA7B84}" type="parTrans" cxnId="{1F932567-C17A-C84E-919C-F7DBD3296AD6}">
      <dgm:prSet/>
      <dgm:spPr/>
      <dgm:t>
        <a:bodyPr/>
        <a:lstStyle/>
        <a:p>
          <a:endParaRPr lang="fr-FR" noProof="0" dirty="0"/>
        </a:p>
      </dgm:t>
    </dgm:pt>
    <dgm:pt modelId="{DDEB969F-F5C7-0449-9E7F-58535358A7A8}" type="sibTrans" cxnId="{1F932567-C17A-C84E-919C-F7DBD3296AD6}">
      <dgm:prSet/>
      <dgm:spPr/>
      <dgm:t>
        <a:bodyPr/>
        <a:lstStyle/>
        <a:p>
          <a:endParaRPr lang="fr-FR" noProof="0" dirty="0"/>
        </a:p>
      </dgm:t>
    </dgm:pt>
    <dgm:pt modelId="{A2EA9568-6D83-DB4D-88AD-8A45F97A88F0}">
      <dgm:prSet phldrT="[Text]"/>
      <dgm:spPr/>
      <dgm:t>
        <a:bodyPr/>
        <a:lstStyle/>
        <a:p>
          <a:r>
            <a:rPr lang="fr-FR" noProof="0" dirty="0"/>
            <a:t>Médiane pour les variables continues</a:t>
          </a:r>
        </a:p>
      </dgm:t>
    </dgm:pt>
    <dgm:pt modelId="{57A45D66-50F1-664F-A6BF-25B0BDC63791}" type="parTrans" cxnId="{38D7BBA7-2E9F-6D4C-AB72-5F3FCACF0DF9}">
      <dgm:prSet/>
      <dgm:spPr/>
      <dgm:t>
        <a:bodyPr/>
        <a:lstStyle/>
        <a:p>
          <a:endParaRPr lang="fr-FR" noProof="0" dirty="0"/>
        </a:p>
      </dgm:t>
    </dgm:pt>
    <dgm:pt modelId="{95F6849B-968B-6546-8A5A-2D0C1B2E541D}" type="sibTrans" cxnId="{38D7BBA7-2E9F-6D4C-AB72-5F3FCACF0DF9}">
      <dgm:prSet/>
      <dgm:spPr/>
      <dgm:t>
        <a:bodyPr/>
        <a:lstStyle/>
        <a:p>
          <a:endParaRPr lang="fr-FR" noProof="0" dirty="0"/>
        </a:p>
      </dgm:t>
    </dgm:pt>
    <dgm:pt modelId="{B6085FBB-EED0-3C4D-A30A-1FB1983C1CBD}">
      <dgm:prSet phldrT="[Text]"/>
      <dgm:spPr/>
      <dgm:t>
        <a:bodyPr/>
        <a:lstStyle/>
        <a:p>
          <a:r>
            <a:rPr lang="fr-FR" noProof="0" dirty="0"/>
            <a:t>Remplacer les valeurs extrêmes</a:t>
          </a:r>
        </a:p>
      </dgm:t>
    </dgm:pt>
    <dgm:pt modelId="{7080A395-583A-054C-A81F-CF0987AF8743}" type="parTrans" cxnId="{F3EEC69D-CC0E-9540-B173-2E245A9FD4EA}">
      <dgm:prSet/>
      <dgm:spPr/>
      <dgm:t>
        <a:bodyPr/>
        <a:lstStyle/>
        <a:p>
          <a:endParaRPr lang="fr-FR" noProof="0" dirty="0"/>
        </a:p>
      </dgm:t>
    </dgm:pt>
    <dgm:pt modelId="{1E411D96-40BC-3744-95D7-C72796F825CA}" type="sibTrans" cxnId="{F3EEC69D-CC0E-9540-B173-2E245A9FD4EA}">
      <dgm:prSet/>
      <dgm:spPr/>
      <dgm:t>
        <a:bodyPr/>
        <a:lstStyle/>
        <a:p>
          <a:endParaRPr lang="fr-FR" noProof="0" dirty="0"/>
        </a:p>
      </dgm:t>
    </dgm:pt>
    <dgm:pt modelId="{7AE862ED-2CF8-224D-B75A-2B284AC3FB39}">
      <dgm:prSet phldrT="[Text]"/>
      <dgm:spPr/>
      <dgm:t>
        <a:bodyPr/>
        <a:lstStyle/>
        <a:p>
          <a:r>
            <a:rPr lang="fr-FR" noProof="0" dirty="0"/>
            <a:t>Valeurs continues</a:t>
          </a:r>
        </a:p>
      </dgm:t>
    </dgm:pt>
    <dgm:pt modelId="{B507BF6B-C484-3649-B543-B832775E5421}" type="parTrans" cxnId="{5696A557-A3E7-E34E-9FCE-C498A1EDB274}">
      <dgm:prSet/>
      <dgm:spPr/>
      <dgm:t>
        <a:bodyPr/>
        <a:lstStyle/>
        <a:p>
          <a:endParaRPr lang="fr-FR" noProof="0" dirty="0"/>
        </a:p>
      </dgm:t>
    </dgm:pt>
    <dgm:pt modelId="{97285C94-095C-0E48-83B8-5BCCF686F5C1}" type="sibTrans" cxnId="{5696A557-A3E7-E34E-9FCE-C498A1EDB274}">
      <dgm:prSet/>
      <dgm:spPr/>
      <dgm:t>
        <a:bodyPr/>
        <a:lstStyle/>
        <a:p>
          <a:endParaRPr lang="fr-FR" noProof="0" dirty="0"/>
        </a:p>
      </dgm:t>
    </dgm:pt>
    <dgm:pt modelId="{996242C2-BBB9-A647-89FF-2A19AB6EE4B8}">
      <dgm:prSet phldrT="[Text]"/>
      <dgm:spPr/>
      <dgm:t>
        <a:bodyPr/>
        <a:lstStyle/>
        <a:p>
          <a:r>
            <a:rPr lang="fr-FR" noProof="0" dirty="0"/>
            <a:t>Enlever les colonnes non nécessaires</a:t>
          </a:r>
        </a:p>
      </dgm:t>
    </dgm:pt>
    <dgm:pt modelId="{E087F7F6-4936-1D46-A33D-18E87374DEB5}" type="parTrans" cxnId="{8FFECB4A-3AFF-FD41-82A2-C71662251D5E}">
      <dgm:prSet/>
      <dgm:spPr/>
      <dgm:t>
        <a:bodyPr/>
        <a:lstStyle/>
        <a:p>
          <a:endParaRPr lang="en-GB"/>
        </a:p>
      </dgm:t>
    </dgm:pt>
    <dgm:pt modelId="{8A4691FC-2089-7843-9529-812EC1FDBCB7}" type="sibTrans" cxnId="{8FFECB4A-3AFF-FD41-82A2-C71662251D5E}">
      <dgm:prSet/>
      <dgm:spPr/>
      <dgm:t>
        <a:bodyPr/>
        <a:lstStyle/>
        <a:p>
          <a:endParaRPr lang="en-GB"/>
        </a:p>
      </dgm:t>
    </dgm:pt>
    <dgm:pt modelId="{5567F787-F347-9845-A796-BAF2561E65A5}">
      <dgm:prSet phldrT="[Text]"/>
      <dgm:spPr/>
      <dgm:t>
        <a:bodyPr/>
        <a:lstStyle/>
        <a:p>
          <a:r>
            <a:rPr lang="fr-FR" noProof="0" dirty="0"/>
            <a:t>Calculer les bornes supérieure et inférieure</a:t>
          </a:r>
        </a:p>
      </dgm:t>
    </dgm:pt>
    <dgm:pt modelId="{3A5C2ACB-6AF1-764F-9063-103CB0AC7CBA}" type="parTrans" cxnId="{515A586E-DBEE-9B40-AA83-C61C6B4DB530}">
      <dgm:prSet/>
      <dgm:spPr/>
      <dgm:t>
        <a:bodyPr/>
        <a:lstStyle/>
        <a:p>
          <a:endParaRPr lang="en-GB"/>
        </a:p>
      </dgm:t>
    </dgm:pt>
    <dgm:pt modelId="{CDD8AFE2-E4D1-C24A-A206-62C64BCE1D74}" type="sibTrans" cxnId="{515A586E-DBEE-9B40-AA83-C61C6B4DB530}">
      <dgm:prSet/>
      <dgm:spPr/>
      <dgm:t>
        <a:bodyPr/>
        <a:lstStyle/>
        <a:p>
          <a:endParaRPr lang="en-GB"/>
        </a:p>
      </dgm:t>
    </dgm:pt>
    <dgm:pt modelId="{BA71F765-FE5A-0345-85AA-2F0B6D35B94E}">
      <dgm:prSet phldrT="[Text]"/>
      <dgm:spPr/>
      <dgm:t>
        <a:bodyPr/>
        <a:lstStyle/>
        <a:p>
          <a:r>
            <a:rPr lang="fr-FR" noProof="0" dirty="0"/>
            <a:t>Remplacer les valeurs extrêmes</a:t>
          </a:r>
        </a:p>
      </dgm:t>
    </dgm:pt>
    <dgm:pt modelId="{0A6FE71B-AC89-F846-BE86-FA85E4D36DAB}" type="parTrans" cxnId="{F2C15BB9-F537-3A4A-A819-C83ECF0A9A75}">
      <dgm:prSet/>
      <dgm:spPr/>
      <dgm:t>
        <a:bodyPr/>
        <a:lstStyle/>
        <a:p>
          <a:endParaRPr lang="en-GB"/>
        </a:p>
      </dgm:t>
    </dgm:pt>
    <dgm:pt modelId="{9A4C1B41-F82F-C24E-AA57-C19F25DAF5DB}" type="sibTrans" cxnId="{F2C15BB9-F537-3A4A-A819-C83ECF0A9A75}">
      <dgm:prSet/>
      <dgm:spPr/>
      <dgm:t>
        <a:bodyPr/>
        <a:lstStyle/>
        <a:p>
          <a:endParaRPr lang="en-GB"/>
        </a:p>
      </dgm:t>
    </dgm:pt>
    <dgm:pt modelId="{85E791BF-1B4E-E948-846D-87AA4B9D5255}" type="pres">
      <dgm:prSet presAssocID="{13A38D42-E5B8-4246-B798-BF66A1746ED2}" presName="Name0" presStyleCnt="0">
        <dgm:presLayoutVars>
          <dgm:dir/>
          <dgm:animLvl val="lvl"/>
          <dgm:resizeHandles val="exact"/>
        </dgm:presLayoutVars>
      </dgm:prSet>
      <dgm:spPr/>
    </dgm:pt>
    <dgm:pt modelId="{0445248C-FA37-E941-9487-CD9B3ACE0694}" type="pres">
      <dgm:prSet presAssocID="{13A38D42-E5B8-4246-B798-BF66A1746ED2}" presName="tSp" presStyleCnt="0"/>
      <dgm:spPr/>
    </dgm:pt>
    <dgm:pt modelId="{E63C5C76-360A-3040-898A-F7B7C9666472}" type="pres">
      <dgm:prSet presAssocID="{13A38D42-E5B8-4246-B798-BF66A1746ED2}" presName="bSp" presStyleCnt="0"/>
      <dgm:spPr/>
    </dgm:pt>
    <dgm:pt modelId="{A80055FD-0EFE-DA40-BB10-9E40316121AE}" type="pres">
      <dgm:prSet presAssocID="{13A38D42-E5B8-4246-B798-BF66A1746ED2}" presName="process" presStyleCnt="0"/>
      <dgm:spPr/>
    </dgm:pt>
    <dgm:pt modelId="{E3A680FD-B756-824F-89C2-287E115F4CF7}" type="pres">
      <dgm:prSet presAssocID="{973C3020-421D-0F45-8782-2DB515F83301}" presName="composite1" presStyleCnt="0"/>
      <dgm:spPr/>
    </dgm:pt>
    <dgm:pt modelId="{977B87EA-E583-F44B-A66E-B2CBC494DE82}" type="pres">
      <dgm:prSet presAssocID="{973C3020-421D-0F45-8782-2DB515F83301}" presName="dummyNode1" presStyleLbl="node1" presStyleIdx="0" presStyleCnt="5"/>
      <dgm:spPr/>
    </dgm:pt>
    <dgm:pt modelId="{992EA6D2-88C2-A940-831E-20595CC83EE8}" type="pres">
      <dgm:prSet presAssocID="{973C3020-421D-0F45-8782-2DB515F83301}" presName="childNode1" presStyleLbl="bgAcc1" presStyleIdx="0" presStyleCnt="5">
        <dgm:presLayoutVars>
          <dgm:bulletEnabled val="1"/>
        </dgm:presLayoutVars>
      </dgm:prSet>
      <dgm:spPr/>
    </dgm:pt>
    <dgm:pt modelId="{2E9F8B0A-C22B-9D4C-8121-2B389CEB055F}" type="pres">
      <dgm:prSet presAssocID="{973C3020-421D-0F45-8782-2DB515F83301}" presName="childNode1tx" presStyleLbl="bgAcc1" presStyleIdx="0" presStyleCnt="5">
        <dgm:presLayoutVars>
          <dgm:bulletEnabled val="1"/>
        </dgm:presLayoutVars>
      </dgm:prSet>
      <dgm:spPr/>
    </dgm:pt>
    <dgm:pt modelId="{2B25706E-4BFE-454A-A192-5EF861A799CF}" type="pres">
      <dgm:prSet presAssocID="{973C3020-421D-0F45-8782-2DB515F83301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27D3EB7B-ACAF-C346-B56E-928398FF00CB}" type="pres">
      <dgm:prSet presAssocID="{973C3020-421D-0F45-8782-2DB515F83301}" presName="connSite1" presStyleCnt="0"/>
      <dgm:spPr/>
    </dgm:pt>
    <dgm:pt modelId="{EC6170D4-3ECB-D143-9AD6-FC19C4393634}" type="pres">
      <dgm:prSet presAssocID="{B8C10137-7247-0C49-A651-353CF8C96A0A}" presName="Name9" presStyleLbl="sibTrans2D1" presStyleIdx="0" presStyleCnt="4"/>
      <dgm:spPr/>
    </dgm:pt>
    <dgm:pt modelId="{B26C7B17-58C9-DA4A-B7C9-73CB9CD6B62A}" type="pres">
      <dgm:prSet presAssocID="{C38333C6-38C9-0F40-9CE1-AB3A0C8EEDA1}" presName="composite2" presStyleCnt="0"/>
      <dgm:spPr/>
    </dgm:pt>
    <dgm:pt modelId="{240E74A3-BD4C-D948-89C0-0AE3E402AE45}" type="pres">
      <dgm:prSet presAssocID="{C38333C6-38C9-0F40-9CE1-AB3A0C8EEDA1}" presName="dummyNode2" presStyleLbl="node1" presStyleIdx="0" presStyleCnt="5"/>
      <dgm:spPr/>
    </dgm:pt>
    <dgm:pt modelId="{ADF74406-97AC-AE42-8A26-23573D2EB075}" type="pres">
      <dgm:prSet presAssocID="{C38333C6-38C9-0F40-9CE1-AB3A0C8EEDA1}" presName="childNode2" presStyleLbl="bgAcc1" presStyleIdx="1" presStyleCnt="5">
        <dgm:presLayoutVars>
          <dgm:bulletEnabled val="1"/>
        </dgm:presLayoutVars>
      </dgm:prSet>
      <dgm:spPr/>
    </dgm:pt>
    <dgm:pt modelId="{0682E434-1C49-914C-90D6-C8146F602E85}" type="pres">
      <dgm:prSet presAssocID="{C38333C6-38C9-0F40-9CE1-AB3A0C8EEDA1}" presName="childNode2tx" presStyleLbl="bgAcc1" presStyleIdx="1" presStyleCnt="5">
        <dgm:presLayoutVars>
          <dgm:bulletEnabled val="1"/>
        </dgm:presLayoutVars>
      </dgm:prSet>
      <dgm:spPr/>
    </dgm:pt>
    <dgm:pt modelId="{B83EAA53-EA92-914F-8241-A3FE4D6624A9}" type="pres">
      <dgm:prSet presAssocID="{C38333C6-38C9-0F40-9CE1-AB3A0C8EEDA1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7ADA01F8-FB73-C542-9DE0-A6031A654FC8}" type="pres">
      <dgm:prSet presAssocID="{C38333C6-38C9-0F40-9CE1-AB3A0C8EEDA1}" presName="connSite2" presStyleCnt="0"/>
      <dgm:spPr/>
    </dgm:pt>
    <dgm:pt modelId="{2C1EF857-D912-8248-8E39-0661C7B0B5FE}" type="pres">
      <dgm:prSet presAssocID="{520A6382-E2C6-7A4B-8011-0A2CC2AA4943}" presName="Name18" presStyleLbl="sibTrans2D1" presStyleIdx="1" presStyleCnt="4"/>
      <dgm:spPr/>
    </dgm:pt>
    <dgm:pt modelId="{14035109-7227-CE48-B44E-F9BF618EA4BA}" type="pres">
      <dgm:prSet presAssocID="{DD309A2E-8B1B-B74A-BD30-96D7FD9CC655}" presName="composite1" presStyleCnt="0"/>
      <dgm:spPr/>
    </dgm:pt>
    <dgm:pt modelId="{B0198846-556E-5147-A4DC-24C323B298AB}" type="pres">
      <dgm:prSet presAssocID="{DD309A2E-8B1B-B74A-BD30-96D7FD9CC655}" presName="dummyNode1" presStyleLbl="node1" presStyleIdx="1" presStyleCnt="5"/>
      <dgm:spPr/>
    </dgm:pt>
    <dgm:pt modelId="{C216BB08-CB93-5140-B4D2-184740461239}" type="pres">
      <dgm:prSet presAssocID="{DD309A2E-8B1B-B74A-BD30-96D7FD9CC655}" presName="childNode1" presStyleLbl="bgAcc1" presStyleIdx="2" presStyleCnt="5">
        <dgm:presLayoutVars>
          <dgm:bulletEnabled val="1"/>
        </dgm:presLayoutVars>
      </dgm:prSet>
      <dgm:spPr/>
    </dgm:pt>
    <dgm:pt modelId="{1EB300BD-AB56-CC41-B8C3-95F6E545FAA4}" type="pres">
      <dgm:prSet presAssocID="{DD309A2E-8B1B-B74A-BD30-96D7FD9CC655}" presName="childNode1tx" presStyleLbl="bgAcc1" presStyleIdx="2" presStyleCnt="5">
        <dgm:presLayoutVars>
          <dgm:bulletEnabled val="1"/>
        </dgm:presLayoutVars>
      </dgm:prSet>
      <dgm:spPr/>
    </dgm:pt>
    <dgm:pt modelId="{1E62BFB7-0D88-4248-AA4B-A4100AAF7871}" type="pres">
      <dgm:prSet presAssocID="{DD309A2E-8B1B-B74A-BD30-96D7FD9CC655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B2726035-8485-C74D-ADA6-C3BAA541D665}" type="pres">
      <dgm:prSet presAssocID="{DD309A2E-8B1B-B74A-BD30-96D7FD9CC655}" presName="connSite1" presStyleCnt="0"/>
      <dgm:spPr/>
    </dgm:pt>
    <dgm:pt modelId="{59134D9F-722E-B14F-91F7-AE8755D4AE88}" type="pres">
      <dgm:prSet presAssocID="{DAB3E68C-D4D6-6245-B695-6547AF3C6BFD}" presName="Name9" presStyleLbl="sibTrans2D1" presStyleIdx="2" presStyleCnt="4"/>
      <dgm:spPr/>
    </dgm:pt>
    <dgm:pt modelId="{186C4FD9-936A-B24A-A132-F55E8FF712E1}" type="pres">
      <dgm:prSet presAssocID="{6FF9F0E5-7B54-AD45-83D1-B4683DDD5766}" presName="composite2" presStyleCnt="0"/>
      <dgm:spPr/>
    </dgm:pt>
    <dgm:pt modelId="{793D7B84-9C84-894C-BF94-E9F080F91107}" type="pres">
      <dgm:prSet presAssocID="{6FF9F0E5-7B54-AD45-83D1-B4683DDD5766}" presName="dummyNode2" presStyleLbl="node1" presStyleIdx="2" presStyleCnt="5"/>
      <dgm:spPr/>
    </dgm:pt>
    <dgm:pt modelId="{48E70B55-BAE4-8242-9DB6-6FC9427CDA65}" type="pres">
      <dgm:prSet presAssocID="{6FF9F0E5-7B54-AD45-83D1-B4683DDD5766}" presName="childNode2" presStyleLbl="bgAcc1" presStyleIdx="3" presStyleCnt="5">
        <dgm:presLayoutVars>
          <dgm:bulletEnabled val="1"/>
        </dgm:presLayoutVars>
      </dgm:prSet>
      <dgm:spPr/>
    </dgm:pt>
    <dgm:pt modelId="{0BFCC248-1E65-7147-8861-C1F8285B604E}" type="pres">
      <dgm:prSet presAssocID="{6FF9F0E5-7B54-AD45-83D1-B4683DDD5766}" presName="childNode2tx" presStyleLbl="bgAcc1" presStyleIdx="3" presStyleCnt="5">
        <dgm:presLayoutVars>
          <dgm:bulletEnabled val="1"/>
        </dgm:presLayoutVars>
      </dgm:prSet>
      <dgm:spPr/>
    </dgm:pt>
    <dgm:pt modelId="{445BE99B-877D-8540-BA81-816880432BBF}" type="pres">
      <dgm:prSet presAssocID="{6FF9F0E5-7B54-AD45-83D1-B4683DDD5766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C3233E20-16F6-A544-A4FB-8A4D6375E79D}" type="pres">
      <dgm:prSet presAssocID="{6FF9F0E5-7B54-AD45-83D1-B4683DDD5766}" presName="connSite2" presStyleCnt="0"/>
      <dgm:spPr/>
    </dgm:pt>
    <dgm:pt modelId="{3EC94A84-909D-A94A-9F4E-C8A2600A0EB8}" type="pres">
      <dgm:prSet presAssocID="{902C1D62-346A-1548-9876-0292B3EA9AFF}" presName="Name18" presStyleLbl="sibTrans2D1" presStyleIdx="3" presStyleCnt="4"/>
      <dgm:spPr/>
    </dgm:pt>
    <dgm:pt modelId="{9AB8FB2B-8CEF-B54E-B681-35F672D7282E}" type="pres">
      <dgm:prSet presAssocID="{B6085FBB-EED0-3C4D-A30A-1FB1983C1CBD}" presName="composite1" presStyleCnt="0"/>
      <dgm:spPr/>
    </dgm:pt>
    <dgm:pt modelId="{31BE8C1D-D18C-8F44-A235-9930A0904385}" type="pres">
      <dgm:prSet presAssocID="{B6085FBB-EED0-3C4D-A30A-1FB1983C1CBD}" presName="dummyNode1" presStyleLbl="node1" presStyleIdx="3" presStyleCnt="5"/>
      <dgm:spPr/>
    </dgm:pt>
    <dgm:pt modelId="{1C8C391E-38DA-5344-AC8D-0E18E93E6D88}" type="pres">
      <dgm:prSet presAssocID="{B6085FBB-EED0-3C4D-A30A-1FB1983C1CBD}" presName="childNode1" presStyleLbl="bgAcc1" presStyleIdx="4" presStyleCnt="5">
        <dgm:presLayoutVars>
          <dgm:bulletEnabled val="1"/>
        </dgm:presLayoutVars>
      </dgm:prSet>
      <dgm:spPr/>
    </dgm:pt>
    <dgm:pt modelId="{775BE1AF-C8C7-CD44-B0AD-C2631D857352}" type="pres">
      <dgm:prSet presAssocID="{B6085FBB-EED0-3C4D-A30A-1FB1983C1CBD}" presName="childNode1tx" presStyleLbl="bgAcc1" presStyleIdx="4" presStyleCnt="5">
        <dgm:presLayoutVars>
          <dgm:bulletEnabled val="1"/>
        </dgm:presLayoutVars>
      </dgm:prSet>
      <dgm:spPr/>
    </dgm:pt>
    <dgm:pt modelId="{938753FA-3084-174C-810C-A09634B7E03F}" type="pres">
      <dgm:prSet presAssocID="{B6085FBB-EED0-3C4D-A30A-1FB1983C1CBD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8625C352-991D-5747-9431-248D82776243}" type="pres">
      <dgm:prSet presAssocID="{B6085FBB-EED0-3C4D-A30A-1FB1983C1CBD}" presName="connSite1" presStyleCnt="0"/>
      <dgm:spPr/>
    </dgm:pt>
  </dgm:ptLst>
  <dgm:cxnLst>
    <dgm:cxn modelId="{E72E3100-28E8-2F4D-95E2-57AA65DFC08F}" type="presOf" srcId="{902C1D62-346A-1548-9876-0292B3EA9AFF}" destId="{3EC94A84-909D-A94A-9F4E-C8A2600A0EB8}" srcOrd="0" destOrd="0" presId="urn:microsoft.com/office/officeart/2005/8/layout/hProcess4"/>
    <dgm:cxn modelId="{78C38C00-FF9B-1341-BC62-432F738BF7DF}" type="presOf" srcId="{B8C10137-7247-0C49-A651-353CF8C96A0A}" destId="{EC6170D4-3ECB-D143-9AD6-FC19C4393634}" srcOrd="0" destOrd="0" presId="urn:microsoft.com/office/officeart/2005/8/layout/hProcess4"/>
    <dgm:cxn modelId="{E4D3A901-932B-0348-ADD2-A3641FC9F857}" type="presOf" srcId="{5B3DD416-422B-EA4A-ACD9-E8D084F28EC0}" destId="{48E70B55-BAE4-8242-9DB6-6FC9427CDA65}" srcOrd="0" destOrd="0" presId="urn:microsoft.com/office/officeart/2005/8/layout/hProcess4"/>
    <dgm:cxn modelId="{7117B105-7113-5648-AA4B-EEDDD1137F56}" type="presOf" srcId="{8A2BF233-0CD7-AA41-8917-5AC34CBCD64D}" destId="{ADF74406-97AC-AE42-8A26-23573D2EB075}" srcOrd="0" destOrd="1" presId="urn:microsoft.com/office/officeart/2005/8/layout/hProcess4"/>
    <dgm:cxn modelId="{826F3606-DB8E-0C43-A98D-102E553DB726}" type="presOf" srcId="{7AE862ED-2CF8-224D-B75A-2B284AC3FB39}" destId="{775BE1AF-C8C7-CD44-B0AD-C2631D857352}" srcOrd="1" destOrd="0" presId="urn:microsoft.com/office/officeart/2005/8/layout/hProcess4"/>
    <dgm:cxn modelId="{143A0907-E3A7-E745-90A6-3A3C9C556CDA}" type="presOf" srcId="{7AE862ED-2CF8-224D-B75A-2B284AC3FB39}" destId="{1C8C391E-38DA-5344-AC8D-0E18E93E6D88}" srcOrd="0" destOrd="0" presId="urn:microsoft.com/office/officeart/2005/8/layout/hProcess4"/>
    <dgm:cxn modelId="{0851860A-FFA6-FE4B-8CC2-65B2E259D50A}" type="presOf" srcId="{39DB688A-85A2-9E48-8E6A-CC4E28ADD829}" destId="{1EB300BD-AB56-CC41-B8C3-95F6E545FAA4}" srcOrd="1" destOrd="1" presId="urn:microsoft.com/office/officeart/2005/8/layout/hProcess4"/>
    <dgm:cxn modelId="{6BEF300C-C327-1D4E-BE2F-BC346C24EC05}" type="presOf" srcId="{8ABDC858-D871-6D48-AB9B-10DA8FAC7C98}" destId="{2E9F8B0A-C22B-9D4C-8121-2B389CEB055F}" srcOrd="1" destOrd="0" presId="urn:microsoft.com/office/officeart/2005/8/layout/hProcess4"/>
    <dgm:cxn modelId="{AFF5CA15-9304-5C42-8C89-B6C18AC2CE0F}" type="presOf" srcId="{BA71F765-FE5A-0345-85AA-2F0B6D35B94E}" destId="{1C8C391E-38DA-5344-AC8D-0E18E93E6D88}" srcOrd="0" destOrd="2" presId="urn:microsoft.com/office/officeart/2005/8/layout/hProcess4"/>
    <dgm:cxn modelId="{91D86A17-1878-DA43-9D3F-43A751CA171D}" type="presOf" srcId="{6FF9F0E5-7B54-AD45-83D1-B4683DDD5766}" destId="{445BE99B-877D-8540-BA81-816880432BBF}" srcOrd="0" destOrd="0" presId="urn:microsoft.com/office/officeart/2005/8/layout/hProcess4"/>
    <dgm:cxn modelId="{FCBE211C-9989-5D4C-99D6-56D06AD37DEA}" type="presOf" srcId="{13A38D42-E5B8-4246-B798-BF66A1746ED2}" destId="{85E791BF-1B4E-E948-846D-87AA4B9D5255}" srcOrd="0" destOrd="0" presId="urn:microsoft.com/office/officeart/2005/8/layout/hProcess4"/>
    <dgm:cxn modelId="{310FB522-3FA1-1841-94B9-F1B431B3B310}" type="presOf" srcId="{A2EA9568-6D83-DB4D-88AD-8A45F97A88F0}" destId="{0BFCC248-1E65-7147-8861-C1F8285B604E}" srcOrd="1" destOrd="1" presId="urn:microsoft.com/office/officeart/2005/8/layout/hProcess4"/>
    <dgm:cxn modelId="{0E4E7224-2A95-5040-AA71-A3F1E6BEA2D6}" type="presOf" srcId="{5567F787-F347-9845-A796-BAF2561E65A5}" destId="{775BE1AF-C8C7-CD44-B0AD-C2631D857352}" srcOrd="1" destOrd="1" presId="urn:microsoft.com/office/officeart/2005/8/layout/hProcess4"/>
    <dgm:cxn modelId="{CD5CCC30-B91F-2949-9AB8-0E8A6CA37B0C}" type="presOf" srcId="{B373BC34-78D1-FC44-B669-BB3B28A8CD2F}" destId="{1EB300BD-AB56-CC41-B8C3-95F6E545FAA4}" srcOrd="1" destOrd="0" presId="urn:microsoft.com/office/officeart/2005/8/layout/hProcess4"/>
    <dgm:cxn modelId="{748C2332-8398-6146-A2AF-A59C0EA2EC6E}" type="presOf" srcId="{B6085FBB-EED0-3C4D-A30A-1FB1983C1CBD}" destId="{938753FA-3084-174C-810C-A09634B7E03F}" srcOrd="0" destOrd="0" presId="urn:microsoft.com/office/officeart/2005/8/layout/hProcess4"/>
    <dgm:cxn modelId="{95EB1E3A-DDDB-5D42-9063-DFA6985DC8AF}" type="presOf" srcId="{973C3020-421D-0F45-8782-2DB515F83301}" destId="{2B25706E-4BFE-454A-A192-5EF861A799CF}" srcOrd="0" destOrd="0" presId="urn:microsoft.com/office/officeart/2005/8/layout/hProcess4"/>
    <dgm:cxn modelId="{251A5649-517C-9346-92EB-ED380E79DCBE}" type="presOf" srcId="{5B3DD416-422B-EA4A-ACD9-E8D084F28EC0}" destId="{0BFCC248-1E65-7147-8861-C1F8285B604E}" srcOrd="1" destOrd="0" presId="urn:microsoft.com/office/officeart/2005/8/layout/hProcess4"/>
    <dgm:cxn modelId="{14B0484A-610E-214F-86AD-C6092C1664A0}" srcId="{C38333C6-38C9-0F40-9CE1-AB3A0C8EEDA1}" destId="{5EA7644A-359F-984E-85BC-2BF95EC53250}" srcOrd="0" destOrd="0" parTransId="{36F05160-3545-1D41-A560-D62E9F49E896}" sibTransId="{85043089-E0D4-2A40-A0FB-7DF3E99C8578}"/>
    <dgm:cxn modelId="{8FFECB4A-3AFF-FD41-82A2-C71662251D5E}" srcId="{C38333C6-38C9-0F40-9CE1-AB3A0C8EEDA1}" destId="{996242C2-BBB9-A647-89FF-2A19AB6EE4B8}" srcOrd="2" destOrd="0" parTransId="{E087F7F6-4936-1D46-A33D-18E87374DEB5}" sibTransId="{8A4691FC-2089-7843-9529-812EC1FDBCB7}"/>
    <dgm:cxn modelId="{3054644F-E601-974C-AC3F-2654A26C4EC0}" srcId="{DD309A2E-8B1B-B74A-BD30-96D7FD9CC655}" destId="{B373BC34-78D1-FC44-B669-BB3B28A8CD2F}" srcOrd="0" destOrd="0" parTransId="{ACD28A20-0F88-9E4F-ACAF-963E09EDFEA8}" sibTransId="{0E04A353-1590-7944-B5D8-13D4B7305BAD}"/>
    <dgm:cxn modelId="{D665BA4F-FE50-2045-9C5E-D535B371B201}" type="presOf" srcId="{520A6382-E2C6-7A4B-8011-0A2CC2AA4943}" destId="{2C1EF857-D912-8248-8E39-0661C7B0B5FE}" srcOrd="0" destOrd="0" presId="urn:microsoft.com/office/officeart/2005/8/layout/hProcess4"/>
    <dgm:cxn modelId="{BBE20457-2962-E74D-BCF9-CADE409EF139}" srcId="{C38333C6-38C9-0F40-9CE1-AB3A0C8EEDA1}" destId="{8A2BF233-0CD7-AA41-8917-5AC34CBCD64D}" srcOrd="1" destOrd="0" parTransId="{6B3A4BF0-F041-A146-9C04-1081005D485A}" sibTransId="{C526787B-A954-6741-ABFC-62CAB9595FF2}"/>
    <dgm:cxn modelId="{5696A557-A3E7-E34E-9FCE-C498A1EDB274}" srcId="{B6085FBB-EED0-3C4D-A30A-1FB1983C1CBD}" destId="{7AE862ED-2CF8-224D-B75A-2B284AC3FB39}" srcOrd="0" destOrd="0" parTransId="{B507BF6B-C484-3649-B543-B832775E5421}" sibTransId="{97285C94-095C-0E48-83B8-5BCCF686F5C1}"/>
    <dgm:cxn modelId="{B8A1FE5C-080A-4C46-9727-4C21C149BE8E}" srcId="{13A38D42-E5B8-4246-B798-BF66A1746ED2}" destId="{973C3020-421D-0F45-8782-2DB515F83301}" srcOrd="0" destOrd="0" parTransId="{DA4586F5-7F00-9942-A27D-9A6D09C21217}" sibTransId="{B8C10137-7247-0C49-A651-353CF8C96A0A}"/>
    <dgm:cxn modelId="{1F932567-C17A-C84E-919C-F7DBD3296AD6}" srcId="{6FF9F0E5-7B54-AD45-83D1-B4683DDD5766}" destId="{5B3DD416-422B-EA4A-ACD9-E8D084F28EC0}" srcOrd="0" destOrd="0" parTransId="{5AFD2486-F371-6649-AF9B-29D852FA7B84}" sibTransId="{DDEB969F-F5C7-0449-9E7F-58535358A7A8}"/>
    <dgm:cxn modelId="{EC930568-FD38-D945-B5CB-A32BFB786882}" type="presOf" srcId="{996242C2-BBB9-A647-89FF-2A19AB6EE4B8}" destId="{ADF74406-97AC-AE42-8A26-23573D2EB075}" srcOrd="0" destOrd="2" presId="urn:microsoft.com/office/officeart/2005/8/layout/hProcess4"/>
    <dgm:cxn modelId="{515A586E-DBEE-9B40-AA83-C61C6B4DB530}" srcId="{B6085FBB-EED0-3C4D-A30A-1FB1983C1CBD}" destId="{5567F787-F347-9845-A796-BAF2561E65A5}" srcOrd="1" destOrd="0" parTransId="{3A5C2ACB-6AF1-764F-9063-103CB0AC7CBA}" sibTransId="{CDD8AFE2-E4D1-C24A-A206-62C64BCE1D74}"/>
    <dgm:cxn modelId="{ACA99F76-550E-EB44-BECA-38310FD0ED0D}" type="presOf" srcId="{8ABDC858-D871-6D48-AB9B-10DA8FAC7C98}" destId="{992EA6D2-88C2-A940-831E-20595CC83EE8}" srcOrd="0" destOrd="0" presId="urn:microsoft.com/office/officeart/2005/8/layout/hProcess4"/>
    <dgm:cxn modelId="{4AF43D7E-D830-6B43-B095-8E4FD0158C7C}" srcId="{973C3020-421D-0F45-8782-2DB515F83301}" destId="{8ABDC858-D871-6D48-AB9B-10DA8FAC7C98}" srcOrd="0" destOrd="0" parTransId="{31C8A2AC-1F9B-BE40-9ED8-926B7053889A}" sibTransId="{260DB846-F99D-F34F-B136-CAFC31079C4B}"/>
    <dgm:cxn modelId="{BA664C8B-F4AD-FA4E-ACB7-4E556F07DFDD}" srcId="{DD309A2E-8B1B-B74A-BD30-96D7FD9CC655}" destId="{39DB688A-85A2-9E48-8E6A-CC4E28ADD829}" srcOrd="1" destOrd="0" parTransId="{0E8C7686-D486-6D43-8799-855EE992E1E1}" sibTransId="{859EA2EA-FED2-EA4D-B403-B375C2408D03}"/>
    <dgm:cxn modelId="{17197293-AC84-694C-836B-C77DFD7D32BD}" type="presOf" srcId="{C38333C6-38C9-0F40-9CE1-AB3A0C8EEDA1}" destId="{B83EAA53-EA92-914F-8241-A3FE4D6624A9}" srcOrd="0" destOrd="0" presId="urn:microsoft.com/office/officeart/2005/8/layout/hProcess4"/>
    <dgm:cxn modelId="{F3EEC69D-CC0E-9540-B173-2E245A9FD4EA}" srcId="{13A38D42-E5B8-4246-B798-BF66A1746ED2}" destId="{B6085FBB-EED0-3C4D-A30A-1FB1983C1CBD}" srcOrd="4" destOrd="0" parTransId="{7080A395-583A-054C-A81F-CF0987AF8743}" sibTransId="{1E411D96-40BC-3744-95D7-C72796F825CA}"/>
    <dgm:cxn modelId="{4A5531A1-F792-FA4E-A29E-11C2979B7CCB}" type="presOf" srcId="{5EA7644A-359F-984E-85BC-2BF95EC53250}" destId="{ADF74406-97AC-AE42-8A26-23573D2EB075}" srcOrd="0" destOrd="0" presId="urn:microsoft.com/office/officeart/2005/8/layout/hProcess4"/>
    <dgm:cxn modelId="{0FC687A3-5B05-3D4E-8F9D-5F6E6ADFCBBA}" type="presOf" srcId="{5EA7644A-359F-984E-85BC-2BF95EC53250}" destId="{0682E434-1C49-914C-90D6-C8146F602E85}" srcOrd="1" destOrd="0" presId="urn:microsoft.com/office/officeart/2005/8/layout/hProcess4"/>
    <dgm:cxn modelId="{E523D6A5-8213-7B4C-B2C4-120AF9E1D05B}" type="presOf" srcId="{996242C2-BBB9-A647-89FF-2A19AB6EE4B8}" destId="{0682E434-1C49-914C-90D6-C8146F602E85}" srcOrd="1" destOrd="2" presId="urn:microsoft.com/office/officeart/2005/8/layout/hProcess4"/>
    <dgm:cxn modelId="{38D7BBA7-2E9F-6D4C-AB72-5F3FCACF0DF9}" srcId="{6FF9F0E5-7B54-AD45-83D1-B4683DDD5766}" destId="{A2EA9568-6D83-DB4D-88AD-8A45F97A88F0}" srcOrd="1" destOrd="0" parTransId="{57A45D66-50F1-664F-A6BF-25B0BDC63791}" sibTransId="{95F6849B-968B-6546-8A5A-2D0C1B2E541D}"/>
    <dgm:cxn modelId="{E62A4FAD-4D45-EF48-9C79-A0B0F2C43849}" type="presOf" srcId="{A2EA9568-6D83-DB4D-88AD-8A45F97A88F0}" destId="{48E70B55-BAE4-8242-9DB6-6FC9427CDA65}" srcOrd="0" destOrd="1" presId="urn:microsoft.com/office/officeart/2005/8/layout/hProcess4"/>
    <dgm:cxn modelId="{F2C15BB9-F537-3A4A-A819-C83ECF0A9A75}" srcId="{B6085FBB-EED0-3C4D-A30A-1FB1983C1CBD}" destId="{BA71F765-FE5A-0345-85AA-2F0B6D35B94E}" srcOrd="2" destOrd="0" parTransId="{0A6FE71B-AC89-F846-BE86-FA85E4D36DAB}" sibTransId="{9A4C1B41-F82F-C24E-AA57-C19F25DAF5DB}"/>
    <dgm:cxn modelId="{ABC510C4-0D15-364B-9425-C647B3EF23BF}" type="presOf" srcId="{5567F787-F347-9845-A796-BAF2561E65A5}" destId="{1C8C391E-38DA-5344-AC8D-0E18E93E6D88}" srcOrd="0" destOrd="1" presId="urn:microsoft.com/office/officeart/2005/8/layout/hProcess4"/>
    <dgm:cxn modelId="{51FECEC4-88B4-E944-9100-FEE94444084F}" type="presOf" srcId="{8A2BF233-0CD7-AA41-8917-5AC34CBCD64D}" destId="{0682E434-1C49-914C-90D6-C8146F602E85}" srcOrd="1" destOrd="1" presId="urn:microsoft.com/office/officeart/2005/8/layout/hProcess4"/>
    <dgm:cxn modelId="{F5C38ECB-65B0-B34F-A127-2B6749141FB1}" srcId="{13A38D42-E5B8-4246-B798-BF66A1746ED2}" destId="{C38333C6-38C9-0F40-9CE1-AB3A0C8EEDA1}" srcOrd="1" destOrd="0" parTransId="{DA40BE1B-7F50-2B4D-A3F9-004941AF354B}" sibTransId="{520A6382-E2C6-7A4B-8011-0A2CC2AA4943}"/>
    <dgm:cxn modelId="{A8297ED1-A202-5242-AB10-8156355BCAF4}" srcId="{973C3020-421D-0F45-8782-2DB515F83301}" destId="{2158A8A2-5C66-7E4D-B1E2-736C0A1EB2F6}" srcOrd="1" destOrd="0" parTransId="{DE7387CE-8D8B-BF44-9E56-6D8A035EB8F1}" sibTransId="{4F0B87EC-5F1F-FF46-A9A6-892CF2F2FB86}"/>
    <dgm:cxn modelId="{1987C6D8-47F9-1047-949B-ED1F65154CD6}" type="presOf" srcId="{DD309A2E-8B1B-B74A-BD30-96D7FD9CC655}" destId="{1E62BFB7-0D88-4248-AA4B-A4100AAF7871}" srcOrd="0" destOrd="0" presId="urn:microsoft.com/office/officeart/2005/8/layout/hProcess4"/>
    <dgm:cxn modelId="{D35355DB-6676-A843-B9DD-260DBE9D8D39}" type="presOf" srcId="{B373BC34-78D1-FC44-B669-BB3B28A8CD2F}" destId="{C216BB08-CB93-5140-B4D2-184740461239}" srcOrd="0" destOrd="0" presId="urn:microsoft.com/office/officeart/2005/8/layout/hProcess4"/>
    <dgm:cxn modelId="{2A0C26E2-FC07-A343-ACFF-735E08367E86}" srcId="{13A38D42-E5B8-4246-B798-BF66A1746ED2}" destId="{DD309A2E-8B1B-B74A-BD30-96D7FD9CC655}" srcOrd="2" destOrd="0" parTransId="{07D6935F-2942-1348-9B67-A9AE4674746A}" sibTransId="{DAB3E68C-D4D6-6245-B695-6547AF3C6BFD}"/>
    <dgm:cxn modelId="{995D81E4-57EB-1C49-9552-2744C7F37821}" type="presOf" srcId="{BA71F765-FE5A-0345-85AA-2F0B6D35B94E}" destId="{775BE1AF-C8C7-CD44-B0AD-C2631D857352}" srcOrd="1" destOrd="2" presId="urn:microsoft.com/office/officeart/2005/8/layout/hProcess4"/>
    <dgm:cxn modelId="{A82BD8E5-7699-D944-8E12-139AF673B5DF}" srcId="{13A38D42-E5B8-4246-B798-BF66A1746ED2}" destId="{6FF9F0E5-7B54-AD45-83D1-B4683DDD5766}" srcOrd="3" destOrd="0" parTransId="{68838D02-78A2-C449-87F7-0E45C2EC8D40}" sibTransId="{902C1D62-346A-1548-9876-0292B3EA9AFF}"/>
    <dgm:cxn modelId="{CEC46FE6-56FD-F343-8730-0426969F658A}" type="presOf" srcId="{2158A8A2-5C66-7E4D-B1E2-736C0A1EB2F6}" destId="{2E9F8B0A-C22B-9D4C-8121-2B389CEB055F}" srcOrd="1" destOrd="1" presId="urn:microsoft.com/office/officeart/2005/8/layout/hProcess4"/>
    <dgm:cxn modelId="{418884F1-3D6F-564E-BD23-6F2E9E280F67}" type="presOf" srcId="{39DB688A-85A2-9E48-8E6A-CC4E28ADD829}" destId="{C216BB08-CB93-5140-B4D2-184740461239}" srcOrd="0" destOrd="1" presId="urn:microsoft.com/office/officeart/2005/8/layout/hProcess4"/>
    <dgm:cxn modelId="{6ADC19F5-D3AB-1F4E-A290-10C09847B074}" type="presOf" srcId="{2158A8A2-5C66-7E4D-B1E2-736C0A1EB2F6}" destId="{992EA6D2-88C2-A940-831E-20595CC83EE8}" srcOrd="0" destOrd="1" presId="urn:microsoft.com/office/officeart/2005/8/layout/hProcess4"/>
    <dgm:cxn modelId="{F3FB74F7-0354-1144-8BE7-526E2D169068}" type="presOf" srcId="{DAB3E68C-D4D6-6245-B695-6547AF3C6BFD}" destId="{59134D9F-722E-B14F-91F7-AE8755D4AE88}" srcOrd="0" destOrd="0" presId="urn:microsoft.com/office/officeart/2005/8/layout/hProcess4"/>
    <dgm:cxn modelId="{4337ED5F-8FC6-464A-8E1B-34DD1DC7C3FA}" type="presParOf" srcId="{85E791BF-1B4E-E948-846D-87AA4B9D5255}" destId="{0445248C-FA37-E941-9487-CD9B3ACE0694}" srcOrd="0" destOrd="0" presId="urn:microsoft.com/office/officeart/2005/8/layout/hProcess4"/>
    <dgm:cxn modelId="{552C0C77-4257-5A4B-8C29-7205577F73D2}" type="presParOf" srcId="{85E791BF-1B4E-E948-846D-87AA4B9D5255}" destId="{E63C5C76-360A-3040-898A-F7B7C9666472}" srcOrd="1" destOrd="0" presId="urn:microsoft.com/office/officeart/2005/8/layout/hProcess4"/>
    <dgm:cxn modelId="{CDB6720D-7AD7-2F44-9FC6-F9EDC13742C9}" type="presParOf" srcId="{85E791BF-1B4E-E948-846D-87AA4B9D5255}" destId="{A80055FD-0EFE-DA40-BB10-9E40316121AE}" srcOrd="2" destOrd="0" presId="urn:microsoft.com/office/officeart/2005/8/layout/hProcess4"/>
    <dgm:cxn modelId="{CFD51D59-1FDD-B24F-8FB2-3E0072E36D81}" type="presParOf" srcId="{A80055FD-0EFE-DA40-BB10-9E40316121AE}" destId="{E3A680FD-B756-824F-89C2-287E115F4CF7}" srcOrd="0" destOrd="0" presId="urn:microsoft.com/office/officeart/2005/8/layout/hProcess4"/>
    <dgm:cxn modelId="{83BCF518-7113-4242-BDA1-B0A64762360F}" type="presParOf" srcId="{E3A680FD-B756-824F-89C2-287E115F4CF7}" destId="{977B87EA-E583-F44B-A66E-B2CBC494DE82}" srcOrd="0" destOrd="0" presId="urn:microsoft.com/office/officeart/2005/8/layout/hProcess4"/>
    <dgm:cxn modelId="{E6A1F9AA-03F6-C842-B36F-2FC4E8FBCAC7}" type="presParOf" srcId="{E3A680FD-B756-824F-89C2-287E115F4CF7}" destId="{992EA6D2-88C2-A940-831E-20595CC83EE8}" srcOrd="1" destOrd="0" presId="urn:microsoft.com/office/officeart/2005/8/layout/hProcess4"/>
    <dgm:cxn modelId="{4EF7DB29-E692-0948-8B80-3EAFB4331A89}" type="presParOf" srcId="{E3A680FD-B756-824F-89C2-287E115F4CF7}" destId="{2E9F8B0A-C22B-9D4C-8121-2B389CEB055F}" srcOrd="2" destOrd="0" presId="urn:microsoft.com/office/officeart/2005/8/layout/hProcess4"/>
    <dgm:cxn modelId="{B98EED11-5384-EB4A-826D-71F9C906408B}" type="presParOf" srcId="{E3A680FD-B756-824F-89C2-287E115F4CF7}" destId="{2B25706E-4BFE-454A-A192-5EF861A799CF}" srcOrd="3" destOrd="0" presId="urn:microsoft.com/office/officeart/2005/8/layout/hProcess4"/>
    <dgm:cxn modelId="{44EEBFB2-6257-FE4B-8D44-4E1F3F2F2E28}" type="presParOf" srcId="{E3A680FD-B756-824F-89C2-287E115F4CF7}" destId="{27D3EB7B-ACAF-C346-B56E-928398FF00CB}" srcOrd="4" destOrd="0" presId="urn:microsoft.com/office/officeart/2005/8/layout/hProcess4"/>
    <dgm:cxn modelId="{92C58931-04D3-8744-A026-E44736B842C8}" type="presParOf" srcId="{A80055FD-0EFE-DA40-BB10-9E40316121AE}" destId="{EC6170D4-3ECB-D143-9AD6-FC19C4393634}" srcOrd="1" destOrd="0" presId="urn:microsoft.com/office/officeart/2005/8/layout/hProcess4"/>
    <dgm:cxn modelId="{EE006850-9A39-9F4B-B900-9C984C209A94}" type="presParOf" srcId="{A80055FD-0EFE-DA40-BB10-9E40316121AE}" destId="{B26C7B17-58C9-DA4A-B7C9-73CB9CD6B62A}" srcOrd="2" destOrd="0" presId="urn:microsoft.com/office/officeart/2005/8/layout/hProcess4"/>
    <dgm:cxn modelId="{CEA17A4F-CF0F-624E-97F4-D3087749C841}" type="presParOf" srcId="{B26C7B17-58C9-DA4A-B7C9-73CB9CD6B62A}" destId="{240E74A3-BD4C-D948-89C0-0AE3E402AE45}" srcOrd="0" destOrd="0" presId="urn:microsoft.com/office/officeart/2005/8/layout/hProcess4"/>
    <dgm:cxn modelId="{6A898C01-1555-1C49-BEBD-C5DDDDA6C0C6}" type="presParOf" srcId="{B26C7B17-58C9-DA4A-B7C9-73CB9CD6B62A}" destId="{ADF74406-97AC-AE42-8A26-23573D2EB075}" srcOrd="1" destOrd="0" presId="urn:microsoft.com/office/officeart/2005/8/layout/hProcess4"/>
    <dgm:cxn modelId="{AC23995D-84BB-DA45-ACD7-493CFD629D6C}" type="presParOf" srcId="{B26C7B17-58C9-DA4A-B7C9-73CB9CD6B62A}" destId="{0682E434-1C49-914C-90D6-C8146F602E85}" srcOrd="2" destOrd="0" presId="urn:microsoft.com/office/officeart/2005/8/layout/hProcess4"/>
    <dgm:cxn modelId="{A79EE586-A637-5046-B683-73F1DD327A89}" type="presParOf" srcId="{B26C7B17-58C9-DA4A-B7C9-73CB9CD6B62A}" destId="{B83EAA53-EA92-914F-8241-A3FE4D6624A9}" srcOrd="3" destOrd="0" presId="urn:microsoft.com/office/officeart/2005/8/layout/hProcess4"/>
    <dgm:cxn modelId="{8F314019-4B0E-B044-ADED-8E450B14F957}" type="presParOf" srcId="{B26C7B17-58C9-DA4A-B7C9-73CB9CD6B62A}" destId="{7ADA01F8-FB73-C542-9DE0-A6031A654FC8}" srcOrd="4" destOrd="0" presId="urn:microsoft.com/office/officeart/2005/8/layout/hProcess4"/>
    <dgm:cxn modelId="{FD6673BD-8B2A-3549-97BD-6FD168CB0AB9}" type="presParOf" srcId="{A80055FD-0EFE-DA40-BB10-9E40316121AE}" destId="{2C1EF857-D912-8248-8E39-0661C7B0B5FE}" srcOrd="3" destOrd="0" presId="urn:microsoft.com/office/officeart/2005/8/layout/hProcess4"/>
    <dgm:cxn modelId="{8145E9ED-E1BE-CB47-96C2-D9201B7DE56C}" type="presParOf" srcId="{A80055FD-0EFE-DA40-BB10-9E40316121AE}" destId="{14035109-7227-CE48-B44E-F9BF618EA4BA}" srcOrd="4" destOrd="0" presId="urn:microsoft.com/office/officeart/2005/8/layout/hProcess4"/>
    <dgm:cxn modelId="{88FBA1A2-B132-AF47-95E1-66A4979D9F15}" type="presParOf" srcId="{14035109-7227-CE48-B44E-F9BF618EA4BA}" destId="{B0198846-556E-5147-A4DC-24C323B298AB}" srcOrd="0" destOrd="0" presId="urn:microsoft.com/office/officeart/2005/8/layout/hProcess4"/>
    <dgm:cxn modelId="{99B6AB80-7B6F-CF42-9D26-56DFFE57C8DC}" type="presParOf" srcId="{14035109-7227-CE48-B44E-F9BF618EA4BA}" destId="{C216BB08-CB93-5140-B4D2-184740461239}" srcOrd="1" destOrd="0" presId="urn:microsoft.com/office/officeart/2005/8/layout/hProcess4"/>
    <dgm:cxn modelId="{6DBD124C-058A-8D41-8832-8205EA7C6717}" type="presParOf" srcId="{14035109-7227-CE48-B44E-F9BF618EA4BA}" destId="{1EB300BD-AB56-CC41-B8C3-95F6E545FAA4}" srcOrd="2" destOrd="0" presId="urn:microsoft.com/office/officeart/2005/8/layout/hProcess4"/>
    <dgm:cxn modelId="{FC8CB841-5026-7540-8009-436141D1117A}" type="presParOf" srcId="{14035109-7227-CE48-B44E-F9BF618EA4BA}" destId="{1E62BFB7-0D88-4248-AA4B-A4100AAF7871}" srcOrd="3" destOrd="0" presId="urn:microsoft.com/office/officeart/2005/8/layout/hProcess4"/>
    <dgm:cxn modelId="{DA17C32F-9B67-1540-8C1C-83963000C4C8}" type="presParOf" srcId="{14035109-7227-CE48-B44E-F9BF618EA4BA}" destId="{B2726035-8485-C74D-ADA6-C3BAA541D665}" srcOrd="4" destOrd="0" presId="urn:microsoft.com/office/officeart/2005/8/layout/hProcess4"/>
    <dgm:cxn modelId="{A37C5527-FD29-AC49-9D4A-147A3C071558}" type="presParOf" srcId="{A80055FD-0EFE-DA40-BB10-9E40316121AE}" destId="{59134D9F-722E-B14F-91F7-AE8755D4AE88}" srcOrd="5" destOrd="0" presId="urn:microsoft.com/office/officeart/2005/8/layout/hProcess4"/>
    <dgm:cxn modelId="{D7528016-4335-A54D-87B9-EEDFF7662364}" type="presParOf" srcId="{A80055FD-0EFE-DA40-BB10-9E40316121AE}" destId="{186C4FD9-936A-B24A-A132-F55E8FF712E1}" srcOrd="6" destOrd="0" presId="urn:microsoft.com/office/officeart/2005/8/layout/hProcess4"/>
    <dgm:cxn modelId="{89CECC87-0937-734B-9C3D-4A6E0C6D5914}" type="presParOf" srcId="{186C4FD9-936A-B24A-A132-F55E8FF712E1}" destId="{793D7B84-9C84-894C-BF94-E9F080F91107}" srcOrd="0" destOrd="0" presId="urn:microsoft.com/office/officeart/2005/8/layout/hProcess4"/>
    <dgm:cxn modelId="{1D1468AF-B6DD-F94D-A708-6B9571827098}" type="presParOf" srcId="{186C4FD9-936A-B24A-A132-F55E8FF712E1}" destId="{48E70B55-BAE4-8242-9DB6-6FC9427CDA65}" srcOrd="1" destOrd="0" presId="urn:microsoft.com/office/officeart/2005/8/layout/hProcess4"/>
    <dgm:cxn modelId="{D5EB3845-CE51-DD4F-9AD1-490AE51C3ABE}" type="presParOf" srcId="{186C4FD9-936A-B24A-A132-F55E8FF712E1}" destId="{0BFCC248-1E65-7147-8861-C1F8285B604E}" srcOrd="2" destOrd="0" presId="urn:microsoft.com/office/officeart/2005/8/layout/hProcess4"/>
    <dgm:cxn modelId="{51ECD7A4-E243-8F41-8054-9EF9BEC46A64}" type="presParOf" srcId="{186C4FD9-936A-B24A-A132-F55E8FF712E1}" destId="{445BE99B-877D-8540-BA81-816880432BBF}" srcOrd="3" destOrd="0" presId="urn:microsoft.com/office/officeart/2005/8/layout/hProcess4"/>
    <dgm:cxn modelId="{E4C2D99D-77A8-E34B-9A0E-44F50E4C31D7}" type="presParOf" srcId="{186C4FD9-936A-B24A-A132-F55E8FF712E1}" destId="{C3233E20-16F6-A544-A4FB-8A4D6375E79D}" srcOrd="4" destOrd="0" presId="urn:microsoft.com/office/officeart/2005/8/layout/hProcess4"/>
    <dgm:cxn modelId="{B6235B79-F8C7-624F-973E-081C34852205}" type="presParOf" srcId="{A80055FD-0EFE-DA40-BB10-9E40316121AE}" destId="{3EC94A84-909D-A94A-9F4E-C8A2600A0EB8}" srcOrd="7" destOrd="0" presId="urn:microsoft.com/office/officeart/2005/8/layout/hProcess4"/>
    <dgm:cxn modelId="{192045A8-6EB0-ED44-8965-84EFD1527054}" type="presParOf" srcId="{A80055FD-0EFE-DA40-BB10-9E40316121AE}" destId="{9AB8FB2B-8CEF-B54E-B681-35F672D7282E}" srcOrd="8" destOrd="0" presId="urn:microsoft.com/office/officeart/2005/8/layout/hProcess4"/>
    <dgm:cxn modelId="{C527439B-CF7E-4E41-8987-6994CDB2D7AE}" type="presParOf" srcId="{9AB8FB2B-8CEF-B54E-B681-35F672D7282E}" destId="{31BE8C1D-D18C-8F44-A235-9930A0904385}" srcOrd="0" destOrd="0" presId="urn:microsoft.com/office/officeart/2005/8/layout/hProcess4"/>
    <dgm:cxn modelId="{B59373BA-7154-1D42-A594-8EE4C882CEED}" type="presParOf" srcId="{9AB8FB2B-8CEF-B54E-B681-35F672D7282E}" destId="{1C8C391E-38DA-5344-AC8D-0E18E93E6D88}" srcOrd="1" destOrd="0" presId="urn:microsoft.com/office/officeart/2005/8/layout/hProcess4"/>
    <dgm:cxn modelId="{7FD5996B-E5F3-2E49-B9F0-10A44072BE9C}" type="presParOf" srcId="{9AB8FB2B-8CEF-B54E-B681-35F672D7282E}" destId="{775BE1AF-C8C7-CD44-B0AD-C2631D857352}" srcOrd="2" destOrd="0" presId="urn:microsoft.com/office/officeart/2005/8/layout/hProcess4"/>
    <dgm:cxn modelId="{0F571361-CD73-EA49-AA08-04A32B1E84D3}" type="presParOf" srcId="{9AB8FB2B-8CEF-B54E-B681-35F672D7282E}" destId="{938753FA-3084-174C-810C-A09634B7E03F}" srcOrd="3" destOrd="0" presId="urn:microsoft.com/office/officeart/2005/8/layout/hProcess4"/>
    <dgm:cxn modelId="{61A0AA4D-30AC-CC48-91A2-75BD0FE1055B}" type="presParOf" srcId="{9AB8FB2B-8CEF-B54E-B681-35F672D7282E}" destId="{8625C352-991D-5747-9431-248D8277624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EA6D2-88C2-A940-831E-20595CC83EE8}">
      <dsp:nvSpPr>
        <dsp:cNvPr id="0" name=""/>
        <dsp:cNvSpPr/>
      </dsp:nvSpPr>
      <dsp:spPr>
        <a:xfrm>
          <a:off x="2943" y="2203228"/>
          <a:ext cx="1842962" cy="1520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Chargée les données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Vérifier le format</a:t>
          </a:r>
        </a:p>
      </dsp:txBody>
      <dsp:txXfrm>
        <a:off x="37924" y="2238209"/>
        <a:ext cx="1773000" cy="1124370"/>
      </dsp:txXfrm>
    </dsp:sp>
    <dsp:sp modelId="{EC6170D4-3ECB-D143-9AD6-FC19C4393634}">
      <dsp:nvSpPr>
        <dsp:cNvPr id="0" name=""/>
        <dsp:cNvSpPr/>
      </dsp:nvSpPr>
      <dsp:spPr>
        <a:xfrm>
          <a:off x="1040400" y="2571581"/>
          <a:ext cx="2023107" cy="2023107"/>
        </a:xfrm>
        <a:prstGeom prst="leftCircularArrow">
          <a:avLst>
            <a:gd name="adj1" fmla="val 3109"/>
            <a:gd name="adj2" fmla="val 382131"/>
            <a:gd name="adj3" fmla="val 2157642"/>
            <a:gd name="adj4" fmla="val 9024489"/>
            <a:gd name="adj5" fmla="val 36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5706E-4BFE-454A-A192-5EF861A799CF}">
      <dsp:nvSpPr>
        <dsp:cNvPr id="0" name=""/>
        <dsp:cNvSpPr/>
      </dsp:nvSpPr>
      <dsp:spPr>
        <a:xfrm>
          <a:off x="412490" y="3397561"/>
          <a:ext cx="1638189" cy="651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noProof="0" dirty="0"/>
            <a:t>Extraction et chargement des données</a:t>
          </a:r>
        </a:p>
      </dsp:txBody>
      <dsp:txXfrm>
        <a:off x="431570" y="3416641"/>
        <a:ext cx="1600029" cy="613293"/>
      </dsp:txXfrm>
    </dsp:sp>
    <dsp:sp modelId="{ADF74406-97AC-AE42-8A26-23573D2EB075}">
      <dsp:nvSpPr>
        <dsp:cNvPr id="0" name=""/>
        <dsp:cNvSpPr/>
      </dsp:nvSpPr>
      <dsp:spPr>
        <a:xfrm>
          <a:off x="2350150" y="2203228"/>
          <a:ext cx="1842962" cy="1520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Supprimer les variables ayant plus de 50% de valeurs nuls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Supprimer les doublons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Enlever les colonnes non nécessaires</a:t>
          </a:r>
        </a:p>
      </dsp:txBody>
      <dsp:txXfrm>
        <a:off x="2385131" y="2563936"/>
        <a:ext cx="1773000" cy="1124370"/>
      </dsp:txXfrm>
    </dsp:sp>
    <dsp:sp modelId="{2C1EF857-D912-8248-8E39-0661C7B0B5FE}">
      <dsp:nvSpPr>
        <dsp:cNvPr id="0" name=""/>
        <dsp:cNvSpPr/>
      </dsp:nvSpPr>
      <dsp:spPr>
        <a:xfrm>
          <a:off x="3372249" y="1272227"/>
          <a:ext cx="2258597" cy="2258597"/>
        </a:xfrm>
        <a:prstGeom prst="circularArrow">
          <a:avLst>
            <a:gd name="adj1" fmla="val 2784"/>
            <a:gd name="adj2" fmla="val 339694"/>
            <a:gd name="adj3" fmla="val 19484795"/>
            <a:gd name="adj4" fmla="val 12575511"/>
            <a:gd name="adj5" fmla="val 324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EAA53-EA92-914F-8241-A3FE4D6624A9}">
      <dsp:nvSpPr>
        <dsp:cNvPr id="0" name=""/>
        <dsp:cNvSpPr/>
      </dsp:nvSpPr>
      <dsp:spPr>
        <a:xfrm>
          <a:off x="2759697" y="1877502"/>
          <a:ext cx="1638189" cy="651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noProof="0" dirty="0"/>
            <a:t>Supprimer les colonnes et lignes</a:t>
          </a:r>
        </a:p>
      </dsp:txBody>
      <dsp:txXfrm>
        <a:off x="2778777" y="1896582"/>
        <a:ext cx="1600029" cy="613293"/>
      </dsp:txXfrm>
    </dsp:sp>
    <dsp:sp modelId="{C216BB08-CB93-5140-B4D2-184740461239}">
      <dsp:nvSpPr>
        <dsp:cNvPr id="0" name=""/>
        <dsp:cNvSpPr/>
      </dsp:nvSpPr>
      <dsp:spPr>
        <a:xfrm>
          <a:off x="4697357" y="2203228"/>
          <a:ext cx="1842962" cy="1520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Pour une meilleur compréhension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Plus facile de les gérer</a:t>
          </a:r>
        </a:p>
      </dsp:txBody>
      <dsp:txXfrm>
        <a:off x="4732338" y="2238209"/>
        <a:ext cx="1773000" cy="1124370"/>
      </dsp:txXfrm>
    </dsp:sp>
    <dsp:sp modelId="{59134D9F-722E-B14F-91F7-AE8755D4AE88}">
      <dsp:nvSpPr>
        <dsp:cNvPr id="0" name=""/>
        <dsp:cNvSpPr/>
      </dsp:nvSpPr>
      <dsp:spPr>
        <a:xfrm>
          <a:off x="5734814" y="2571581"/>
          <a:ext cx="2023107" cy="2023107"/>
        </a:xfrm>
        <a:prstGeom prst="leftCircularArrow">
          <a:avLst>
            <a:gd name="adj1" fmla="val 3109"/>
            <a:gd name="adj2" fmla="val 382131"/>
            <a:gd name="adj3" fmla="val 2157642"/>
            <a:gd name="adj4" fmla="val 9024489"/>
            <a:gd name="adj5" fmla="val 36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2BFB7-0D88-4248-AA4B-A4100AAF7871}">
      <dsp:nvSpPr>
        <dsp:cNvPr id="0" name=""/>
        <dsp:cNvSpPr/>
      </dsp:nvSpPr>
      <dsp:spPr>
        <a:xfrm>
          <a:off x="5106905" y="3397561"/>
          <a:ext cx="1638189" cy="651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noProof="0" dirty="0"/>
            <a:t>Renommer les colonnes</a:t>
          </a:r>
        </a:p>
      </dsp:txBody>
      <dsp:txXfrm>
        <a:off x="5125985" y="3416641"/>
        <a:ext cx="1600029" cy="613293"/>
      </dsp:txXfrm>
    </dsp:sp>
    <dsp:sp modelId="{48E70B55-BAE4-8242-9DB6-6FC9427CDA65}">
      <dsp:nvSpPr>
        <dsp:cNvPr id="0" name=""/>
        <dsp:cNvSpPr/>
      </dsp:nvSpPr>
      <dsp:spPr>
        <a:xfrm>
          <a:off x="7044564" y="2203228"/>
          <a:ext cx="1842962" cy="1520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Etude de la fréquence pour les variables non numériques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Médiane pour les variables continues</a:t>
          </a:r>
        </a:p>
      </dsp:txBody>
      <dsp:txXfrm>
        <a:off x="7079545" y="2563936"/>
        <a:ext cx="1773000" cy="1124370"/>
      </dsp:txXfrm>
    </dsp:sp>
    <dsp:sp modelId="{3EC94A84-909D-A94A-9F4E-C8A2600A0EB8}">
      <dsp:nvSpPr>
        <dsp:cNvPr id="0" name=""/>
        <dsp:cNvSpPr/>
      </dsp:nvSpPr>
      <dsp:spPr>
        <a:xfrm>
          <a:off x="8066663" y="1272227"/>
          <a:ext cx="2258597" cy="2258597"/>
        </a:xfrm>
        <a:prstGeom prst="circularArrow">
          <a:avLst>
            <a:gd name="adj1" fmla="val 2784"/>
            <a:gd name="adj2" fmla="val 339694"/>
            <a:gd name="adj3" fmla="val 19484795"/>
            <a:gd name="adj4" fmla="val 12575511"/>
            <a:gd name="adj5" fmla="val 324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BE99B-877D-8540-BA81-816880432BBF}">
      <dsp:nvSpPr>
        <dsp:cNvPr id="0" name=""/>
        <dsp:cNvSpPr/>
      </dsp:nvSpPr>
      <dsp:spPr>
        <a:xfrm>
          <a:off x="7454112" y="1877502"/>
          <a:ext cx="1638189" cy="651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noProof="0" dirty="0"/>
            <a:t>Imputer les valeurs manquantes</a:t>
          </a:r>
        </a:p>
      </dsp:txBody>
      <dsp:txXfrm>
        <a:off x="7473192" y="1896582"/>
        <a:ext cx="1600029" cy="613293"/>
      </dsp:txXfrm>
    </dsp:sp>
    <dsp:sp modelId="{1C8C391E-38DA-5344-AC8D-0E18E93E6D88}">
      <dsp:nvSpPr>
        <dsp:cNvPr id="0" name=""/>
        <dsp:cNvSpPr/>
      </dsp:nvSpPr>
      <dsp:spPr>
        <a:xfrm>
          <a:off x="9391771" y="2203228"/>
          <a:ext cx="1842962" cy="1520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Valeurs continues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Calculer les bornes supérieure et inférieure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Remplacer les valeurs extrêmes</a:t>
          </a:r>
        </a:p>
      </dsp:txBody>
      <dsp:txXfrm>
        <a:off x="9426752" y="2238209"/>
        <a:ext cx="1773000" cy="1124370"/>
      </dsp:txXfrm>
    </dsp:sp>
    <dsp:sp modelId="{938753FA-3084-174C-810C-A09634B7E03F}">
      <dsp:nvSpPr>
        <dsp:cNvPr id="0" name=""/>
        <dsp:cNvSpPr/>
      </dsp:nvSpPr>
      <dsp:spPr>
        <a:xfrm>
          <a:off x="9801319" y="3397561"/>
          <a:ext cx="1638189" cy="651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noProof="0" dirty="0"/>
            <a:t>Remplacer les valeurs extrêmes</a:t>
          </a:r>
        </a:p>
      </dsp:txBody>
      <dsp:txXfrm>
        <a:off x="9820399" y="3416641"/>
        <a:ext cx="1600029" cy="613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46C8-5234-854C-BA39-BF61CE759CE4}" type="datetimeFigureOut">
              <a:rPr lang="en-AU" smtClean="0"/>
              <a:t>18/8/23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018A-3994-8540-B1A4-4DF8CBB4C8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46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827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922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0. RGPD - 5 types de RGPD 1. Variables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Aberrantes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/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Inputations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- Donner 3 types de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methodes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(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mediane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,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kMeans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, Inputter) 2.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Univariees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-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Graphes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,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histogrammes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3.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Bivariees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-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Quanti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/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Quanti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Graphes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+ test Pearson -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Quanti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/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Quali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Graphes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+ Test -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Quali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/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Quali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Graphes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+ Test </a:t>
            </a:r>
            <a:br>
              <a:rPr lang="en-GB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283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0. RGPD - 5 types de RGPD 1. Variables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Aberrantes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/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Inputations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- Donner 3 types de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methodes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(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mediane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,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kMeans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, Inputter) 2.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Univariees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-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Graphes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,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histogrammes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3.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Bivariees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-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Quanti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/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Quanti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Graphes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+ test Pearson -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Quanti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/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Quali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Graphes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+ Test -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Quali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/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Quali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Graphes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+ Test </a:t>
            </a:r>
            <a:br>
              <a:rPr lang="en-GB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029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0. RGPD - 5 types de RGPD 1. Variables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Aberrantes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/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Inputations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- Donner 3 types de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methodes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(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mediane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,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kMeans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, Inputter) 2.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Univariees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-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Graphes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,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histogrammes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3.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Bivariees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-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Quanti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/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Quanti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Graphes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+ test Pearson -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Quanti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/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Quali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Graphes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+ Test -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Quali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/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Quali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271A38"/>
                </a:solidFill>
                <a:effectLst/>
                <a:latin typeface="Inter"/>
              </a:rPr>
              <a:t>Graphes</a:t>
            </a:r>
            <a:r>
              <a:rPr lang="en-GB" b="0" i="0" dirty="0">
                <a:solidFill>
                  <a:srgbClr val="271A38"/>
                </a:solidFill>
                <a:effectLst/>
                <a:latin typeface="Inter"/>
              </a:rPr>
              <a:t> + Test </a:t>
            </a:r>
            <a:br>
              <a:rPr lang="en-GB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57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Objectives: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Improve Accuracy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Clean the data to minimize entry errors and missing values, thus enhancing the quality and reliability of the dataset.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Enable Auto-Completion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Develop a suggestion or auto-completion system that aids users in more efficiently populating the Open Food Facts database.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Compliance with Business Requirements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Ensure that the data cleaning aligns with the requirements set forth by Public Health France and the specific needs of the Open Food Facts project.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Preparation for Analysis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Prepare the data for further univariate and multivariate statistical analyses by identifying and treating any aberrant values, missing values, and irrelevant variables.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GDPR Compliance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Ensure that the data handling complies with the five main principles of the GDPR.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83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Règlement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Général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sur la Protection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(RGPD)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 ensemble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règles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adoptées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par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l'Union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européenne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pour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protéger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personnelles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citoyens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Les "5 grands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principes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du RGPD"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suivants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:</a:t>
            </a:r>
          </a:p>
          <a:p>
            <a:pPr algn="l">
              <a:buFont typeface="+mj-lt"/>
              <a:buAutoNum type="arabicPeriod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Licéité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loyauté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et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transparence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: 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doit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légitime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honnête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et transparent vis-à-vis de la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personne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concernée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Limitation des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finalités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: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ne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doivent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que pour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finalités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spécifiques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explicites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légitimes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et ne pas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traitées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ultérieurement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d'une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manière incompatible avec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finalités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Minimisation des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: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Seules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pertinentes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limitées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nécessaire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par rapport aux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finalités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pour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lesquelles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elles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traitées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doivent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Exactitude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: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doivent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exactes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et,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nécessaire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tenues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jour. Tout doit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fait pour rectifier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supprimer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inexactes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sans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délai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Limitation de la conservation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: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ne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doivent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conservées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sous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forme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permettant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l'identification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personnes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que pendant le temps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nécessaire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réalisation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finalités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pour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lesquelles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elles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traitées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Qu'en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-il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issues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projets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open source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comme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Open Food Facts?</a:t>
            </a:r>
          </a:p>
          <a:p>
            <a:pPr algn="l"/>
            <a:endParaRPr lang="en-GB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GB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Open Food Facts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base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sur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produits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alimentaires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faite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par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tous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pour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tous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d'Open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Food Facts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principalement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centrées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sur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produits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et non sur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individus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Par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conséquent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elles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ne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contiennent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généralement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pas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d'informations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personnellement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identifiables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Cependant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il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essentiel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faire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quelques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considérations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Si Open Food Facts (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tout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autre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projet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open source)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collecte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traite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stocke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personnelles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(par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exemple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adresses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e-mail pour un bulletin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d'information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pour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comptes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d'utilisateurs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),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activités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seraient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soumises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au RGPD.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Si Open Food Facts ne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collecte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pas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personnelles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s'il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anonymise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efficacement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rendre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publiques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alors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la majeure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partie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principes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du RGPD ne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s'appliquerait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pas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directement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crucial pour tout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projet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qu'il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soit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open source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non, de bien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comprendre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qu'il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traite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et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s'assurer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que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toutes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activités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collecte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et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conformes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aux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réglementations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vigueur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résumé, les "5 grands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principes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du RGPD"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s'appliqueraient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Open Food Facts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uniquement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projet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traitait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personnelles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Dans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cas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projet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devrait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s'assurer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qu'il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respecte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principes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pour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conforme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réglementation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51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Define a missing value threshold, 50% was recommended so that's what will use 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Remove any columns that have 100% missing values 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Remove duplicates 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Determine the columns that have more than 50% of missing values &amp; removed them</a:t>
            </a:r>
          </a:p>
          <a:p>
            <a:pPr marL="171450" indent="-171450">
              <a:buFontTx/>
              <a:buChar char="-"/>
            </a:pPr>
            <a:endParaRPr lang="en-GB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Additional Columns were removed as these columns didn't hold useful information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Columns were renamed to tidy &amp; shorten the column names for visualisation purposes later on </a:t>
            </a:r>
          </a:p>
          <a:p>
            <a:pPr marL="171450" indent="-171450">
              <a:buFontTx/>
              <a:buChar char="-"/>
            </a:pPr>
            <a:endParaRPr lang="en-GB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Handling Missing and Extreme Values </a:t>
            </a:r>
          </a:p>
          <a:p>
            <a:pPr marL="628650" lvl="1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Visualization </a:t>
            </a:r>
          </a:p>
          <a:p>
            <a:pPr marL="1085850" lvl="2" indent="-171450">
              <a:buFontTx/>
              <a:buChar char="-"/>
            </a:pPr>
            <a:r>
              <a:rPr lang="en-GB" b="0" i="0" dirty="0" err="1">
                <a:solidFill>
                  <a:srgbClr val="ECECF1"/>
                </a:solidFill>
                <a:effectLst/>
                <a:latin typeface="Söhne"/>
              </a:rPr>
              <a:t>Analyze</a:t>
            </a: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 the distribution of each variable before and after the adjustments.</a:t>
            </a:r>
          </a:p>
          <a:p>
            <a:pPr marL="628650" lvl="1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Discrete Numerical Variables</a:t>
            </a:r>
          </a:p>
          <a:p>
            <a:pPr marL="1085850" lvl="2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These variables should not be modified for extreme values. </a:t>
            </a:r>
          </a:p>
          <a:p>
            <a:pPr marL="1085850" lvl="2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However, they should be imputed for missing values. </a:t>
            </a:r>
          </a:p>
          <a:p>
            <a:pPr marL="1085850" lvl="2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Examples include: </a:t>
            </a:r>
          </a:p>
          <a:p>
            <a:pPr marL="1543050" lvl="3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Number of Additives </a:t>
            </a:r>
          </a:p>
          <a:p>
            <a:pPr marL="1543050" lvl="3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Number of Palm Oil Ingredients </a:t>
            </a:r>
          </a:p>
          <a:p>
            <a:pPr marL="1543050" lvl="3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Number of Potential Palm Oil Ingredients </a:t>
            </a:r>
          </a:p>
          <a:p>
            <a:pPr marL="1085850" lvl="2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Continuous Numerical Values</a:t>
            </a:r>
          </a:p>
          <a:p>
            <a:pPr marL="1543050" lvl="3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Impute missing values. </a:t>
            </a:r>
          </a:p>
          <a:p>
            <a:pPr marL="1543050" lvl="3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Adjust values that lie above or below the defined upper and lower fences.</a:t>
            </a:r>
          </a:p>
          <a:p>
            <a:pPr marL="171450" lvl="0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Calculations</a:t>
            </a:r>
          </a:p>
          <a:p>
            <a:pPr marL="628650" lvl="1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Interquartile Range (IQR)</a:t>
            </a:r>
          </a:p>
          <a:p>
            <a:pPr marL="1085850" lvl="2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IQR = Q3 - Q1 </a:t>
            </a:r>
          </a:p>
          <a:p>
            <a:pPr marL="1085850" lvl="2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Lower Fence</a:t>
            </a:r>
          </a:p>
          <a:p>
            <a:pPr marL="1543050" lvl="3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 Lower \ Fence = Q1 - (1.5 \times IQR) </a:t>
            </a:r>
          </a:p>
          <a:p>
            <a:pPr marL="1085850" lvl="2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Upper Fence</a:t>
            </a:r>
          </a:p>
          <a:p>
            <a:pPr marL="1543050" lvl="3" indent="-171450">
              <a:buFontTx/>
              <a:buChar char="-"/>
            </a:pPr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Upper \ Fence = Q3 + (1.5 \times IQR)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813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Calculs</a:t>
            </a:r>
          </a:p>
          <a:p>
            <a:endParaRPr lang="fr-FR" b="1" dirty="0"/>
          </a:p>
          <a:p>
            <a:r>
              <a:rPr lang="fr-FR" b="1" dirty="0"/>
              <a:t>1. **Écart interquartile (IQR)** :</a:t>
            </a:r>
          </a:p>
          <a:p>
            <a:r>
              <a:rPr lang="fr-FR" b="1" dirty="0"/>
              <a:t>$$ IQR = Q3 - Q1 $$</a:t>
            </a:r>
          </a:p>
          <a:p>
            <a:endParaRPr lang="fr-FR" b="1" dirty="0"/>
          </a:p>
          <a:p>
            <a:r>
              <a:rPr lang="fr-FR" b="1" dirty="0"/>
              <a:t>2. **Limite inférieure** :</a:t>
            </a:r>
          </a:p>
          <a:p>
            <a:r>
              <a:rPr lang="fr-FR" b="1" dirty="0"/>
              <a:t>$$ Limite \ inférieure = Q1 - (1.5 \times IQR) $$</a:t>
            </a:r>
          </a:p>
          <a:p>
            <a:endParaRPr lang="fr-FR" b="1" dirty="0"/>
          </a:p>
          <a:p>
            <a:r>
              <a:rPr lang="fr-FR" b="1" dirty="0"/>
              <a:t>3. **Limite supérieure** :</a:t>
            </a:r>
          </a:p>
          <a:p>
            <a:r>
              <a:rPr lang="fr-FR" b="1" dirty="0"/>
              <a:t>$$ Limite \ supérieure = Q3 + (1.5 \times IQR) $$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06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Calculs</a:t>
            </a:r>
          </a:p>
          <a:p>
            <a:endParaRPr lang="fr-FR" b="1" dirty="0"/>
          </a:p>
          <a:p>
            <a:r>
              <a:rPr lang="fr-FR" b="1" dirty="0"/>
              <a:t>1. **Écart interquartile (IQR)** :</a:t>
            </a:r>
          </a:p>
          <a:p>
            <a:r>
              <a:rPr lang="fr-FR" b="1" dirty="0"/>
              <a:t>$$ IQR = Q3 - Q1 $$</a:t>
            </a:r>
          </a:p>
          <a:p>
            <a:endParaRPr lang="fr-FR" b="1" dirty="0"/>
          </a:p>
          <a:p>
            <a:r>
              <a:rPr lang="fr-FR" b="1" dirty="0"/>
              <a:t>2. **Limite inférieure** :</a:t>
            </a:r>
          </a:p>
          <a:p>
            <a:r>
              <a:rPr lang="fr-FR" b="1" dirty="0"/>
              <a:t>$$ Limite \ inférieure = Q1 - (1.5 \times IQR) $$</a:t>
            </a:r>
          </a:p>
          <a:p>
            <a:endParaRPr lang="fr-FR" b="1" dirty="0"/>
          </a:p>
          <a:p>
            <a:r>
              <a:rPr lang="fr-FR" b="1" dirty="0"/>
              <a:t>3. **Limite supérieure** :</a:t>
            </a:r>
          </a:p>
          <a:p>
            <a:r>
              <a:rPr lang="fr-FR" b="1" dirty="0"/>
              <a:t>$$ Limite \ supérieure = Q3 + (1.5 \times IQR) $$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260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Original Dataframe: </a:t>
            </a:r>
          </a:p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- Rows – 320772</a:t>
            </a:r>
          </a:p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- Columns – 162</a:t>
            </a:r>
            <a:endParaRPr lang="en-AU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AU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Cleaned </a:t>
            </a:r>
            <a:r>
              <a:rPr lang="en-AU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AU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- Rows – 320772</a:t>
            </a:r>
          </a:p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- Columns – 18</a:t>
            </a:r>
            <a:endParaRPr lang="en-AU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05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Original Dataframe: </a:t>
            </a:r>
          </a:p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- Rows – 320772</a:t>
            </a:r>
          </a:p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- Columns – 162</a:t>
            </a:r>
            <a:endParaRPr lang="en-AU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AU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Cleaned </a:t>
            </a:r>
            <a:r>
              <a:rPr lang="en-AU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AU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- Rows – 320772</a:t>
            </a:r>
          </a:p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- Columns – 18</a:t>
            </a:r>
            <a:endParaRPr lang="en-AU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7807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Original Dataframe: </a:t>
            </a:r>
          </a:p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- Rows – 320772</a:t>
            </a:r>
          </a:p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- Columns – 162</a:t>
            </a:r>
            <a:endParaRPr lang="en-AU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AU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Cleaned </a:t>
            </a:r>
            <a:r>
              <a:rPr lang="en-AU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AU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- Rows – 320772</a:t>
            </a:r>
          </a:p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- Columns – 18</a:t>
            </a:r>
            <a:endParaRPr lang="en-AU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79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4034-8A45-73FD-F124-FCD2DF282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3447-634A-BD56-A081-8BA06882A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68B0-22B6-4B71-45DA-92705D81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18/8/23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A670-39FB-B779-0071-82CA1F7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BFD8-D666-931E-2F15-F7C14FA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6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B539-AD48-5B75-548E-FA8B8FA1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4A-06D5-75FC-0707-F4909E3D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46E9-6742-A93E-4FBA-E86A40C8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18/8/23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29E3-C851-12C0-E90D-52971E5A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CDC0-AB88-7C9D-A3BD-9AE8AE50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0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763C2-F4E3-9584-6F26-7D198285F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5E9C6-DABF-BB1D-B673-FEBFD7E99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DC7D-46B5-3967-22B5-73787A3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18/8/23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A827-D609-371F-369B-A002199A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A2926-133E-A567-20CB-74762AA4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30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C68B-42C7-1C1A-A0D1-53335AA2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7F1A-4704-4F31-F5D7-9EB65F6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2419-DF01-0786-67A3-3F9E52BE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18/8/23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C3A0-CCCC-3E4A-75B6-6C58BBF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9E33-66F6-4F17-9FFF-21A3D4C4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04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C56-9DF3-657E-D966-172C15CD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E183-2AE6-B742-13A6-61E5FE29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E5AD-A4F4-7F5B-C148-1E07F2B3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18/8/23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041F-55C4-C4D7-8236-27B3E89D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4914-7867-7DD0-584C-48061B93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56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8F99-A19E-CAEC-A575-831BB489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93C2-77FC-C300-C4DB-1D30BDA09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7BA6-BC5F-4581-2D82-1FDF201B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FBCFE-AF60-DD9E-5EB7-0397AE2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18/8/23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13A72-1F76-CB59-9D48-616224D9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D5488-8CF5-0F47-9C23-8E54CED9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47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C627-E2A0-DB4E-078F-7DCD6D95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1E71-4F77-0821-6274-549F29FB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EAF4F-6E71-F456-A17E-57705E41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75DE1-A1A3-C50B-7ACA-539A2B896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2AC40-FA4E-1919-B956-DA7B363C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6CC-0B2D-DFBC-F6B8-FE41A89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18/8/23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39032-6A19-5296-41F6-FFC43846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659D6-640D-1168-AE73-F38AAB9D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2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08A5-8D4E-16BD-EFAD-A8462542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843DD-9DF5-A821-F166-4CA0D8F1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18/8/23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C91E-850D-66D2-39DB-78995188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9418B-3B3A-29D7-5175-AE363D83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52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20B0C-5E4B-C040-4D68-E5B5EA4B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18/8/23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544AD-90C2-4982-2B17-C368DAA7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DA6D5-B366-4FD9-1476-56E7147A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8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8D63-B6A4-FEAB-30F9-E3420B12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AEA0-9615-0D7C-AD8B-4A62E281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2399C-3B52-9AF1-FB83-9C581B75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AD215-E87B-BED0-0A32-5A8261A5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18/8/23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F6A84-7C67-149F-3532-B2AEC85B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E538C-CF36-0146-9AB9-E8044888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62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1654-9957-6481-914F-EC9E1D8F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8391-FEE6-199A-5E22-67A7203D2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558EE-69BD-6872-F3DC-B4C321CD1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9275-9363-A0C7-8586-AF01D6AB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18/8/23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F3780-CEC6-80B5-1C24-31A397D8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78DE7-9454-CBF6-6FD9-86F83D0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3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30E65-F7AC-75C1-6B33-7684BEF6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601F-EE85-1439-1478-301A79B2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E95F-40ED-F90D-C00A-B44565CD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4458-0A39-6640-AFD8-0D6EA165472F}" type="datetimeFigureOut">
              <a:rPr lang="en-AU" smtClean="0"/>
              <a:t>18/8/23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A857-0CF4-BC9A-4383-85CE8315D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50FE-D784-0C5C-8E6A-9770E9667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57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5966-5534-0C68-7095-4FEB7A4E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374" y="4777184"/>
            <a:ext cx="8668884" cy="1083241"/>
          </a:xfrm>
        </p:spPr>
        <p:txBody>
          <a:bodyPr>
            <a:normAutofit/>
          </a:bodyPr>
          <a:lstStyle/>
          <a:p>
            <a:r>
              <a:rPr lang="en-AU" sz="3600" b="1" dirty="0" err="1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Préparez</a:t>
            </a:r>
            <a:r>
              <a:rPr lang="en-AU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 des </a:t>
            </a:r>
            <a:r>
              <a:rPr lang="en-AU" sz="3600" b="1" dirty="0" err="1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données</a:t>
            </a:r>
            <a:r>
              <a:rPr lang="en-AU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 pour un </a:t>
            </a:r>
            <a:r>
              <a:rPr lang="en-AU" sz="3600" b="1" dirty="0" err="1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organisme</a:t>
            </a:r>
            <a:r>
              <a:rPr lang="en-AU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 de </a:t>
            </a:r>
            <a:r>
              <a:rPr lang="en-AU" sz="3600" b="1" dirty="0" err="1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santé</a:t>
            </a:r>
            <a:r>
              <a:rPr lang="en-AU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 </a:t>
            </a:r>
            <a:r>
              <a:rPr lang="en-AU" sz="3600" b="1" dirty="0" err="1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publique</a:t>
            </a:r>
            <a:endParaRPr lang="en-AU" sz="3600" b="1" dirty="0">
              <a:solidFill>
                <a:schemeClr val="tx2"/>
              </a:solidFill>
              <a:latin typeface="+mn-lt"/>
              <a:cs typeface="Eras Medium ITC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B3F7F-DC0F-8E51-77C4-E2F7C528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374" y="5860425"/>
            <a:ext cx="8668884" cy="670266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7450EB"/>
                </a:solidFill>
              </a:rPr>
              <a:t>Andrew Mayes – </a:t>
            </a:r>
            <a:r>
              <a:rPr lang="en-AU" sz="1800" dirty="0" err="1">
                <a:solidFill>
                  <a:srgbClr val="7450EB"/>
                </a:solidFill>
              </a:rPr>
              <a:t>Parcours</a:t>
            </a:r>
            <a:r>
              <a:rPr lang="en-AU" sz="1800" dirty="0">
                <a:solidFill>
                  <a:srgbClr val="7450EB"/>
                </a:solidFill>
              </a:rPr>
              <a:t> Machine Learning Engineer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E3BA13-B706-1AEA-4315-686E7BB7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88" y="4957989"/>
            <a:ext cx="1237569" cy="12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Data Science Capabilities Your Team Needs - TechnoSphere">
            <a:extLst>
              <a:ext uri="{FF2B5EF4-FFF2-40B4-BE49-F238E27FC236}">
                <a16:creationId xmlns:a16="http://schemas.microsoft.com/office/drawing/2014/main" id="{01262714-C93D-191C-935E-BC64B5104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 b="24783"/>
          <a:stretch/>
        </p:blipFill>
        <p:spPr bwMode="auto">
          <a:xfrm>
            <a:off x="0" y="-60779"/>
            <a:ext cx="12192000" cy="43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2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Résultat du nettoyage : Avant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EDE599C-B999-94C5-B13C-955F65F8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19100"/>
              </p:ext>
            </p:extLst>
          </p:nvPr>
        </p:nvGraphicFramePr>
        <p:xfrm>
          <a:off x="838200" y="1693863"/>
          <a:ext cx="9962154" cy="359127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53453">
                  <a:extLst>
                    <a:ext uri="{9D8B030D-6E8A-4147-A177-3AD203B41FA5}">
                      <a16:colId xmlns:a16="http://schemas.microsoft.com/office/drawing/2014/main" val="241419566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511892322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17914923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501879522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097067219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020140835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60485708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969183045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964172040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4093213876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643311175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406009792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280894719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69109240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84025712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241102671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00523315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843907267"/>
                    </a:ext>
                  </a:extLst>
                </a:gridCol>
              </a:tblGrid>
              <a:tr h="3742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code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>
                          <a:effectLst/>
                        </a:rPr>
                        <a:t>créateur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</a:rPr>
                        <a:t>created_t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</a:rPr>
                        <a:t>datetime_création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</a:rPr>
                        <a:t>last_modified_t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</a:rPr>
                        <a:t>datetime_dernière_modification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</a:rPr>
                        <a:t>nom_produit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>
                          <a:effectLst/>
                        </a:rPr>
                        <a:t>nom_générique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b="1" u="none" strike="noStrike">
                          <a:effectLst/>
                        </a:rPr>
                        <a:t>...</a:t>
                      </a:r>
                      <a:endParaRPr lang="en-F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fruits-légumes-noix_100g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taux_collagène_viande_protein_100g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cacao_100g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chlorophylle_100g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>
                          <a:effectLst/>
                        </a:rPr>
                        <a:t>empreinte_carbone_100g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score_nutritionnel_fr_100g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score_nutritionnel_uk_100g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indice_glycémique_100g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dureté_eau_100g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189500"/>
                  </a:ext>
                </a:extLst>
              </a:tr>
              <a:tr h="619441"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3087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contributeurs_openfoodfacts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1474103866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2016-09-17T09:17:46Z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1474103893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2016-09-17T09:18:13Z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Farine</a:t>
                      </a:r>
                      <a:r>
                        <a:rPr lang="en-GB" sz="800" u="none" strike="noStrike" dirty="0">
                          <a:effectLst/>
                        </a:rPr>
                        <a:t> de </a:t>
                      </a:r>
                      <a:r>
                        <a:rPr lang="en-GB" sz="800" u="none" strike="noStrike" dirty="0" err="1">
                          <a:effectLst/>
                        </a:rPr>
                        <a:t>blé</a:t>
                      </a:r>
                      <a:r>
                        <a:rPr lang="en-GB" sz="800" u="none" strike="noStrike" dirty="0">
                          <a:effectLst/>
                        </a:rPr>
                        <a:t> noir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...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extLst>
                  <a:ext uri="{0D108BD9-81ED-4DB2-BD59-A6C34878D82A}">
                    <a16:rowId xmlns:a16="http://schemas.microsoft.com/office/drawing/2014/main" val="983406340"/>
                  </a:ext>
                </a:extLst>
              </a:tr>
              <a:tr h="619441"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4530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import_usda-ndb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1489069957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2017-03-09T14:32:37Z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1489069957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2017-03-09T14:32:37Z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Chips de </a:t>
                      </a:r>
                      <a:r>
                        <a:rPr lang="en-GB" sz="800" u="none" strike="noStrike" dirty="0" err="1">
                          <a:effectLst/>
                        </a:rPr>
                        <a:t>banane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sucrées</a:t>
                      </a:r>
                      <a:r>
                        <a:rPr lang="en-GB" sz="800" u="none" strike="noStrike" dirty="0">
                          <a:effectLst/>
                        </a:rPr>
                        <a:t> (</a:t>
                      </a:r>
                      <a:r>
                        <a:rPr lang="en-GB" sz="800" u="none" strike="noStrike" dirty="0" err="1">
                          <a:effectLst/>
                        </a:rPr>
                        <a:t>entières</a:t>
                      </a:r>
                      <a:r>
                        <a:rPr lang="en-GB" sz="800" u="none" strike="noStrike" dirty="0">
                          <a:effectLst/>
                        </a:rPr>
                        <a:t>)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...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14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14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27269"/>
                  </a:ext>
                </a:extLst>
              </a:tr>
              <a:tr h="619441"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4559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import_usda-ndb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1489069957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2017-03-09T14:32:37Z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1489069957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2017-03-09T14:32:37Z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Cacahuètes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...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extLst>
                  <a:ext uri="{0D108BD9-81ED-4DB2-BD59-A6C34878D82A}">
                    <a16:rowId xmlns:a16="http://schemas.microsoft.com/office/drawing/2014/main" val="3257065590"/>
                  </a:ext>
                </a:extLst>
              </a:tr>
              <a:tr h="619441"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16087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import_usda-ndb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1489055731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2017-03-09T10:35:31Z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1489055731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2017-03-09T10:35:31Z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Mélange de noix salées biologiques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...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12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12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306123"/>
                  </a:ext>
                </a:extLst>
              </a:tr>
              <a:tr h="619441"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16094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import_usda-ndb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1489055653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2017-03-09T10:34:13Z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1489055653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2017-03-09T10:34:13Z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Polenta biologique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...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NaN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NaN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extLst>
                  <a:ext uri="{0D108BD9-81ED-4DB2-BD59-A6C34878D82A}">
                    <a16:rowId xmlns:a16="http://schemas.microsoft.com/office/drawing/2014/main" val="33899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27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Résultat du nettoyage : Après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24350C-CE9D-E546-4C3C-86FBE717B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97572"/>
              </p:ext>
            </p:extLst>
          </p:nvPr>
        </p:nvGraphicFramePr>
        <p:xfrm>
          <a:off x="838200" y="1419225"/>
          <a:ext cx="9962154" cy="42638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53453">
                  <a:extLst>
                    <a:ext uri="{9D8B030D-6E8A-4147-A177-3AD203B41FA5}">
                      <a16:colId xmlns:a16="http://schemas.microsoft.com/office/drawing/2014/main" val="3402101875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473765947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510624550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576414087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730198110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06631631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289546242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709387439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790477240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868211767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01195424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97383441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815246194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75207885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4231044994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59022028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453936271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125592959"/>
                    </a:ext>
                  </a:extLst>
                </a:gridCol>
              </a:tblGrid>
              <a:tr h="671797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</a:rPr>
                        <a:t>Produit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Marque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Pays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Nb. </a:t>
                      </a:r>
                      <a:r>
                        <a:rPr lang="en-GB" sz="800" b="1" u="none" strike="noStrike" dirty="0" err="1">
                          <a:effectLst/>
                        </a:rPr>
                        <a:t>Additifs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Nb. </a:t>
                      </a:r>
                      <a:r>
                        <a:rPr lang="en-GB" sz="800" b="1" u="none" strike="noStrike" dirty="0" err="1">
                          <a:effectLst/>
                        </a:rPr>
                        <a:t>Ingrédients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Huile</a:t>
                      </a:r>
                      <a:r>
                        <a:rPr lang="en-GB" sz="800" b="1" u="none" strike="noStrike" dirty="0">
                          <a:effectLst/>
                        </a:rPr>
                        <a:t> de Palme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Nb. </a:t>
                      </a:r>
                      <a:r>
                        <a:rPr lang="en-GB" sz="800" b="1" u="none" strike="noStrike" dirty="0" err="1">
                          <a:effectLst/>
                        </a:rPr>
                        <a:t>Ingrédients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Potentiellement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Huile</a:t>
                      </a:r>
                      <a:r>
                        <a:rPr lang="en-GB" sz="800" b="1" u="none" strike="noStrike" dirty="0">
                          <a:effectLst/>
                        </a:rPr>
                        <a:t> de Palme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Note </a:t>
                      </a:r>
                      <a:r>
                        <a:rPr lang="en-GB" sz="800" b="1" u="none" strike="noStrike" dirty="0" err="1">
                          <a:effectLst/>
                        </a:rPr>
                        <a:t>Nutritionnelle</a:t>
                      </a:r>
                      <a:r>
                        <a:rPr lang="en-GB" sz="800" b="1" u="none" strike="noStrike" dirty="0">
                          <a:effectLst/>
                        </a:rPr>
                        <a:t> FR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</a:rPr>
                        <a:t>Énergie</a:t>
                      </a:r>
                      <a:r>
                        <a:rPr lang="en-GB" sz="800" b="1" u="none" strike="noStrike" dirty="0">
                          <a:effectLst/>
                        </a:rPr>
                        <a:t> 100g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>
                          <a:effectLst/>
                        </a:rPr>
                        <a:t>Lipides 100g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>
                          <a:effectLst/>
                        </a:rPr>
                        <a:t>Acides Gras Saturés 100g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>
                          <a:effectLst/>
                        </a:rPr>
                        <a:t>Glucides 100g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>
                          <a:effectLst/>
                        </a:rPr>
                        <a:t>Sucre 100g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Fibres 100g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</a:rPr>
                        <a:t>Protéines</a:t>
                      </a:r>
                      <a:r>
                        <a:rPr lang="en-GB" sz="800" b="1" u="none" strike="noStrike" dirty="0">
                          <a:effectLst/>
                        </a:rPr>
                        <a:t> 100g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>
                          <a:effectLst/>
                        </a:rPr>
                        <a:t>Sel 100g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>
                          <a:effectLst/>
                        </a:rPr>
                        <a:t>Sodium 100g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>
                          <a:effectLst/>
                        </a:rPr>
                        <a:t>Score Nutri FR 100g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/>
                        </a:rPr>
                        <a:t>Score Nutri UK 100g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rgbClr val="B8B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17526"/>
                  </a:ext>
                </a:extLst>
              </a:tr>
              <a:tr h="272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Farine de blé noir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Ferme t'y R'nao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en:FR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1100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5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1.79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20.6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5.71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1.5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4.76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0.58166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0.229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9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extLst>
                  <a:ext uri="{0D108BD9-81ED-4DB2-BD59-A6C34878D82A}">
                    <a16:rowId xmlns:a16="http://schemas.microsoft.com/office/drawing/2014/main" val="1812074327"/>
                  </a:ext>
                </a:extLst>
              </a:tr>
              <a:tr h="538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Banana Chips Sweetened (Whole)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Carrefour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US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2243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28.57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10.8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64.29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14.29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3.6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3.57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14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14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85117"/>
                  </a:ext>
                </a:extLst>
              </a:tr>
              <a:tr h="272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Peanuts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Torn &amp; Glasser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US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b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1941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17.86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60.71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17.86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4.55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17.86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0.635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0.25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extLst>
                  <a:ext uri="{0D108BD9-81ED-4DB2-BD59-A6C34878D82A}">
                    <a16:rowId xmlns:a16="http://schemas.microsoft.com/office/drawing/2014/main" val="571084173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Organic Salted Nut Mix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Grizzlies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US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2540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34.375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5.36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17.86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3.57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4.55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17.86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1.22428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0.482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12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12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64572"/>
                  </a:ext>
                </a:extLst>
              </a:tr>
              <a:tr h="272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Organic Polenta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Bob's Red Mill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US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1552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1.43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1.79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77.14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5.71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4.55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8.57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0.58166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0.229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9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extLst>
                  <a:ext uri="{0D108BD9-81ED-4DB2-BD59-A6C34878D82A}">
                    <a16:rowId xmlns:a16="http://schemas.microsoft.com/office/drawing/2014/main" val="2043829659"/>
                  </a:ext>
                </a:extLst>
              </a:tr>
              <a:tr h="139151"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...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000592"/>
                  </a:ext>
                </a:extLst>
              </a:tr>
              <a:tr h="272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Tomato &amp; ricotta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Panzani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en:RO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1100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5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1.79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20.6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5.71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1.5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4.76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0.58166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0.229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9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extLst>
                  <a:ext uri="{0D108BD9-81ED-4DB2-BD59-A6C34878D82A}">
                    <a16:rowId xmlns:a16="http://schemas.microsoft.com/office/drawing/2014/main" val="3224183878"/>
                  </a:ext>
                </a:extLst>
              </a:tr>
              <a:tr h="538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Mint Melange Tea A Blend Of Peppermint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 Lemon ...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Trader Joe's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US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b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98704"/>
                  </a:ext>
                </a:extLst>
              </a:tr>
              <a:tr h="272874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乐吧泡菜味薯片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乐吧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China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1100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5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1.79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20.6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5.71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1.5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4.76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0.58166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0.229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9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extLst>
                  <a:ext uri="{0D108BD9-81ED-4DB2-BD59-A6C34878D82A}">
                    <a16:rowId xmlns:a16="http://schemas.microsoft.com/office/drawing/2014/main" val="2424274930"/>
                  </a:ext>
                </a:extLst>
              </a:tr>
              <a:tr h="2728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Tomates</a:t>
                      </a:r>
                      <a:r>
                        <a:rPr lang="en-GB" sz="800" u="none" strike="noStrike" dirty="0">
                          <a:effectLst/>
                        </a:rPr>
                        <a:t> aux </a:t>
                      </a:r>
                      <a:r>
                        <a:rPr lang="en-GB" sz="800" u="none" strike="noStrike" dirty="0" err="1">
                          <a:effectLst/>
                        </a:rPr>
                        <a:t>Vermicelles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Knorr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</a:rPr>
                        <a:t>en:FR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1100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5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1.79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20.6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5.71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1.5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4.76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0.58166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0.229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9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532492"/>
                  </a:ext>
                </a:extLst>
              </a:tr>
              <a:tr h="3321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Sugar Free Drink Mix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 Peach Tea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Market Pantry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US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7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0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d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2092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>
                          <a:effectLst/>
                        </a:rPr>
                        <a:t>1.79</a:t>
                      </a:r>
                      <a:endParaRPr lang="en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1.5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800" u="none" strike="noStrike" dirty="0">
                          <a:effectLst/>
                        </a:rPr>
                        <a:t>10</a:t>
                      </a:r>
                      <a:endParaRPr lang="en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/>
                </a:tc>
                <a:extLst>
                  <a:ext uri="{0D108BD9-81ED-4DB2-BD59-A6C34878D82A}">
                    <a16:rowId xmlns:a16="http://schemas.microsoft.com/office/drawing/2014/main" val="411606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86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214096" y="3163048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dirty="0">
                <a:latin typeface="Inter"/>
              </a:rPr>
              <a:t>Analyse </a:t>
            </a:r>
            <a:r>
              <a:rPr lang="en-GB" dirty="0" err="1">
                <a:latin typeface="Inter"/>
              </a:rPr>
              <a:t>univariée</a:t>
            </a:r>
            <a:endParaRPr lang="en-GB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4525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Sommaire des données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Analyse univariée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9E9A5F0-4C33-C208-82D3-DC5F04E14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44138"/>
              </p:ext>
            </p:extLst>
          </p:nvPr>
        </p:nvGraphicFramePr>
        <p:xfrm>
          <a:off x="838200" y="2633663"/>
          <a:ext cx="10515600" cy="17279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17610837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30862988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5467466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4041974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91640759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66785096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33018623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48788563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20597409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50147508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4545706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39532090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44480123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54057531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423170594"/>
                    </a:ext>
                  </a:extLst>
                </a:gridCol>
              </a:tblGrid>
              <a:tr h="402579">
                <a:tc>
                  <a:txBody>
                    <a:bodyPr/>
                    <a:lstStyle/>
                    <a:p>
                      <a:pPr algn="ctr" fontAlgn="ctr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u="none" strike="noStrike" dirty="0">
                          <a:effectLst/>
                        </a:rPr>
                        <a:t>N° </a:t>
                      </a:r>
                      <a:r>
                        <a:rPr lang="en-GB" sz="900" b="1" u="none" strike="noStrike" dirty="0" err="1">
                          <a:effectLst/>
                        </a:rPr>
                        <a:t>Additifs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u="none" strike="noStrike" dirty="0">
                          <a:effectLst/>
                        </a:rPr>
                        <a:t>N° </a:t>
                      </a:r>
                      <a:r>
                        <a:rPr lang="en-GB" sz="900" b="1" u="none" strike="noStrike" dirty="0" err="1">
                          <a:effectLst/>
                        </a:rPr>
                        <a:t>Ingrédients</a:t>
                      </a:r>
                      <a:r>
                        <a:rPr lang="en-GB" sz="900" b="1" u="none" strike="noStrike" dirty="0">
                          <a:effectLst/>
                        </a:rPr>
                        <a:t> </a:t>
                      </a:r>
                      <a:r>
                        <a:rPr lang="en-GB" sz="900" b="1" u="none" strike="noStrike" dirty="0" err="1">
                          <a:effectLst/>
                        </a:rPr>
                        <a:t>Huile</a:t>
                      </a:r>
                      <a:r>
                        <a:rPr lang="en-GB" sz="900" b="1" u="none" strike="noStrike" dirty="0">
                          <a:effectLst/>
                        </a:rPr>
                        <a:t> de Palme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u="none" strike="noStrike" dirty="0">
                          <a:effectLst/>
                        </a:rPr>
                        <a:t>N° </a:t>
                      </a:r>
                      <a:r>
                        <a:rPr lang="en-GB" sz="900" b="1" u="none" strike="noStrike" dirty="0" err="1">
                          <a:effectLst/>
                        </a:rPr>
                        <a:t>Ingrédients</a:t>
                      </a:r>
                      <a:r>
                        <a:rPr lang="en-GB" sz="900" b="1" u="none" strike="noStrike" dirty="0">
                          <a:effectLst/>
                        </a:rPr>
                        <a:t> </a:t>
                      </a:r>
                      <a:r>
                        <a:rPr lang="en-GB" sz="900" b="1" u="none" strike="noStrike" dirty="0" err="1">
                          <a:effectLst/>
                        </a:rPr>
                        <a:t>Potentiels</a:t>
                      </a:r>
                      <a:r>
                        <a:rPr lang="en-GB" sz="900" b="1" u="none" strike="noStrike" dirty="0">
                          <a:effectLst/>
                        </a:rPr>
                        <a:t> </a:t>
                      </a:r>
                      <a:r>
                        <a:rPr lang="en-GB" sz="900" b="1" u="none" strike="noStrike" dirty="0" err="1">
                          <a:effectLst/>
                        </a:rPr>
                        <a:t>Huile</a:t>
                      </a:r>
                      <a:r>
                        <a:rPr lang="en-GB" sz="900" b="1" u="none" strike="noStrike" dirty="0">
                          <a:effectLst/>
                        </a:rPr>
                        <a:t> de Palme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u="none" strike="noStrike" dirty="0" err="1">
                          <a:effectLst/>
                        </a:rPr>
                        <a:t>Énergie</a:t>
                      </a:r>
                      <a:r>
                        <a:rPr lang="en-GB" sz="900" b="1" u="none" strike="noStrike" dirty="0">
                          <a:effectLst/>
                        </a:rPr>
                        <a:t> 100g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u="none" strike="noStrike" dirty="0">
                          <a:effectLst/>
                        </a:rPr>
                        <a:t>Matière Grasse 100g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u="none" strike="noStrike" dirty="0" err="1">
                          <a:effectLst/>
                        </a:rPr>
                        <a:t>Acides</a:t>
                      </a:r>
                      <a:r>
                        <a:rPr lang="en-GB" sz="900" b="1" u="none" strike="noStrike" dirty="0">
                          <a:effectLst/>
                        </a:rPr>
                        <a:t> Gras </a:t>
                      </a:r>
                      <a:r>
                        <a:rPr lang="en-GB" sz="900" b="1" u="none" strike="noStrike" dirty="0" err="1">
                          <a:effectLst/>
                        </a:rPr>
                        <a:t>Saturés</a:t>
                      </a:r>
                      <a:r>
                        <a:rPr lang="en-GB" sz="900" b="1" u="none" strike="noStrike" dirty="0">
                          <a:effectLst/>
                        </a:rPr>
                        <a:t> 100g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u="none" strike="noStrike" dirty="0" err="1">
                          <a:effectLst/>
                        </a:rPr>
                        <a:t>Glucides</a:t>
                      </a:r>
                      <a:r>
                        <a:rPr lang="en-GB" sz="900" b="1" u="none" strike="noStrike" dirty="0">
                          <a:effectLst/>
                        </a:rPr>
                        <a:t> 100g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u="none" strike="noStrike">
                          <a:effectLst/>
                        </a:rPr>
                        <a:t>Sucres 100g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u="none" strike="noStrike" dirty="0">
                          <a:effectLst/>
                        </a:rPr>
                        <a:t>Fibres 100g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u="none" strike="noStrike" dirty="0" err="1">
                          <a:effectLst/>
                        </a:rPr>
                        <a:t>Protéines</a:t>
                      </a:r>
                      <a:r>
                        <a:rPr lang="en-GB" sz="900" b="1" u="none" strike="noStrike" dirty="0">
                          <a:effectLst/>
                        </a:rPr>
                        <a:t> 100g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u="none" strike="noStrike" dirty="0" err="1">
                          <a:effectLst/>
                        </a:rPr>
                        <a:t>Sel</a:t>
                      </a:r>
                      <a:r>
                        <a:rPr lang="en-GB" sz="900" b="1" u="none" strike="noStrike" dirty="0">
                          <a:effectLst/>
                        </a:rPr>
                        <a:t> 100g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u="none" strike="noStrike" dirty="0">
                          <a:effectLst/>
                        </a:rPr>
                        <a:t>Sodium 100g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u="none" strike="noStrike" dirty="0">
                          <a:effectLst/>
                        </a:rPr>
                        <a:t>Nutri-Score FR 100g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u="none" strike="noStrike" dirty="0">
                          <a:effectLst/>
                        </a:rPr>
                        <a:t>Nutri-Score UK 100g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>
                    <a:solidFill>
                      <a:srgbClr val="B8B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76910"/>
                  </a:ext>
                </a:extLst>
              </a:tr>
              <a:tr h="146559"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320772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320772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 dirty="0">
                          <a:effectLst/>
                        </a:rPr>
                        <a:t>320772</a:t>
                      </a:r>
                      <a:endParaRPr lang="en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 dirty="0">
                          <a:effectLst/>
                        </a:rPr>
                        <a:t>320772</a:t>
                      </a:r>
                      <a:endParaRPr lang="en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320772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320772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320772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320772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320772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 dirty="0">
                          <a:effectLst/>
                        </a:rPr>
                        <a:t>320772</a:t>
                      </a:r>
                      <a:endParaRPr lang="en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 dirty="0">
                          <a:effectLst/>
                        </a:rPr>
                        <a:t>320772</a:t>
                      </a:r>
                      <a:endParaRPr lang="en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320772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320772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320772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extLst>
                  <a:ext uri="{0D108BD9-81ED-4DB2-BD59-A6C34878D82A}">
                    <a16:rowId xmlns:a16="http://schemas.microsoft.com/office/drawing/2014/main" val="346271202"/>
                  </a:ext>
                </a:extLst>
              </a:tr>
              <a:tr h="146559"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Moyenne</a:t>
                      </a: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1.73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0.02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0.04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1117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9.47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3.19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29.30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10.57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1.73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6.03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0.78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0.31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9.42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9.04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extLst>
                  <a:ext uri="{0D108BD9-81ED-4DB2-BD59-A6C34878D82A}">
                    <a16:rowId xmlns:a16="http://schemas.microsoft.com/office/drawing/2014/main" val="3788111920"/>
                  </a:ext>
                </a:extLst>
              </a:tr>
              <a:tr h="146559"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2.24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0.12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0.24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708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10.96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3.64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25.87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11.48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1.43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5.51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0.77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0.31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7.53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7.63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extLst>
                  <a:ext uri="{0D108BD9-81ED-4DB2-BD59-A6C34878D82A}">
                    <a16:rowId xmlns:a16="http://schemas.microsoft.com/office/drawing/2014/main" val="325313663"/>
                  </a:ext>
                </a:extLst>
              </a:tr>
              <a:tr h="146559"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-16.01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-1.45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-8.36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-15.00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-15.00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extLst>
                  <a:ext uri="{0D108BD9-81ED-4DB2-BD59-A6C34878D82A}">
                    <a16:rowId xmlns:a16="http://schemas.microsoft.com/office/drawing/2014/main" val="2416542071"/>
                  </a:ext>
                </a:extLst>
              </a:tr>
              <a:tr h="146559"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502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0.90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0.30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9.60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2.50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0.80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1.60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0.12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0.05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4.00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3.00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extLst>
                  <a:ext uri="{0D108BD9-81ED-4DB2-BD59-A6C34878D82A}">
                    <a16:rowId xmlns:a16="http://schemas.microsoft.com/office/drawing/2014/main" val="2912927299"/>
                  </a:ext>
                </a:extLst>
              </a:tr>
              <a:tr h="146559"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1100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5.00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1.79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20.60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5.71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1.50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4.76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0.58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0.23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10.00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9.00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extLst>
                  <a:ext uri="{0D108BD9-81ED-4DB2-BD59-A6C34878D82A}">
                    <a16:rowId xmlns:a16="http://schemas.microsoft.com/office/drawing/2014/main" val="2607344605"/>
                  </a:ext>
                </a:extLst>
              </a:tr>
              <a:tr h="146559"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2.00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1569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14.29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4.50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 dirty="0">
                          <a:effectLst/>
                        </a:rPr>
                        <a:t>49.90</a:t>
                      </a:r>
                      <a:endParaRPr lang="en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14.84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2.30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8.24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1.12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0.44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13.00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13.00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extLst>
                  <a:ext uri="{0D108BD9-81ED-4DB2-BD59-A6C34878D82A}">
                    <a16:rowId xmlns:a16="http://schemas.microsoft.com/office/drawing/2014/main" val="1042558743"/>
                  </a:ext>
                </a:extLst>
              </a:tr>
              <a:tr h="146559"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31.00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2.00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6.00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3170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34.38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10.80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 dirty="0">
                          <a:effectLst/>
                        </a:rPr>
                        <a:t>110.35</a:t>
                      </a:r>
                      <a:endParaRPr lang="en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 dirty="0">
                          <a:effectLst/>
                        </a:rPr>
                        <a:t>33.35</a:t>
                      </a:r>
                      <a:endParaRPr lang="en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 dirty="0">
                          <a:effectLst/>
                        </a:rPr>
                        <a:t>4.55</a:t>
                      </a:r>
                      <a:endParaRPr lang="en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 dirty="0">
                          <a:effectLst/>
                        </a:rPr>
                        <a:t>18.20</a:t>
                      </a:r>
                      <a:endParaRPr lang="en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>
                          <a:effectLst/>
                        </a:rPr>
                        <a:t>2.61</a:t>
                      </a:r>
                      <a:endParaRPr lang="en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 dirty="0">
                          <a:effectLst/>
                        </a:rPr>
                        <a:t>1.03</a:t>
                      </a:r>
                      <a:endParaRPr lang="en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 dirty="0">
                          <a:effectLst/>
                        </a:rPr>
                        <a:t>40.00</a:t>
                      </a:r>
                      <a:endParaRPr lang="en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900" u="none" strike="noStrike" dirty="0">
                          <a:effectLst/>
                        </a:rPr>
                        <a:t>40.00</a:t>
                      </a:r>
                      <a:endParaRPr lang="en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0" marR="6870" marT="6870" marB="0" anchor="ctr"/>
                </a:tc>
                <a:extLst>
                  <a:ext uri="{0D108BD9-81ED-4DB2-BD59-A6C34878D82A}">
                    <a16:rowId xmlns:a16="http://schemas.microsoft.com/office/drawing/2014/main" val="15853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30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6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Analyse univariée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34420"/>
            <a:ext cx="11155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Histogrammes : </a:t>
            </a:r>
            <a:r>
              <a:rPr lang="en-AU" sz="2000" b="1" dirty="0">
                <a:solidFill>
                  <a:srgbClr val="7450EB"/>
                </a:solidFill>
              </a:rPr>
              <a:t>La </a:t>
            </a:r>
            <a:r>
              <a:rPr lang="en-AU" sz="2000" b="1" dirty="0" err="1">
                <a:solidFill>
                  <a:srgbClr val="7450EB"/>
                </a:solidFill>
              </a:rPr>
              <a:t>plupart</a:t>
            </a:r>
            <a:r>
              <a:rPr lang="en-AU" sz="2000" b="1" dirty="0">
                <a:solidFill>
                  <a:srgbClr val="7450EB"/>
                </a:solidFill>
              </a:rPr>
              <a:t> des distributions </a:t>
            </a:r>
            <a:r>
              <a:rPr lang="en-AU" sz="2000" b="1" dirty="0" err="1">
                <a:solidFill>
                  <a:srgbClr val="7450EB"/>
                </a:solidFill>
              </a:rPr>
              <a:t>sont</a:t>
            </a:r>
            <a:r>
              <a:rPr lang="en-AU" sz="2000" b="1" dirty="0">
                <a:solidFill>
                  <a:srgbClr val="7450EB"/>
                </a:solidFill>
              </a:rPr>
              <a:t> unimodal </a:t>
            </a:r>
            <a:r>
              <a:rPr lang="en-AU" sz="2000" b="1" dirty="0" err="1">
                <a:solidFill>
                  <a:srgbClr val="7450EB"/>
                </a:solidFill>
              </a:rPr>
              <a:t>ou</a:t>
            </a:r>
            <a:r>
              <a:rPr lang="en-AU" sz="2000" b="1" dirty="0">
                <a:solidFill>
                  <a:srgbClr val="7450EB"/>
                </a:solidFill>
              </a:rPr>
              <a:t> bimodal</a:t>
            </a:r>
          </a:p>
          <a:p>
            <a:endParaRPr lang="fr-FR" sz="2000" b="1" dirty="0">
              <a:solidFill>
                <a:srgbClr val="7450EB"/>
              </a:solidFill>
            </a:endParaRP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E4D95602-5D13-F690-05A3-0BC2530632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526" b="24399"/>
          <a:stretch/>
        </p:blipFill>
        <p:spPr>
          <a:xfrm>
            <a:off x="726989" y="1749798"/>
            <a:ext cx="8391942" cy="4173782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F78771D9-9C94-77A0-10A1-9EDEF072E7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066" b="74904"/>
          <a:stretch/>
        </p:blipFill>
        <p:spPr>
          <a:xfrm>
            <a:off x="9242646" y="3836689"/>
            <a:ext cx="2154695" cy="19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1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6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Préparations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78710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Diagramme en barre</a:t>
            </a:r>
          </a:p>
        </p:txBody>
      </p:sp>
      <p:pic>
        <p:nvPicPr>
          <p:cNvPr id="9" name="Picture 8" descr="A graph of different brands&#10;&#10;Description automatically generated with medium confidence">
            <a:extLst>
              <a:ext uri="{FF2B5EF4-FFF2-40B4-BE49-F238E27FC236}">
                <a16:creationId xmlns:a16="http://schemas.microsoft.com/office/drawing/2014/main" id="{59410D62-2A0A-AFDA-B84E-6C82E321C5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4" b="42858"/>
          <a:stretch/>
        </p:blipFill>
        <p:spPr>
          <a:xfrm>
            <a:off x="400002" y="3051179"/>
            <a:ext cx="5695998" cy="3228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778151-CA39-0D33-1BF7-F623D56C776B}"/>
              </a:ext>
            </a:extLst>
          </p:cNvPr>
          <p:cNvSpPr txBox="1"/>
          <p:nvPr/>
        </p:nvSpPr>
        <p:spPr>
          <a:xfrm>
            <a:off x="726989" y="1905174"/>
            <a:ext cx="96558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- Graphiques à barres montrant la fréquence d'apparition d'une catégorie</a:t>
            </a:r>
          </a:p>
          <a:p>
            <a:r>
              <a:rPr lang="fr-FR" dirty="0"/>
              <a:t>- Les valeurs manquantes ont été remplacées par la valeur la plus courante, entraînant des distributions extrêmes.</a:t>
            </a:r>
          </a:p>
        </p:txBody>
      </p:sp>
      <p:pic>
        <p:nvPicPr>
          <p:cNvPr id="11" name="Picture 10" descr="A graph of different brands&#10;&#10;Description automatically generated with medium confidence">
            <a:extLst>
              <a:ext uri="{FF2B5EF4-FFF2-40B4-BE49-F238E27FC236}">
                <a16:creationId xmlns:a16="http://schemas.microsoft.com/office/drawing/2014/main" id="{885BE0E4-B88C-A2F5-ECC8-33899B451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42" r="65005"/>
          <a:stretch/>
        </p:blipFill>
        <p:spPr>
          <a:xfrm>
            <a:off x="9219494" y="3051179"/>
            <a:ext cx="2972506" cy="2413310"/>
          </a:xfrm>
          <a:prstGeom prst="rect">
            <a:avLst/>
          </a:prstGeom>
        </p:spPr>
      </p:pic>
      <p:pic>
        <p:nvPicPr>
          <p:cNvPr id="12" name="Picture 11" descr="A graph of different brands&#10;&#10;Description automatically generated with medium confidence">
            <a:extLst>
              <a:ext uri="{FF2B5EF4-FFF2-40B4-BE49-F238E27FC236}">
                <a16:creationId xmlns:a16="http://schemas.microsoft.com/office/drawing/2014/main" id="{C626D25D-67F9-2B31-ACCC-6BC587019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82" b="47460"/>
          <a:stretch/>
        </p:blipFill>
        <p:spPr>
          <a:xfrm>
            <a:off x="6371495" y="3051179"/>
            <a:ext cx="2847999" cy="29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3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214096" y="3163048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dirty="0">
                <a:latin typeface="Inter"/>
              </a:rPr>
              <a:t>Analyse </a:t>
            </a:r>
            <a:r>
              <a:rPr lang="en-GB" dirty="0" err="1">
                <a:latin typeface="Inter"/>
              </a:rPr>
              <a:t>multivariée</a:t>
            </a:r>
            <a:endParaRPr lang="en-GB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2583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Analyse multivariée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Relations entre les variables :</a:t>
            </a:r>
          </a:p>
        </p:txBody>
      </p:sp>
      <p:pic>
        <p:nvPicPr>
          <p:cNvPr id="4" name="Picture 3" descr="A chart of food content&#10;&#10;Description automatically generated with medium confidence">
            <a:extLst>
              <a:ext uri="{FF2B5EF4-FFF2-40B4-BE49-F238E27FC236}">
                <a16:creationId xmlns:a16="http://schemas.microsoft.com/office/drawing/2014/main" id="{23D1E4C5-8A49-6218-0CE7-4AAB77FD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437" y="1953272"/>
            <a:ext cx="6465282" cy="4871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8100A8-6ECB-86E3-B8D1-619511F94483}"/>
              </a:ext>
            </a:extLst>
          </p:cNvPr>
          <p:cNvSpPr txBox="1"/>
          <p:nvPr/>
        </p:nvSpPr>
        <p:spPr>
          <a:xfrm>
            <a:off x="726989" y="1766459"/>
            <a:ext cx="45529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On observe :</a:t>
            </a:r>
          </a:p>
          <a:p>
            <a:pPr marL="285750" indent="-285750">
              <a:buFontTx/>
              <a:buChar char="-"/>
            </a:pPr>
            <a:r>
              <a:rPr lang="en-AU" dirty="0"/>
              <a:t>Forte correlation entre le </a:t>
            </a:r>
            <a:r>
              <a:rPr lang="en-AU" dirty="0" err="1"/>
              <a:t>nutri-scrore</a:t>
            </a:r>
            <a:r>
              <a:rPr lang="en-AU" dirty="0"/>
              <a:t> </a:t>
            </a:r>
            <a:r>
              <a:rPr lang="en-AU" dirty="0" err="1"/>
              <a:t>Anglais</a:t>
            </a:r>
            <a:r>
              <a:rPr lang="en-AU" dirty="0"/>
              <a:t> et le </a:t>
            </a:r>
            <a:r>
              <a:rPr lang="en-AU" dirty="0" err="1"/>
              <a:t>nutri-scrore</a:t>
            </a:r>
            <a:r>
              <a:rPr lang="en-AU" dirty="0"/>
              <a:t> </a:t>
            </a:r>
            <a:r>
              <a:rPr lang="en-AU" dirty="0" err="1"/>
              <a:t>Français</a:t>
            </a:r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/>
              <a:t>Le </a:t>
            </a:r>
            <a:r>
              <a:rPr lang="en-AU" dirty="0" err="1"/>
              <a:t>sel</a:t>
            </a:r>
            <a:r>
              <a:rPr lang="en-AU" dirty="0"/>
              <a:t> et le sodium </a:t>
            </a:r>
            <a:r>
              <a:rPr lang="en-AU" dirty="0" err="1"/>
              <a:t>sont</a:t>
            </a:r>
            <a:r>
              <a:rPr lang="en-AU" dirty="0"/>
              <a:t> </a:t>
            </a:r>
            <a:r>
              <a:rPr lang="en-AU" dirty="0" err="1"/>
              <a:t>similaires</a:t>
            </a:r>
            <a:r>
              <a:rPr lang="en-AU" dirty="0"/>
              <a:t> </a:t>
            </a:r>
            <a:r>
              <a:rPr lang="en-AU" dirty="0" err="1"/>
              <a:t>donc</a:t>
            </a:r>
            <a:r>
              <a:rPr lang="en-AU" dirty="0"/>
              <a:t> </a:t>
            </a:r>
            <a:r>
              <a:rPr lang="en-AU" dirty="0" err="1"/>
              <a:t>ils</a:t>
            </a:r>
            <a:r>
              <a:rPr lang="en-AU" dirty="0"/>
              <a:t> </a:t>
            </a:r>
            <a:r>
              <a:rPr lang="en-AU" dirty="0" err="1"/>
              <a:t>sont</a:t>
            </a:r>
            <a:r>
              <a:rPr lang="en-AU" dirty="0"/>
              <a:t> </a:t>
            </a:r>
            <a:r>
              <a:rPr lang="en-AU" dirty="0" err="1"/>
              <a:t>colinéaires</a:t>
            </a:r>
            <a:r>
              <a:rPr lang="en-AU" dirty="0"/>
              <a:t> :</a:t>
            </a:r>
          </a:p>
          <a:p>
            <a:pPr marL="742950" lvl="1" indent="-285750">
              <a:buFontTx/>
              <a:buChar char="-"/>
            </a:pPr>
            <a:r>
              <a:rPr lang="en-AU" dirty="0" err="1"/>
              <a:t>Seulement</a:t>
            </a:r>
            <a:r>
              <a:rPr lang="en-AU" dirty="0"/>
              <a:t> 1 </a:t>
            </a:r>
            <a:r>
              <a:rPr lang="en-AU" dirty="0" err="1"/>
              <a:t>devrait</a:t>
            </a:r>
            <a:r>
              <a:rPr lang="en-AU" dirty="0"/>
              <a:t> </a:t>
            </a:r>
            <a:r>
              <a:rPr lang="en-AU" dirty="0" err="1"/>
              <a:t>être</a:t>
            </a:r>
            <a:r>
              <a:rPr lang="en-AU" dirty="0"/>
              <a:t> </a:t>
            </a:r>
            <a:r>
              <a:rPr lang="en-AU" dirty="0" err="1"/>
              <a:t>utilisé</a:t>
            </a:r>
            <a:r>
              <a:rPr lang="en-AU" dirty="0"/>
              <a:t> dans les analyses</a:t>
            </a:r>
          </a:p>
          <a:p>
            <a:pPr marL="742950" lvl="1" indent="-285750">
              <a:buFontTx/>
              <a:buChar char="-"/>
            </a:pPr>
            <a:r>
              <a:rPr lang="en-AU" dirty="0" err="1"/>
              <a:t>Mais</a:t>
            </a:r>
            <a:r>
              <a:rPr lang="en-AU" dirty="0"/>
              <a:t> </a:t>
            </a:r>
            <a:r>
              <a:rPr lang="en-AU" dirty="0" err="1"/>
              <a:t>comme</a:t>
            </a:r>
            <a:r>
              <a:rPr lang="en-AU" dirty="0"/>
              <a:t> il y a des </a:t>
            </a:r>
            <a:r>
              <a:rPr lang="en-AU" dirty="0" err="1"/>
              <a:t>valeurs</a:t>
            </a:r>
            <a:r>
              <a:rPr lang="en-AU" dirty="0"/>
              <a:t> </a:t>
            </a:r>
            <a:r>
              <a:rPr lang="en-AU" dirty="0" err="1"/>
              <a:t>manquantes</a:t>
            </a:r>
            <a:r>
              <a:rPr lang="en-AU" dirty="0"/>
              <a:t> nous </a:t>
            </a:r>
            <a:r>
              <a:rPr lang="en-AU" dirty="0" err="1"/>
              <a:t>allons</a:t>
            </a:r>
            <a:r>
              <a:rPr lang="en-AU" dirty="0"/>
              <a:t> conserver les deux</a:t>
            </a:r>
          </a:p>
          <a:p>
            <a:pPr marL="742950" lvl="1" indent="-285750">
              <a:buFontTx/>
              <a:buChar char="-"/>
            </a:pPr>
            <a:r>
              <a:rPr lang="en-AU" dirty="0"/>
              <a:t>Nous </a:t>
            </a:r>
            <a:r>
              <a:rPr lang="en-AU" dirty="0" err="1"/>
              <a:t>aurions</a:t>
            </a:r>
            <a:r>
              <a:rPr lang="en-AU" dirty="0"/>
              <a:t> </a:t>
            </a:r>
            <a:r>
              <a:rPr lang="en-AU" dirty="0" err="1"/>
              <a:t>pu</a:t>
            </a:r>
            <a:r>
              <a:rPr lang="en-AU" dirty="0"/>
              <a:t> </a:t>
            </a:r>
            <a:r>
              <a:rPr lang="en-AU" dirty="0" err="1"/>
              <a:t>créer</a:t>
            </a:r>
            <a:r>
              <a:rPr lang="en-AU" dirty="0"/>
              <a:t> </a:t>
            </a:r>
            <a:r>
              <a:rPr lang="en-AU" dirty="0" err="1"/>
              <a:t>une</a:t>
            </a:r>
            <a:r>
              <a:rPr lang="en-AU" dirty="0"/>
              <a:t> </a:t>
            </a:r>
            <a:r>
              <a:rPr lang="en-AU" dirty="0" err="1"/>
              <a:t>colonne</a:t>
            </a:r>
            <a:r>
              <a:rPr lang="en-AU" dirty="0"/>
              <a:t> </a:t>
            </a:r>
            <a:r>
              <a:rPr lang="en-AU" dirty="0" err="1"/>
              <a:t>combinant</a:t>
            </a:r>
            <a:r>
              <a:rPr lang="en-AU" dirty="0"/>
              <a:t> les deux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501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Analyse multivariée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8" y="1182572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7450EB"/>
                </a:solidFill>
              </a:rPr>
              <a:t>Analyse des </a:t>
            </a:r>
            <a:r>
              <a:rPr lang="en-GB" sz="2000" b="1" dirty="0" err="1">
                <a:solidFill>
                  <a:srgbClr val="7450EB"/>
                </a:solidFill>
              </a:rPr>
              <a:t>Résultats</a:t>
            </a:r>
            <a:r>
              <a:rPr lang="en-GB" sz="2000" b="1" dirty="0">
                <a:solidFill>
                  <a:srgbClr val="7450EB"/>
                </a:solidFill>
              </a:rPr>
              <a:t> du </a:t>
            </a:r>
            <a:r>
              <a:rPr lang="en-GB" sz="2000" b="1" dirty="0" err="1">
                <a:solidFill>
                  <a:srgbClr val="7450EB"/>
                </a:solidFill>
              </a:rPr>
              <a:t>Modèle</a:t>
            </a:r>
            <a:r>
              <a:rPr lang="en-GB" sz="2000" b="1" dirty="0">
                <a:solidFill>
                  <a:srgbClr val="7450EB"/>
                </a:solidFill>
              </a:rPr>
              <a:t> de </a:t>
            </a:r>
            <a:r>
              <a:rPr lang="en-GB" sz="2000" b="1" dirty="0" err="1">
                <a:solidFill>
                  <a:srgbClr val="7450EB"/>
                </a:solidFill>
              </a:rPr>
              <a:t>Régression</a:t>
            </a:r>
            <a:endParaRPr lang="fr-FR" sz="2000" b="1" dirty="0">
              <a:solidFill>
                <a:srgbClr val="7450E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83D647-7230-D9D3-9902-8F5B4B19E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913" y="3479800"/>
            <a:ext cx="3644900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D758C3-088F-91BE-F292-86D62A9FA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089" y="3479800"/>
            <a:ext cx="3949700" cy="294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C96ACE-EB66-6629-4B13-BC6030C87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37" y="3479800"/>
            <a:ext cx="36703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36A37A-2DF6-1AFE-4375-27C62B9CEFB9}"/>
              </a:ext>
            </a:extLst>
          </p:cNvPr>
          <p:cNvSpPr txBox="1"/>
          <p:nvPr/>
        </p:nvSpPr>
        <p:spPr>
          <a:xfrm>
            <a:off x="726989" y="1731022"/>
            <a:ext cx="111557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Variable </a:t>
            </a:r>
            <a:r>
              <a:rPr lang="en-GB" b="1" i="0" dirty="0" err="1">
                <a:effectLst/>
                <a:latin typeface="Söhne"/>
              </a:rPr>
              <a:t>Dépendante</a:t>
            </a:r>
            <a:r>
              <a:rPr lang="en-GB" b="0" i="0" dirty="0">
                <a:effectLst/>
                <a:latin typeface="Söhne"/>
              </a:rPr>
              <a:t>: "Nutri-Score UK 100g" </a:t>
            </a:r>
            <a:r>
              <a:rPr lang="en-GB" b="0" i="0" dirty="0" err="1">
                <a:effectLst/>
                <a:latin typeface="Söhne"/>
              </a:rPr>
              <a:t>est</a:t>
            </a:r>
            <a:r>
              <a:rPr lang="en-GB" b="0" i="0" dirty="0">
                <a:effectLst/>
                <a:latin typeface="Söhne"/>
              </a:rPr>
              <a:t> la variable que nous </a:t>
            </a:r>
            <a:r>
              <a:rPr lang="en-GB" b="0" i="0" dirty="0" err="1">
                <a:effectLst/>
                <a:latin typeface="Söhne"/>
              </a:rPr>
              <a:t>cherchons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à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expliquer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R-</a:t>
            </a:r>
            <a:r>
              <a:rPr lang="en-GB" b="1" i="0" dirty="0" err="1">
                <a:effectLst/>
                <a:latin typeface="Söhne"/>
              </a:rPr>
              <a:t>carré</a:t>
            </a:r>
            <a:r>
              <a:rPr lang="en-GB" b="0" i="0" dirty="0">
                <a:effectLst/>
                <a:latin typeface="Söhne"/>
              </a:rPr>
              <a:t>: 81,6% de la </a:t>
            </a:r>
            <a:r>
              <a:rPr lang="en-GB" b="0" i="0" dirty="0" err="1">
                <a:effectLst/>
                <a:latin typeface="Söhne"/>
              </a:rPr>
              <a:t>variabilité</a:t>
            </a:r>
            <a:r>
              <a:rPr lang="en-GB" b="0" i="0" dirty="0">
                <a:effectLst/>
                <a:latin typeface="Söhne"/>
              </a:rPr>
              <a:t> de la variable </a:t>
            </a:r>
            <a:r>
              <a:rPr lang="en-GB" b="0" i="0" dirty="0" err="1">
                <a:effectLst/>
                <a:latin typeface="Söhne"/>
              </a:rPr>
              <a:t>dépendante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est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expliquée</a:t>
            </a:r>
            <a:r>
              <a:rPr lang="en-GB" b="0" i="0" dirty="0">
                <a:effectLst/>
                <a:latin typeface="Söhne"/>
              </a:rPr>
              <a:t> par le </a:t>
            </a:r>
            <a:r>
              <a:rPr lang="en-GB" b="0" i="0" dirty="0" err="1">
                <a:effectLst/>
                <a:latin typeface="Söhne"/>
              </a:rPr>
              <a:t>modèle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R-</a:t>
            </a:r>
            <a:r>
              <a:rPr lang="en-GB" b="1" i="0" dirty="0" err="1">
                <a:effectLst/>
                <a:latin typeface="Söhne"/>
              </a:rPr>
              <a:t>carré</a:t>
            </a:r>
            <a:r>
              <a:rPr lang="en-GB" b="1" i="0" dirty="0">
                <a:effectLst/>
                <a:latin typeface="Söhne"/>
              </a:rPr>
              <a:t> </a:t>
            </a:r>
            <a:r>
              <a:rPr lang="en-GB" b="1" i="0" dirty="0" err="1">
                <a:effectLst/>
                <a:latin typeface="Söhne"/>
              </a:rPr>
              <a:t>ajusté</a:t>
            </a:r>
            <a:r>
              <a:rPr lang="en-GB" b="0" i="0" dirty="0">
                <a:effectLst/>
                <a:latin typeface="Söhne"/>
              </a:rPr>
              <a:t>: 0.816, </a:t>
            </a:r>
            <a:r>
              <a:rPr lang="en-GB" b="0" i="0" dirty="0" err="1">
                <a:effectLst/>
                <a:latin typeface="Söhne"/>
              </a:rPr>
              <a:t>ajusté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en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fonction</a:t>
            </a:r>
            <a:r>
              <a:rPr lang="en-GB" b="0" i="0" dirty="0">
                <a:effectLst/>
                <a:latin typeface="Söhne"/>
              </a:rPr>
              <a:t> du </a:t>
            </a:r>
            <a:r>
              <a:rPr lang="en-GB" b="0" i="0" dirty="0" err="1">
                <a:effectLst/>
                <a:latin typeface="Söhne"/>
              </a:rPr>
              <a:t>nombre</a:t>
            </a:r>
            <a:r>
              <a:rPr lang="en-GB" b="0" i="0" dirty="0">
                <a:effectLst/>
                <a:latin typeface="Söhne"/>
              </a:rPr>
              <a:t> de </a:t>
            </a:r>
            <a:r>
              <a:rPr lang="en-GB" b="0" i="0" dirty="0" err="1">
                <a:effectLst/>
                <a:latin typeface="Söhne"/>
              </a:rPr>
              <a:t>prédicteurs</a:t>
            </a:r>
            <a:r>
              <a:rPr lang="en-GB" b="0" i="0" dirty="0">
                <a:effectLst/>
                <a:latin typeface="Söhne"/>
              </a:rPr>
              <a:t> dans le </a:t>
            </a:r>
            <a:r>
              <a:rPr lang="en-GB" b="0" i="0" dirty="0" err="1">
                <a:effectLst/>
                <a:latin typeface="Söhne"/>
              </a:rPr>
              <a:t>modèle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effectLst/>
                <a:latin typeface="Söhne"/>
              </a:rPr>
              <a:t>Significativité</a:t>
            </a:r>
            <a:r>
              <a:rPr lang="en-GB" b="0" i="0" dirty="0">
                <a:effectLst/>
                <a:latin typeface="Söhne"/>
              </a:rPr>
              <a:t>: Le </a:t>
            </a:r>
            <a:r>
              <a:rPr lang="en-GB" b="0" i="0" dirty="0" err="1">
                <a:effectLst/>
                <a:latin typeface="Söhne"/>
              </a:rPr>
              <a:t>modèle</a:t>
            </a:r>
            <a:r>
              <a:rPr lang="en-GB" b="0" i="0" dirty="0">
                <a:effectLst/>
                <a:latin typeface="Söhne"/>
              </a:rPr>
              <a:t> global </a:t>
            </a:r>
            <a:r>
              <a:rPr lang="en-GB" b="0" i="0" dirty="0" err="1">
                <a:effectLst/>
                <a:latin typeface="Söhne"/>
              </a:rPr>
              <a:t>est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statistiquement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significatif</a:t>
            </a:r>
            <a:r>
              <a:rPr lang="en-GB" b="0" i="0" dirty="0">
                <a:effectLst/>
                <a:latin typeface="Söhne"/>
              </a:rPr>
              <a:t> avec </a:t>
            </a:r>
            <a:r>
              <a:rPr lang="en-GB" b="0" i="0" dirty="0" err="1">
                <a:effectLst/>
                <a:latin typeface="Söhne"/>
              </a:rPr>
              <a:t>toutes</a:t>
            </a:r>
            <a:r>
              <a:rPr lang="en-GB" b="0" i="0" dirty="0">
                <a:effectLst/>
                <a:latin typeface="Söhne"/>
              </a:rPr>
              <a:t> les variables </a:t>
            </a:r>
            <a:r>
              <a:rPr lang="en-GB" b="0" i="0" dirty="0" err="1">
                <a:effectLst/>
                <a:latin typeface="Söhne"/>
              </a:rPr>
              <a:t>ayant</a:t>
            </a:r>
            <a:r>
              <a:rPr lang="en-GB" b="0" i="0" dirty="0">
                <a:effectLst/>
                <a:latin typeface="Söhne"/>
              </a:rPr>
              <a:t> des p-</a:t>
            </a:r>
            <a:r>
              <a:rPr lang="en-GB" b="0" i="0" dirty="0" err="1">
                <a:effectLst/>
                <a:latin typeface="Söhne"/>
              </a:rPr>
              <a:t>valeurs</a:t>
            </a:r>
            <a:r>
              <a:rPr lang="en-GB" b="0" i="0" dirty="0">
                <a:effectLst/>
                <a:latin typeface="Söhne"/>
              </a:rPr>
              <a:t> &lt; 0.05.</a:t>
            </a:r>
          </a:p>
        </p:txBody>
      </p:sp>
    </p:spTree>
    <p:extLst>
      <p:ext uri="{BB962C8B-B14F-4D97-AF65-F5344CB8AC3E}">
        <p14:creationId xmlns:p14="http://schemas.microsoft.com/office/powerpoint/2010/main" val="288064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Analyse multivariée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7450EB"/>
                </a:solidFill>
              </a:rPr>
              <a:t>ANOVA :</a:t>
            </a:r>
            <a:endParaRPr lang="fr-FR" sz="2000" b="1" dirty="0">
              <a:solidFill>
                <a:srgbClr val="7450E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59F2E-2C47-A208-9FEF-15F437B47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960" y="1953272"/>
            <a:ext cx="6022402" cy="3710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FCB79-8D5B-91D8-774E-C9E40D62D779}"/>
              </a:ext>
            </a:extLst>
          </p:cNvPr>
          <p:cNvSpPr txBox="1"/>
          <p:nvPr/>
        </p:nvSpPr>
        <p:spPr>
          <a:xfrm>
            <a:off x="726989" y="1382627"/>
            <a:ext cx="505997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1" dirty="0">
                <a:latin typeface="Söhne"/>
              </a:rPr>
              <a:t>La </a:t>
            </a:r>
            <a:r>
              <a:rPr lang="en-GB" sz="1600" b="1" dirty="0" err="1">
                <a:latin typeface="Söhne"/>
              </a:rPr>
              <a:t>d</a:t>
            </a:r>
            <a:r>
              <a:rPr lang="en-GB" sz="1600" b="1" i="0" dirty="0" err="1">
                <a:effectLst/>
                <a:latin typeface="Söhne"/>
              </a:rPr>
              <a:t>ifférence</a:t>
            </a:r>
            <a:r>
              <a:rPr lang="en-GB" sz="1600" b="1" i="0" dirty="0">
                <a:effectLst/>
                <a:latin typeface="Söhne"/>
              </a:rPr>
              <a:t> </a:t>
            </a:r>
            <a:r>
              <a:rPr lang="en-GB" sz="1600" b="1" dirty="0" err="1">
                <a:latin typeface="Söhne"/>
              </a:rPr>
              <a:t>est</a:t>
            </a:r>
            <a:r>
              <a:rPr lang="en-GB" sz="1600" b="1" dirty="0">
                <a:latin typeface="Söhne"/>
              </a:rPr>
              <a:t> s</a:t>
            </a:r>
            <a:r>
              <a:rPr lang="en-GB" sz="1600" b="1" i="0" dirty="0">
                <a:effectLst/>
                <a:latin typeface="Söhne"/>
              </a:rPr>
              <a:t>ignificative</a:t>
            </a:r>
            <a:r>
              <a:rPr lang="en-GB" sz="16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Söhne"/>
              </a:rPr>
              <a:t>F-</a:t>
            </a:r>
            <a:r>
              <a:rPr lang="en-GB" sz="1600" b="1" i="0" dirty="0" err="1">
                <a:effectLst/>
                <a:latin typeface="Söhne"/>
              </a:rPr>
              <a:t>statistique</a:t>
            </a:r>
            <a:r>
              <a:rPr lang="en-GB" sz="1600" b="1" i="0" dirty="0">
                <a:effectLst/>
                <a:latin typeface="Söhne"/>
              </a:rPr>
              <a:t> </a:t>
            </a:r>
            <a:r>
              <a:rPr lang="en-GB" sz="1600" b="1" i="0" dirty="0" err="1">
                <a:effectLst/>
                <a:latin typeface="Söhne"/>
              </a:rPr>
              <a:t>élevée</a:t>
            </a:r>
            <a:r>
              <a:rPr lang="en-GB" sz="1600" b="1" i="0" dirty="0">
                <a:effectLst/>
                <a:latin typeface="Söhne"/>
              </a:rPr>
              <a:t> (27921.0926) </a:t>
            </a:r>
            <a:r>
              <a:rPr lang="en-GB" sz="1600" b="0" i="0" dirty="0">
                <a:effectLst/>
                <a:latin typeface="Söhne"/>
              </a:rPr>
              <a:t>: </a:t>
            </a:r>
            <a:r>
              <a:rPr lang="en-GB" sz="1600" b="0" i="0" dirty="0" err="1">
                <a:effectLst/>
                <a:latin typeface="Söhne"/>
              </a:rPr>
              <a:t>différences</a:t>
            </a:r>
            <a:r>
              <a:rPr lang="en-GB" sz="1600" b="0" i="0" dirty="0">
                <a:effectLst/>
                <a:latin typeface="Söhne"/>
              </a:rPr>
              <a:t> majeures entre les </a:t>
            </a:r>
            <a:r>
              <a:rPr lang="en-GB" sz="1600" b="0" i="0" dirty="0" err="1">
                <a:effectLst/>
                <a:latin typeface="Söhne"/>
              </a:rPr>
              <a:t>moyennes</a:t>
            </a:r>
            <a:r>
              <a:rPr lang="en-GB" sz="1600" b="0" i="0" dirty="0">
                <a:effectLst/>
                <a:latin typeface="Söhne"/>
              </a:rPr>
              <a:t> des </a:t>
            </a:r>
            <a:r>
              <a:rPr lang="en-GB" sz="1600" b="0" i="0" dirty="0" err="1">
                <a:effectLst/>
                <a:latin typeface="Söhne"/>
              </a:rPr>
              <a:t>groupes</a:t>
            </a:r>
            <a:r>
              <a:rPr lang="en-GB" sz="16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Söhne"/>
              </a:rPr>
              <a:t>P-</a:t>
            </a:r>
            <a:r>
              <a:rPr lang="en-GB" sz="1600" b="1" i="0" dirty="0" err="1">
                <a:effectLst/>
                <a:latin typeface="Söhne"/>
              </a:rPr>
              <a:t>valeur</a:t>
            </a:r>
            <a:r>
              <a:rPr lang="en-GB" sz="1600" b="1" i="0" dirty="0">
                <a:effectLst/>
                <a:latin typeface="Söhne"/>
              </a:rPr>
              <a:t> de 0.0000 </a:t>
            </a:r>
            <a:r>
              <a:rPr lang="en-GB" sz="1600" b="0" i="0" dirty="0">
                <a:effectLst/>
                <a:latin typeface="Söhne"/>
              </a:rPr>
              <a:t>: </a:t>
            </a:r>
            <a:r>
              <a:rPr lang="en-GB" sz="1600" b="0" i="0" dirty="0" err="1">
                <a:effectLst/>
                <a:latin typeface="Söhne"/>
              </a:rPr>
              <a:t>preuve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solide</a:t>
            </a:r>
            <a:r>
              <a:rPr lang="en-GB" sz="1600" b="0" i="0" dirty="0">
                <a:effectLst/>
                <a:latin typeface="Söhne"/>
              </a:rPr>
              <a:t> que </a:t>
            </a:r>
            <a:r>
              <a:rPr lang="en-GB" sz="1600" b="0" i="0" dirty="0" err="1">
                <a:effectLst/>
                <a:latin typeface="Söhne"/>
              </a:rPr>
              <a:t>toutes</a:t>
            </a:r>
            <a:r>
              <a:rPr lang="en-GB" sz="1600" b="0" i="0" dirty="0">
                <a:effectLst/>
                <a:latin typeface="Söhne"/>
              </a:rPr>
              <a:t> les </a:t>
            </a:r>
            <a:r>
              <a:rPr lang="en-GB" sz="1600" b="0" i="0" dirty="0" err="1">
                <a:effectLst/>
                <a:latin typeface="Söhne"/>
              </a:rPr>
              <a:t>moyennes</a:t>
            </a:r>
            <a:r>
              <a:rPr lang="en-GB" sz="1600" b="0" i="0" dirty="0">
                <a:effectLst/>
                <a:latin typeface="Söhne"/>
              </a:rPr>
              <a:t> de </a:t>
            </a:r>
            <a:r>
              <a:rPr lang="en-GB" sz="1600" b="0" i="0" dirty="0" err="1">
                <a:effectLst/>
                <a:latin typeface="Söhne"/>
              </a:rPr>
              <a:t>groupes</a:t>
            </a:r>
            <a:r>
              <a:rPr lang="en-GB" sz="1600" b="0" i="0" dirty="0">
                <a:effectLst/>
                <a:latin typeface="Söhne"/>
              </a:rPr>
              <a:t> ne </a:t>
            </a:r>
            <a:r>
              <a:rPr lang="en-GB" sz="1600" b="0" i="0" dirty="0" err="1">
                <a:effectLst/>
                <a:latin typeface="Söhne"/>
              </a:rPr>
              <a:t>sont</a:t>
            </a:r>
            <a:r>
              <a:rPr lang="en-GB" sz="1600" b="0" i="0" dirty="0">
                <a:effectLst/>
                <a:latin typeface="Söhne"/>
              </a:rPr>
              <a:t> pas </a:t>
            </a:r>
            <a:r>
              <a:rPr lang="en-GB" sz="1600" b="0" i="0" dirty="0" err="1">
                <a:effectLst/>
                <a:latin typeface="Söhne"/>
              </a:rPr>
              <a:t>identiques</a:t>
            </a:r>
            <a:r>
              <a:rPr lang="en-GB" sz="16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6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dirty="0" err="1">
                <a:latin typeface="Söhne"/>
              </a:rPr>
              <a:t>Effet</a:t>
            </a:r>
            <a:r>
              <a:rPr lang="en-GB" sz="1600" b="1" dirty="0">
                <a:latin typeface="Söhne"/>
              </a:rPr>
              <a:t> important</a:t>
            </a:r>
            <a:r>
              <a:rPr lang="en-GB" sz="16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</a:rPr>
              <a:t>Eta-</a:t>
            </a:r>
            <a:r>
              <a:rPr lang="en-GB" sz="1600" b="0" i="0" dirty="0" err="1">
                <a:effectLst/>
                <a:latin typeface="Söhne"/>
              </a:rPr>
              <a:t>carré</a:t>
            </a:r>
            <a:r>
              <a:rPr lang="en-GB" sz="1600" b="0" i="0" dirty="0">
                <a:effectLst/>
                <a:latin typeface="Söhne"/>
              </a:rPr>
              <a:t> (</a:t>
            </a:r>
            <a:r>
              <a:rPr lang="el-GR" sz="1600" b="0" i="0" dirty="0">
                <a:effectLst/>
                <a:latin typeface="Söhne"/>
              </a:rPr>
              <a:t>η^2) </a:t>
            </a:r>
            <a:r>
              <a:rPr lang="en-GB" sz="1600" b="0" i="0" dirty="0">
                <a:effectLst/>
                <a:latin typeface="Söhne"/>
              </a:rPr>
              <a:t>de 0.2583 : ~25.83% de la variation </a:t>
            </a:r>
            <a:r>
              <a:rPr lang="en-GB" sz="1600" b="0" i="0" dirty="0" err="1">
                <a:effectLst/>
                <a:latin typeface="Söhne"/>
              </a:rPr>
              <a:t>totale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est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expliquée</a:t>
            </a:r>
            <a:r>
              <a:rPr lang="en-GB" sz="1600" b="0" i="0" dirty="0">
                <a:effectLst/>
                <a:latin typeface="Söhne"/>
              </a:rPr>
              <a:t> par le score </a:t>
            </a:r>
            <a:r>
              <a:rPr lang="en-GB" sz="1600" b="0" i="0" dirty="0" err="1">
                <a:effectLst/>
                <a:latin typeface="Söhne"/>
              </a:rPr>
              <a:t>Nutritionnel</a:t>
            </a:r>
            <a:r>
              <a:rPr lang="en-GB" sz="1600" b="0" i="0" dirty="0">
                <a:effectLst/>
                <a:latin typeface="Söhne"/>
              </a:rPr>
              <a:t>.</a:t>
            </a:r>
          </a:p>
          <a:p>
            <a:pPr lvl="1" algn="l"/>
            <a:endParaRPr lang="en-GB" sz="16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Söhne"/>
              </a:rPr>
              <a:t>Non-respect des </a:t>
            </a:r>
            <a:r>
              <a:rPr lang="en-GB" sz="1600" b="1" i="0" dirty="0" err="1">
                <a:effectLst/>
                <a:latin typeface="Söhne"/>
              </a:rPr>
              <a:t>Hypothèses</a:t>
            </a:r>
            <a:r>
              <a:rPr lang="en-GB" sz="16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Söhne"/>
              </a:rPr>
              <a:t>Levene's</a:t>
            </a:r>
            <a:r>
              <a:rPr lang="en-GB" sz="1600" b="0" i="0" dirty="0">
                <a:effectLst/>
                <a:latin typeface="Söhne"/>
              </a:rPr>
              <a:t> Test : Non-satisfaction de </a:t>
            </a:r>
            <a:r>
              <a:rPr lang="en-GB" sz="1600" b="0" i="0" dirty="0" err="1">
                <a:effectLst/>
                <a:latin typeface="Söhne"/>
              </a:rPr>
              <a:t>l'hypothèse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d'homogénéité</a:t>
            </a:r>
            <a:r>
              <a:rPr lang="en-GB" sz="1600" b="0" i="0" dirty="0">
                <a:effectLst/>
                <a:latin typeface="Söhne"/>
              </a:rPr>
              <a:t> des variances.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</a:rPr>
              <a:t>Shapiro-Wilk Test : Non-</a:t>
            </a:r>
            <a:r>
              <a:rPr lang="en-GB" sz="1600" b="0" i="0" dirty="0" err="1">
                <a:effectLst/>
                <a:latin typeface="Söhne"/>
              </a:rPr>
              <a:t>normalité</a:t>
            </a:r>
            <a:r>
              <a:rPr lang="en-GB" sz="1600" b="0" i="0" dirty="0">
                <a:effectLst/>
                <a:latin typeface="Söhne"/>
              </a:rPr>
              <a:t> pour </a:t>
            </a:r>
            <a:r>
              <a:rPr lang="en-GB" sz="1600" b="0" i="0" dirty="0" err="1">
                <a:effectLst/>
                <a:latin typeface="Söhne"/>
              </a:rPr>
              <a:t>tous</a:t>
            </a:r>
            <a:r>
              <a:rPr lang="en-GB" sz="1600" b="0" i="0" dirty="0">
                <a:effectLst/>
                <a:latin typeface="Söhne"/>
              </a:rPr>
              <a:t> les grades </a:t>
            </a:r>
            <a:r>
              <a:rPr lang="en-GB" sz="1600" b="0" i="0" dirty="0" err="1">
                <a:effectLst/>
                <a:latin typeface="Söhne"/>
              </a:rPr>
              <a:t>nutritionnels</a:t>
            </a:r>
            <a:r>
              <a:rPr lang="en-GB" sz="1600" b="0" i="0" dirty="0">
                <a:effectLst/>
                <a:latin typeface="Söhne"/>
              </a:rPr>
              <a:t> (a, b, c, d, e).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600" b="0" i="0" dirty="0">
              <a:effectLst/>
              <a:latin typeface="Söhne"/>
            </a:endParaRPr>
          </a:p>
          <a:p>
            <a:pPr algn="l"/>
            <a:r>
              <a:rPr lang="en-GB" sz="1600" b="1" i="0" dirty="0">
                <a:solidFill>
                  <a:srgbClr val="B45C60"/>
                </a:solidFill>
                <a:effectLst/>
                <a:latin typeface="Söhne"/>
              </a:rPr>
              <a:t>Attention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: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Résultats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à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interpréter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avec prudence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à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cause des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hypothèses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non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respectées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.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Envisagez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des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méthodes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non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paramétriques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pour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une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analyse plus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robuste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.</a:t>
            </a:r>
          </a:p>
          <a:p>
            <a:pPr algn="l"/>
            <a:br>
              <a:rPr lang="en-GB" sz="1600" b="0" i="0" dirty="0">
                <a:effectLst/>
                <a:latin typeface="Söhne"/>
              </a:rPr>
            </a:br>
            <a:endParaRPr lang="en-GB" sz="16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6904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253" y="749369"/>
            <a:ext cx="5694355" cy="7075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600" b="1" dirty="0">
                <a:solidFill>
                  <a:schemeClr val="bg1"/>
                </a:solidFill>
              </a:rPr>
              <a:t>Les étapes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930B9D-609D-615D-9C24-1C0445BFB014}"/>
              </a:ext>
            </a:extLst>
          </p:cNvPr>
          <p:cNvSpPr/>
          <p:nvPr/>
        </p:nvSpPr>
        <p:spPr>
          <a:xfrm>
            <a:off x="5209331" y="396369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88C3310-83CD-30C5-7235-1E401376AB92}"/>
              </a:ext>
            </a:extLst>
          </p:cNvPr>
          <p:cNvSpPr txBox="1">
            <a:spLocks/>
          </p:cNvSpPr>
          <p:nvPr/>
        </p:nvSpPr>
        <p:spPr>
          <a:xfrm>
            <a:off x="6176253" y="749369"/>
            <a:ext cx="5694355" cy="707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600" b="1">
                <a:solidFill>
                  <a:schemeClr val="bg1"/>
                </a:solidFill>
              </a:rPr>
              <a:t>Objectif de la mission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7C01AB44-ECF2-CA9F-00BF-82EC6E042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386430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A5686F9-63CA-8EF1-B412-9DDF84EB4B35}"/>
              </a:ext>
            </a:extLst>
          </p:cNvPr>
          <p:cNvSpPr/>
          <p:nvPr/>
        </p:nvSpPr>
        <p:spPr>
          <a:xfrm>
            <a:off x="5209331" y="2083898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E47A723-529C-2938-7C91-BC8BC7179BC6}"/>
              </a:ext>
            </a:extLst>
          </p:cNvPr>
          <p:cNvSpPr txBox="1">
            <a:spLocks/>
          </p:cNvSpPr>
          <p:nvPr/>
        </p:nvSpPr>
        <p:spPr>
          <a:xfrm>
            <a:off x="6176253" y="2436898"/>
            <a:ext cx="5694355" cy="707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600" b="1">
                <a:solidFill>
                  <a:schemeClr val="bg1"/>
                </a:solidFill>
              </a:rPr>
              <a:t>Démarche de nettoyage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12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BFCE6A4A-475A-4FE8-3AA1-89546A7F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2073959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D621D5B-A746-AE0D-6C12-38DAA7C4F28D}"/>
              </a:ext>
            </a:extLst>
          </p:cNvPr>
          <p:cNvSpPr/>
          <p:nvPr/>
        </p:nvSpPr>
        <p:spPr>
          <a:xfrm>
            <a:off x="5315348" y="3721242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69ED42B9-401D-CF7C-CE63-30306BAB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3721242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E1C928-DF0C-5DE5-21C5-FE71D548534B}"/>
              </a:ext>
            </a:extLst>
          </p:cNvPr>
          <p:cNvSpPr txBox="1"/>
          <p:nvPr/>
        </p:nvSpPr>
        <p:spPr>
          <a:xfrm>
            <a:off x="5266363" y="4122555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dirty="0">
                <a:latin typeface="Inter"/>
              </a:rPr>
              <a:t>Analyse </a:t>
            </a:r>
            <a:r>
              <a:rPr lang="en-GB" dirty="0" err="1">
                <a:latin typeface="Inter"/>
              </a:rPr>
              <a:t>univariée</a:t>
            </a:r>
            <a:endParaRPr lang="en-GB" b="1" i="0" dirty="0">
              <a:effectLst/>
              <a:latin typeface="Inter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C48205C-C54C-4CAD-C969-F8F4B09BCE83}"/>
              </a:ext>
            </a:extLst>
          </p:cNvPr>
          <p:cNvSpPr/>
          <p:nvPr/>
        </p:nvSpPr>
        <p:spPr>
          <a:xfrm>
            <a:off x="5315348" y="5217209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FFB7690B-7B6C-344B-4788-710491F9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5217209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96D23B-9888-1207-3CCA-5C48DBE98BF3}"/>
              </a:ext>
            </a:extLst>
          </p:cNvPr>
          <p:cNvSpPr txBox="1"/>
          <p:nvPr/>
        </p:nvSpPr>
        <p:spPr>
          <a:xfrm>
            <a:off x="5266363" y="5618522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dirty="0">
                <a:latin typeface="Inter"/>
              </a:rPr>
              <a:t>Analyse </a:t>
            </a:r>
            <a:r>
              <a:rPr lang="en-GB" dirty="0" err="1">
                <a:latin typeface="Inter"/>
              </a:rPr>
              <a:t>multivariée</a:t>
            </a:r>
            <a:endParaRPr lang="en-GB" b="1" i="0" dirty="0">
              <a:effectLst/>
              <a:latin typeface="Inter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C82D41B-0ADC-DD72-DE21-1536756AE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138" y="1855918"/>
            <a:ext cx="4476172" cy="25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1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Analyse multivariée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7450EB"/>
                </a:solidFill>
              </a:rPr>
              <a:t>ANOVA :</a:t>
            </a:r>
            <a:endParaRPr lang="fr-FR" sz="2000" b="1" dirty="0">
              <a:solidFill>
                <a:srgbClr val="7450E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59F2E-2C47-A208-9FEF-15F437B47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960" y="1953272"/>
            <a:ext cx="6022402" cy="3710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FCB79-8D5B-91D8-774E-C9E40D62D779}"/>
              </a:ext>
            </a:extLst>
          </p:cNvPr>
          <p:cNvSpPr txBox="1"/>
          <p:nvPr/>
        </p:nvSpPr>
        <p:spPr>
          <a:xfrm>
            <a:off x="726989" y="1382627"/>
            <a:ext cx="505997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1" dirty="0">
                <a:latin typeface="Söhne"/>
              </a:rPr>
              <a:t>La </a:t>
            </a:r>
            <a:r>
              <a:rPr lang="en-GB" sz="1600" b="1" dirty="0" err="1">
                <a:latin typeface="Söhne"/>
              </a:rPr>
              <a:t>d</a:t>
            </a:r>
            <a:r>
              <a:rPr lang="en-GB" sz="1600" b="1" i="0" dirty="0" err="1">
                <a:effectLst/>
                <a:latin typeface="Söhne"/>
              </a:rPr>
              <a:t>ifférence</a:t>
            </a:r>
            <a:r>
              <a:rPr lang="en-GB" sz="1600" b="1" i="0" dirty="0">
                <a:effectLst/>
                <a:latin typeface="Söhne"/>
              </a:rPr>
              <a:t> </a:t>
            </a:r>
            <a:r>
              <a:rPr lang="en-GB" sz="1600" b="1" dirty="0" err="1">
                <a:latin typeface="Söhne"/>
              </a:rPr>
              <a:t>est</a:t>
            </a:r>
            <a:r>
              <a:rPr lang="en-GB" sz="1600" b="1" dirty="0">
                <a:latin typeface="Söhne"/>
              </a:rPr>
              <a:t> s</a:t>
            </a:r>
            <a:r>
              <a:rPr lang="en-GB" sz="1600" b="1" i="0" dirty="0">
                <a:effectLst/>
                <a:latin typeface="Söhne"/>
              </a:rPr>
              <a:t>ignificative</a:t>
            </a:r>
            <a:r>
              <a:rPr lang="en-GB" sz="16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Söhne"/>
              </a:rPr>
              <a:t>F-</a:t>
            </a:r>
            <a:r>
              <a:rPr lang="en-GB" sz="1600" b="1" i="0" dirty="0" err="1">
                <a:effectLst/>
                <a:latin typeface="Söhne"/>
              </a:rPr>
              <a:t>statistique</a:t>
            </a:r>
            <a:r>
              <a:rPr lang="en-GB" sz="1600" b="1" i="0" dirty="0">
                <a:effectLst/>
                <a:latin typeface="Söhne"/>
              </a:rPr>
              <a:t> </a:t>
            </a:r>
            <a:r>
              <a:rPr lang="en-GB" sz="1600" b="1" i="0" dirty="0" err="1">
                <a:effectLst/>
                <a:latin typeface="Söhne"/>
              </a:rPr>
              <a:t>élevée</a:t>
            </a:r>
            <a:r>
              <a:rPr lang="en-GB" sz="1600" b="1" i="0" dirty="0">
                <a:effectLst/>
                <a:latin typeface="Söhne"/>
              </a:rPr>
              <a:t> (27921.0926) </a:t>
            </a:r>
            <a:r>
              <a:rPr lang="en-GB" sz="1600" b="0" i="0" dirty="0">
                <a:effectLst/>
                <a:latin typeface="Söhne"/>
              </a:rPr>
              <a:t>: </a:t>
            </a:r>
            <a:r>
              <a:rPr lang="en-GB" sz="1600" b="0" i="0" dirty="0" err="1">
                <a:effectLst/>
                <a:latin typeface="Söhne"/>
              </a:rPr>
              <a:t>différences</a:t>
            </a:r>
            <a:r>
              <a:rPr lang="en-GB" sz="1600" b="0" i="0" dirty="0">
                <a:effectLst/>
                <a:latin typeface="Söhne"/>
              </a:rPr>
              <a:t> majeures entre les </a:t>
            </a:r>
            <a:r>
              <a:rPr lang="en-GB" sz="1600" b="0" i="0" dirty="0" err="1">
                <a:effectLst/>
                <a:latin typeface="Söhne"/>
              </a:rPr>
              <a:t>moyennes</a:t>
            </a:r>
            <a:r>
              <a:rPr lang="en-GB" sz="1600" b="0" i="0" dirty="0">
                <a:effectLst/>
                <a:latin typeface="Söhne"/>
              </a:rPr>
              <a:t> des </a:t>
            </a:r>
            <a:r>
              <a:rPr lang="en-GB" sz="1600" b="0" i="0" dirty="0" err="1">
                <a:effectLst/>
                <a:latin typeface="Söhne"/>
              </a:rPr>
              <a:t>groupes</a:t>
            </a:r>
            <a:r>
              <a:rPr lang="en-GB" sz="16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Söhne"/>
              </a:rPr>
              <a:t>P-</a:t>
            </a:r>
            <a:r>
              <a:rPr lang="en-GB" sz="1600" b="1" i="0" dirty="0" err="1">
                <a:effectLst/>
                <a:latin typeface="Söhne"/>
              </a:rPr>
              <a:t>valeur</a:t>
            </a:r>
            <a:r>
              <a:rPr lang="en-GB" sz="1600" b="1" i="0" dirty="0">
                <a:effectLst/>
                <a:latin typeface="Söhne"/>
              </a:rPr>
              <a:t> de 0.0000 </a:t>
            </a:r>
            <a:r>
              <a:rPr lang="en-GB" sz="1600" b="0" i="0" dirty="0">
                <a:effectLst/>
                <a:latin typeface="Söhne"/>
              </a:rPr>
              <a:t>: </a:t>
            </a:r>
            <a:r>
              <a:rPr lang="en-GB" sz="1600" b="0" i="0" dirty="0" err="1">
                <a:effectLst/>
                <a:latin typeface="Söhne"/>
              </a:rPr>
              <a:t>preuve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solide</a:t>
            </a:r>
            <a:r>
              <a:rPr lang="en-GB" sz="1600" b="0" i="0" dirty="0">
                <a:effectLst/>
                <a:latin typeface="Söhne"/>
              </a:rPr>
              <a:t> que </a:t>
            </a:r>
            <a:r>
              <a:rPr lang="en-GB" sz="1600" b="0" i="0" dirty="0" err="1">
                <a:effectLst/>
                <a:latin typeface="Söhne"/>
              </a:rPr>
              <a:t>toutes</a:t>
            </a:r>
            <a:r>
              <a:rPr lang="en-GB" sz="1600" b="0" i="0" dirty="0">
                <a:effectLst/>
                <a:latin typeface="Söhne"/>
              </a:rPr>
              <a:t> les </a:t>
            </a:r>
            <a:r>
              <a:rPr lang="en-GB" sz="1600" b="0" i="0" dirty="0" err="1">
                <a:effectLst/>
                <a:latin typeface="Söhne"/>
              </a:rPr>
              <a:t>moyennes</a:t>
            </a:r>
            <a:r>
              <a:rPr lang="en-GB" sz="1600" b="0" i="0" dirty="0">
                <a:effectLst/>
                <a:latin typeface="Söhne"/>
              </a:rPr>
              <a:t> de </a:t>
            </a:r>
            <a:r>
              <a:rPr lang="en-GB" sz="1600" b="0" i="0" dirty="0" err="1">
                <a:effectLst/>
                <a:latin typeface="Söhne"/>
              </a:rPr>
              <a:t>groupes</a:t>
            </a:r>
            <a:r>
              <a:rPr lang="en-GB" sz="1600" b="0" i="0" dirty="0">
                <a:effectLst/>
                <a:latin typeface="Söhne"/>
              </a:rPr>
              <a:t> ne </a:t>
            </a:r>
            <a:r>
              <a:rPr lang="en-GB" sz="1600" b="0" i="0" dirty="0" err="1">
                <a:effectLst/>
                <a:latin typeface="Söhne"/>
              </a:rPr>
              <a:t>sont</a:t>
            </a:r>
            <a:r>
              <a:rPr lang="en-GB" sz="1600" b="0" i="0" dirty="0">
                <a:effectLst/>
                <a:latin typeface="Söhne"/>
              </a:rPr>
              <a:t> pas </a:t>
            </a:r>
            <a:r>
              <a:rPr lang="en-GB" sz="1600" b="0" i="0" dirty="0" err="1">
                <a:effectLst/>
                <a:latin typeface="Söhne"/>
              </a:rPr>
              <a:t>identiques</a:t>
            </a:r>
            <a:r>
              <a:rPr lang="en-GB" sz="16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6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dirty="0" err="1">
                <a:latin typeface="Söhne"/>
              </a:rPr>
              <a:t>Effet</a:t>
            </a:r>
            <a:r>
              <a:rPr lang="en-GB" sz="1600" b="1" dirty="0">
                <a:latin typeface="Söhne"/>
              </a:rPr>
              <a:t> important</a:t>
            </a:r>
            <a:r>
              <a:rPr lang="en-GB" sz="16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</a:rPr>
              <a:t>Eta-</a:t>
            </a:r>
            <a:r>
              <a:rPr lang="en-GB" sz="1600" b="0" i="0" dirty="0" err="1">
                <a:effectLst/>
                <a:latin typeface="Söhne"/>
              </a:rPr>
              <a:t>carré</a:t>
            </a:r>
            <a:r>
              <a:rPr lang="en-GB" sz="1600" b="0" i="0" dirty="0">
                <a:effectLst/>
                <a:latin typeface="Söhne"/>
              </a:rPr>
              <a:t> (</a:t>
            </a:r>
            <a:r>
              <a:rPr lang="el-GR" sz="1600" b="0" i="0" dirty="0">
                <a:effectLst/>
                <a:latin typeface="Söhne"/>
              </a:rPr>
              <a:t>η^2) </a:t>
            </a:r>
            <a:r>
              <a:rPr lang="en-GB" sz="1600" b="0" i="0" dirty="0">
                <a:effectLst/>
                <a:latin typeface="Söhne"/>
              </a:rPr>
              <a:t>de 0.2583 : ~25.83% de la variation </a:t>
            </a:r>
            <a:r>
              <a:rPr lang="en-GB" sz="1600" b="0" i="0" dirty="0" err="1">
                <a:effectLst/>
                <a:latin typeface="Söhne"/>
              </a:rPr>
              <a:t>totale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est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expliquée</a:t>
            </a:r>
            <a:r>
              <a:rPr lang="en-GB" sz="1600" b="0" i="0" dirty="0">
                <a:effectLst/>
                <a:latin typeface="Söhne"/>
              </a:rPr>
              <a:t> par le score </a:t>
            </a:r>
            <a:r>
              <a:rPr lang="en-GB" sz="1600" b="0" i="0" dirty="0" err="1">
                <a:effectLst/>
                <a:latin typeface="Söhne"/>
              </a:rPr>
              <a:t>Nutritionnel</a:t>
            </a:r>
            <a:r>
              <a:rPr lang="en-GB" sz="1600" b="0" i="0" dirty="0">
                <a:effectLst/>
                <a:latin typeface="Söhne"/>
              </a:rPr>
              <a:t>.</a:t>
            </a:r>
          </a:p>
          <a:p>
            <a:pPr lvl="1" algn="l"/>
            <a:endParaRPr lang="en-GB" sz="16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Söhne"/>
              </a:rPr>
              <a:t>Non-respect des </a:t>
            </a:r>
            <a:r>
              <a:rPr lang="en-GB" sz="1600" b="1" i="0" dirty="0" err="1">
                <a:effectLst/>
                <a:latin typeface="Söhne"/>
              </a:rPr>
              <a:t>Hypothèses</a:t>
            </a:r>
            <a:r>
              <a:rPr lang="en-GB" sz="16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Söhne"/>
              </a:rPr>
              <a:t>Levene's</a:t>
            </a:r>
            <a:r>
              <a:rPr lang="en-GB" sz="1600" b="0" i="0" dirty="0">
                <a:effectLst/>
                <a:latin typeface="Söhne"/>
              </a:rPr>
              <a:t> Test : Non-satisfaction de </a:t>
            </a:r>
            <a:r>
              <a:rPr lang="en-GB" sz="1600" b="0" i="0" dirty="0" err="1">
                <a:effectLst/>
                <a:latin typeface="Söhne"/>
              </a:rPr>
              <a:t>l'hypothèse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d'homogénéité</a:t>
            </a:r>
            <a:r>
              <a:rPr lang="en-GB" sz="1600" b="0" i="0" dirty="0">
                <a:effectLst/>
                <a:latin typeface="Söhne"/>
              </a:rPr>
              <a:t> des variances.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</a:rPr>
              <a:t>Shapiro-Wilk Test : Non-</a:t>
            </a:r>
            <a:r>
              <a:rPr lang="en-GB" sz="1600" b="0" i="0" dirty="0" err="1">
                <a:effectLst/>
                <a:latin typeface="Söhne"/>
              </a:rPr>
              <a:t>normalité</a:t>
            </a:r>
            <a:r>
              <a:rPr lang="en-GB" sz="1600" b="0" i="0" dirty="0">
                <a:effectLst/>
                <a:latin typeface="Söhne"/>
              </a:rPr>
              <a:t> pour </a:t>
            </a:r>
            <a:r>
              <a:rPr lang="en-GB" sz="1600" b="0" i="0" dirty="0" err="1">
                <a:effectLst/>
                <a:latin typeface="Söhne"/>
              </a:rPr>
              <a:t>tous</a:t>
            </a:r>
            <a:r>
              <a:rPr lang="en-GB" sz="1600" b="0" i="0" dirty="0">
                <a:effectLst/>
                <a:latin typeface="Söhne"/>
              </a:rPr>
              <a:t> les grades </a:t>
            </a:r>
            <a:r>
              <a:rPr lang="en-GB" sz="1600" b="0" i="0" dirty="0" err="1">
                <a:effectLst/>
                <a:latin typeface="Söhne"/>
              </a:rPr>
              <a:t>nutritionnels</a:t>
            </a:r>
            <a:r>
              <a:rPr lang="en-GB" sz="1600" b="0" i="0" dirty="0">
                <a:effectLst/>
                <a:latin typeface="Söhne"/>
              </a:rPr>
              <a:t> (a, b, c, d, e).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600" b="0" i="0" dirty="0">
              <a:effectLst/>
              <a:latin typeface="Söhne"/>
            </a:endParaRPr>
          </a:p>
          <a:p>
            <a:pPr algn="l"/>
            <a:r>
              <a:rPr lang="en-GB" sz="1600" b="1" i="0" dirty="0">
                <a:solidFill>
                  <a:srgbClr val="B45C60"/>
                </a:solidFill>
                <a:effectLst/>
                <a:latin typeface="Söhne"/>
              </a:rPr>
              <a:t>Attention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: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Résultats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à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interpréter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avec prudence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à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cause des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hypothèses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non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respectées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.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Envisagez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des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méthodes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non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paramétriques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pour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une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 analyse plus </a:t>
            </a:r>
            <a:r>
              <a:rPr lang="en-GB" sz="1600" b="0" i="0" dirty="0" err="1">
                <a:solidFill>
                  <a:srgbClr val="B45C60"/>
                </a:solidFill>
                <a:effectLst/>
                <a:latin typeface="Söhne"/>
              </a:rPr>
              <a:t>robuste</a:t>
            </a:r>
            <a:r>
              <a:rPr lang="en-GB" sz="1600" b="0" i="0" dirty="0">
                <a:solidFill>
                  <a:srgbClr val="B45C60"/>
                </a:solidFill>
                <a:effectLst/>
                <a:latin typeface="Söhne"/>
              </a:rPr>
              <a:t>.</a:t>
            </a:r>
          </a:p>
          <a:p>
            <a:pPr algn="l"/>
            <a:br>
              <a:rPr lang="en-GB" sz="1600" b="0" i="0" dirty="0">
                <a:effectLst/>
                <a:latin typeface="Söhne"/>
              </a:rPr>
            </a:br>
            <a:endParaRPr lang="en-GB" sz="16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79696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Analyse multivariée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897858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Chi square : Résultat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BB514-FEBC-3A4A-A918-A0AF9E15D8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53"/>
          <a:stretch/>
        </p:blipFill>
        <p:spPr>
          <a:xfrm>
            <a:off x="1013029" y="1553497"/>
            <a:ext cx="4367062" cy="44066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36F340-3D76-80AB-324B-B5F661AB1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90"/>
          <a:stretch/>
        </p:blipFill>
        <p:spPr>
          <a:xfrm>
            <a:off x="6170049" y="1553496"/>
            <a:ext cx="4367062" cy="44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9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Analyse multivariée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897858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Chi square : Interprétation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59427-2D30-366D-2095-50D7768D3F28}"/>
              </a:ext>
            </a:extLst>
          </p:cNvPr>
          <p:cNvSpPr txBox="1"/>
          <p:nvPr/>
        </p:nvSpPr>
        <p:spPr>
          <a:xfrm>
            <a:off x="796413" y="1297968"/>
            <a:ext cx="88293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Valeur Chi-</a:t>
            </a:r>
            <a:r>
              <a:rPr lang="en-GB" b="1" i="0" dirty="0" err="1">
                <a:effectLst/>
                <a:latin typeface="Söhne"/>
              </a:rPr>
              <a:t>Carré</a:t>
            </a:r>
            <a:r>
              <a:rPr lang="en-GB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Söhne"/>
              </a:rPr>
              <a:t>Mesure</a:t>
            </a:r>
            <a:r>
              <a:rPr lang="en-GB" b="0" i="0" dirty="0">
                <a:effectLst/>
                <a:latin typeface="Söhne"/>
              </a:rPr>
              <a:t>: 134,315.839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Söhne"/>
              </a:rPr>
              <a:t>Indique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l'écart</a:t>
            </a:r>
            <a:r>
              <a:rPr lang="en-GB" b="0" i="0" dirty="0">
                <a:effectLst/>
                <a:latin typeface="Söhne"/>
              </a:rPr>
              <a:t> entre les </a:t>
            </a:r>
            <a:r>
              <a:rPr lang="en-GB" b="0" i="0" dirty="0" err="1">
                <a:effectLst/>
                <a:latin typeface="Söhne"/>
              </a:rPr>
              <a:t>fréquences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observées</a:t>
            </a:r>
            <a:r>
              <a:rPr lang="en-GB" b="0" i="0" dirty="0">
                <a:effectLst/>
                <a:latin typeface="Söhne"/>
              </a:rPr>
              <a:t> et </a:t>
            </a:r>
            <a:r>
              <a:rPr lang="en-GB" b="0" i="0" dirty="0" err="1">
                <a:effectLst/>
                <a:latin typeface="Söhne"/>
              </a:rPr>
              <a:t>celles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attendues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en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cas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d'indépendance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P-Valeur</a:t>
            </a:r>
            <a:r>
              <a:rPr lang="en-GB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Söhne"/>
              </a:rPr>
              <a:t>Mesure</a:t>
            </a:r>
            <a:r>
              <a:rPr lang="en-GB" b="0" i="0" dirty="0">
                <a:effectLst/>
                <a:latin typeface="Söhne"/>
              </a:rPr>
              <a:t>: 0.0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Söhne"/>
              </a:rPr>
              <a:t>Évidence</a:t>
            </a:r>
            <a:r>
              <a:rPr lang="en-GB" b="0" i="0" dirty="0">
                <a:effectLst/>
                <a:latin typeface="Söhne"/>
              </a:rPr>
              <a:t> forte </a:t>
            </a:r>
            <a:r>
              <a:rPr lang="en-GB" b="0" i="0" dirty="0" err="1">
                <a:effectLst/>
                <a:latin typeface="Söhne"/>
              </a:rPr>
              <a:t>contre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l'hypothèse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nulle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d'indépendance</a:t>
            </a:r>
            <a:r>
              <a:rPr lang="en-GB" b="0" i="0" dirty="0">
                <a:effectLst/>
                <a:latin typeface="Söhne"/>
              </a:rPr>
              <a:t> des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effectLst/>
                <a:latin typeface="Söhne"/>
              </a:rPr>
              <a:t>Interprétation</a:t>
            </a:r>
            <a:r>
              <a:rPr lang="en-GB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Les variables </a:t>
            </a:r>
            <a:r>
              <a:rPr lang="en-GB" b="0" i="0" dirty="0" err="1">
                <a:effectLst/>
                <a:latin typeface="Söhne"/>
              </a:rPr>
              <a:t>sont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associées</a:t>
            </a:r>
            <a:r>
              <a:rPr lang="en-GB" b="0" i="0" dirty="0">
                <a:effectLst/>
                <a:latin typeface="Söhne"/>
              </a:rPr>
              <a:t> (p-value &lt; 0.05). </a:t>
            </a:r>
            <a:r>
              <a:rPr lang="en-GB" b="0" i="0" dirty="0" err="1">
                <a:effectLst/>
                <a:latin typeface="Söhne"/>
              </a:rPr>
              <a:t>Rejet</a:t>
            </a:r>
            <a:r>
              <a:rPr lang="en-GB" b="0" i="0" dirty="0">
                <a:effectLst/>
                <a:latin typeface="Söhne"/>
              </a:rPr>
              <a:t> de </a:t>
            </a:r>
            <a:r>
              <a:rPr lang="en-GB" b="0" i="0" dirty="0" err="1">
                <a:effectLst/>
                <a:latin typeface="Söhne"/>
              </a:rPr>
              <a:t>l'hypothèse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nulle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effectLst/>
                <a:latin typeface="Söhne"/>
              </a:rPr>
              <a:t>Fréquences</a:t>
            </a:r>
            <a:r>
              <a:rPr lang="en-GB" b="1" i="0" dirty="0">
                <a:effectLst/>
                <a:latin typeface="Söhne"/>
              </a:rPr>
              <a:t> </a:t>
            </a:r>
            <a:r>
              <a:rPr lang="en-GB" b="1" i="0" dirty="0" err="1">
                <a:effectLst/>
                <a:latin typeface="Söhne"/>
              </a:rPr>
              <a:t>Observées</a:t>
            </a:r>
            <a:r>
              <a:rPr lang="en-GB" b="1" i="0" dirty="0">
                <a:effectLst/>
                <a:latin typeface="Söhne"/>
              </a:rPr>
              <a:t> vs </a:t>
            </a:r>
            <a:r>
              <a:rPr lang="en-GB" b="1" i="0" dirty="0" err="1">
                <a:effectLst/>
                <a:latin typeface="Söhne"/>
              </a:rPr>
              <a:t>Attendues</a:t>
            </a:r>
            <a:r>
              <a:rPr lang="en-GB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Söhne"/>
              </a:rPr>
              <a:t>Exemple</a:t>
            </a:r>
            <a:r>
              <a:rPr lang="en-GB" b="0" i="0" dirty="0">
                <a:effectLst/>
                <a:latin typeface="Söhne"/>
              </a:rPr>
              <a:t>: Q1 (Grade 'a') : </a:t>
            </a:r>
            <a:r>
              <a:rPr lang="en-GB" b="0" i="0" dirty="0" err="1">
                <a:effectLst/>
                <a:latin typeface="Söhne"/>
              </a:rPr>
              <a:t>Observé</a:t>
            </a:r>
            <a:r>
              <a:rPr lang="en-GB" b="0" i="0" dirty="0">
                <a:effectLst/>
                <a:latin typeface="Söhne"/>
              </a:rPr>
              <a:t> = 18,741 vs </a:t>
            </a:r>
            <a:r>
              <a:rPr lang="en-GB" b="0" i="0" dirty="0" err="1">
                <a:effectLst/>
                <a:latin typeface="Söhne"/>
              </a:rPr>
              <a:t>Attendu</a:t>
            </a:r>
            <a:r>
              <a:rPr lang="en-GB" b="0" i="0" dirty="0">
                <a:effectLst/>
                <a:latin typeface="Söhne"/>
              </a:rPr>
              <a:t> = 8,937.16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Les </a:t>
            </a:r>
            <a:r>
              <a:rPr lang="en-GB" b="0" i="0" dirty="0" err="1">
                <a:effectLst/>
                <a:latin typeface="Söhne"/>
              </a:rPr>
              <a:t>différences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marquées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montrent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une</a:t>
            </a:r>
            <a:r>
              <a:rPr lang="en-GB" b="0" i="0" dirty="0">
                <a:effectLst/>
                <a:latin typeface="Söhne"/>
              </a:rPr>
              <a:t> association non </a:t>
            </a:r>
            <a:r>
              <a:rPr lang="en-GB" b="0" i="0" dirty="0" err="1">
                <a:effectLst/>
                <a:latin typeface="Söhne"/>
              </a:rPr>
              <a:t>aléatoire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effectLst/>
                <a:latin typeface="Söhne"/>
              </a:rPr>
              <a:t>Inférence</a:t>
            </a:r>
            <a:r>
              <a:rPr lang="en-GB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Les </a:t>
            </a:r>
            <a:r>
              <a:rPr lang="en-GB" b="0" i="0" dirty="0" err="1">
                <a:effectLst/>
                <a:latin typeface="Söhne"/>
              </a:rPr>
              <a:t>fréquences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observées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diffèrent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sensiblement</a:t>
            </a:r>
            <a:r>
              <a:rPr lang="en-GB" b="0" i="0" dirty="0">
                <a:effectLst/>
                <a:latin typeface="Söhne"/>
              </a:rPr>
              <a:t> des </a:t>
            </a:r>
            <a:r>
              <a:rPr lang="en-GB" b="0" i="0" dirty="0" err="1">
                <a:effectLst/>
                <a:latin typeface="Söhne"/>
              </a:rPr>
              <a:t>attendues</a:t>
            </a:r>
            <a:r>
              <a:rPr lang="en-GB" b="0" i="0" dirty="0">
                <a:effectLst/>
                <a:latin typeface="Söhne"/>
              </a:rPr>
              <a:t> dans </a:t>
            </a:r>
            <a:r>
              <a:rPr lang="en-GB" b="0" i="0" dirty="0" err="1">
                <a:effectLst/>
                <a:latin typeface="Söhne"/>
              </a:rPr>
              <a:t>différentes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catégories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Söhne"/>
              </a:rPr>
              <a:t>Suggère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une</a:t>
            </a:r>
            <a:r>
              <a:rPr lang="en-GB" b="0" i="0" dirty="0">
                <a:effectLst/>
                <a:latin typeface="Söhne"/>
              </a:rPr>
              <a:t> association significative entre la </a:t>
            </a:r>
            <a:r>
              <a:rPr lang="en-GB" b="0" i="0" dirty="0" err="1">
                <a:effectLst/>
                <a:latin typeface="Söhne"/>
              </a:rPr>
              <a:t>catégorie</a:t>
            </a:r>
            <a:r>
              <a:rPr lang="en-GB" b="0" i="0" dirty="0">
                <a:effectLst/>
                <a:latin typeface="Söhne"/>
              </a:rPr>
              <a:t> quantile et le 'Grade </a:t>
            </a:r>
            <a:r>
              <a:rPr lang="en-GB" b="0" i="0" dirty="0" err="1">
                <a:effectLst/>
                <a:latin typeface="Söhne"/>
              </a:rPr>
              <a:t>Nutritionnel</a:t>
            </a:r>
            <a:r>
              <a:rPr lang="en-GB" b="0" i="0" dirty="0">
                <a:effectLst/>
                <a:latin typeface="Söhne"/>
              </a:rPr>
              <a:t> FR'.</a:t>
            </a:r>
          </a:p>
        </p:txBody>
      </p:sp>
    </p:spTree>
    <p:extLst>
      <p:ext uri="{BB962C8B-B14F-4D97-AF65-F5344CB8AC3E}">
        <p14:creationId xmlns:p14="http://schemas.microsoft.com/office/powerpoint/2010/main" val="227420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Analyse multivariée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ACP : Résultat et analyse</a:t>
            </a:r>
          </a:p>
        </p:txBody>
      </p:sp>
      <p:pic>
        <p:nvPicPr>
          <p:cNvPr id="3" name="Picture 2" descr="A graph with a diagram of food&#10;&#10;Description automatically generated with medium confidence">
            <a:extLst>
              <a:ext uri="{FF2B5EF4-FFF2-40B4-BE49-F238E27FC236}">
                <a16:creationId xmlns:a16="http://schemas.microsoft.com/office/drawing/2014/main" id="{34341A95-30AA-B05E-1148-9D7308060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036" y="1382627"/>
            <a:ext cx="5171197" cy="5140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9C4A14-8CA5-AA0C-ACB9-EEC126EC4C7F}"/>
              </a:ext>
            </a:extLst>
          </p:cNvPr>
          <p:cNvSpPr txBox="1"/>
          <p:nvPr/>
        </p:nvSpPr>
        <p:spPr>
          <a:xfrm>
            <a:off x="726989" y="1490773"/>
            <a:ext cx="562756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1" i="0" dirty="0">
                <a:effectLst/>
                <a:latin typeface="Söhne"/>
              </a:rPr>
              <a:t>Position des Variables</a:t>
            </a:r>
            <a:r>
              <a:rPr lang="en-GB" sz="16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Söhne"/>
              </a:rPr>
              <a:t>Toutes</a:t>
            </a:r>
            <a:r>
              <a:rPr lang="en-GB" sz="1600" b="0" i="0" dirty="0">
                <a:effectLst/>
                <a:latin typeface="Söhne"/>
              </a:rPr>
              <a:t> les variables se </a:t>
            </a:r>
            <a:r>
              <a:rPr lang="en-GB" sz="1600" b="0" i="0" dirty="0" err="1">
                <a:effectLst/>
                <a:latin typeface="Söhne"/>
              </a:rPr>
              <a:t>situent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à</a:t>
            </a:r>
            <a:r>
              <a:rPr lang="en-GB" sz="1600" b="0" i="0" dirty="0">
                <a:effectLst/>
                <a:latin typeface="Söhne"/>
              </a:rPr>
              <a:t> droite, </a:t>
            </a:r>
            <a:r>
              <a:rPr lang="en-GB" sz="1600" b="0" i="0" dirty="0" err="1">
                <a:effectLst/>
                <a:latin typeface="Söhne"/>
              </a:rPr>
              <a:t>indiquant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une</a:t>
            </a:r>
            <a:r>
              <a:rPr lang="en-GB" sz="1600" b="0" i="0" dirty="0">
                <a:effectLst/>
                <a:latin typeface="Söhne"/>
              </a:rPr>
              <a:t> absence de </a:t>
            </a:r>
            <a:r>
              <a:rPr lang="en-GB" sz="1600" b="0" i="0" dirty="0" err="1">
                <a:effectLst/>
                <a:latin typeface="Söhne"/>
              </a:rPr>
              <a:t>corrélations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négatives</a:t>
            </a:r>
            <a:r>
              <a:rPr lang="en-GB" sz="1600" b="0" i="0" dirty="0">
                <a:effectLst/>
                <a:latin typeface="Söhne"/>
              </a:rPr>
              <a:t> sur les </a:t>
            </a:r>
            <a:r>
              <a:rPr lang="en-GB" sz="1600" b="0" i="0" dirty="0" err="1">
                <a:effectLst/>
                <a:latin typeface="Söhne"/>
              </a:rPr>
              <a:t>composantes</a:t>
            </a:r>
            <a:r>
              <a:rPr lang="en-GB" sz="1600" b="0" i="0" dirty="0">
                <a:effectLst/>
                <a:latin typeface="Söhne"/>
              </a:rPr>
              <a:t> 1 et 2.</a:t>
            </a:r>
          </a:p>
          <a:p>
            <a:pPr algn="l"/>
            <a:r>
              <a:rPr lang="en-GB" sz="1600" b="1" i="0" dirty="0">
                <a:effectLst/>
                <a:latin typeface="Söhne"/>
              </a:rPr>
              <a:t>Observations </a:t>
            </a:r>
            <a:r>
              <a:rPr lang="en-GB" sz="1600" b="1" i="0" dirty="0" err="1">
                <a:effectLst/>
                <a:latin typeface="Söhne"/>
              </a:rPr>
              <a:t>Clés</a:t>
            </a:r>
            <a:r>
              <a:rPr lang="en-GB" sz="16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Söhne"/>
              </a:rPr>
              <a:t>Score </a:t>
            </a:r>
            <a:r>
              <a:rPr lang="en-GB" sz="1600" b="1" i="0" dirty="0" err="1">
                <a:effectLst/>
                <a:latin typeface="Söhne"/>
              </a:rPr>
              <a:t>Nutritionnel</a:t>
            </a:r>
            <a:r>
              <a:rPr lang="en-GB" sz="1600" b="1" i="0" dirty="0">
                <a:effectLst/>
                <a:latin typeface="Söhne"/>
              </a:rPr>
              <a:t> FR vs </a:t>
            </a:r>
            <a:r>
              <a:rPr lang="en-GB" sz="1600" b="1" i="0" dirty="0" err="1">
                <a:effectLst/>
                <a:latin typeface="Söhne"/>
              </a:rPr>
              <a:t>Énergie</a:t>
            </a:r>
            <a:r>
              <a:rPr lang="en-GB" sz="1600" b="0" i="0" dirty="0">
                <a:effectLst/>
                <a:latin typeface="Söhne"/>
              </a:rPr>
              <a:t>: Forte liaison, le score </a:t>
            </a:r>
            <a:r>
              <a:rPr lang="en-GB" sz="1600" b="0" i="0" dirty="0" err="1">
                <a:effectLst/>
                <a:latin typeface="Söhne"/>
              </a:rPr>
              <a:t>nutritionnel</a:t>
            </a:r>
            <a:r>
              <a:rPr lang="en-GB" sz="1600" b="0" i="0" dirty="0">
                <a:effectLst/>
                <a:latin typeface="Söhne"/>
              </a:rPr>
              <a:t> FR </a:t>
            </a:r>
            <a:r>
              <a:rPr lang="en-GB" sz="1600" b="0" i="0" dirty="0" err="1">
                <a:effectLst/>
                <a:latin typeface="Söhne"/>
              </a:rPr>
              <a:t>augmente</a:t>
            </a:r>
            <a:r>
              <a:rPr lang="en-GB" sz="1600" b="0" i="0" dirty="0">
                <a:effectLst/>
                <a:latin typeface="Söhne"/>
              </a:rPr>
              <a:t> avec la </a:t>
            </a:r>
            <a:r>
              <a:rPr lang="en-GB" sz="1600" b="0" i="0" dirty="0" err="1">
                <a:effectLst/>
                <a:latin typeface="Söhne"/>
              </a:rPr>
              <a:t>valeur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énergétique</a:t>
            </a:r>
            <a:r>
              <a:rPr lang="en-GB" sz="16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Söhne"/>
              </a:rPr>
              <a:t>Sucre vs </a:t>
            </a:r>
            <a:r>
              <a:rPr lang="en-GB" sz="1600" b="1" i="0" dirty="0" err="1">
                <a:effectLst/>
                <a:latin typeface="Söhne"/>
              </a:rPr>
              <a:t>Énergie</a:t>
            </a:r>
            <a:r>
              <a:rPr lang="en-GB" sz="1600" b="0" i="0" dirty="0">
                <a:effectLst/>
                <a:latin typeface="Söhne"/>
              </a:rPr>
              <a:t>: Absence de </a:t>
            </a:r>
            <a:r>
              <a:rPr lang="en-GB" sz="1600" b="0" i="0" dirty="0" err="1">
                <a:effectLst/>
                <a:latin typeface="Söhne"/>
              </a:rPr>
              <a:t>corrélation</a:t>
            </a:r>
            <a:r>
              <a:rPr lang="en-GB" sz="1600" b="0" i="0" dirty="0">
                <a:effectLst/>
                <a:latin typeface="Söhne"/>
              </a:rPr>
              <a:t> dans </a:t>
            </a:r>
            <a:r>
              <a:rPr lang="en-GB" sz="1600" b="0" i="0" dirty="0" err="1">
                <a:effectLst/>
                <a:latin typeface="Söhne"/>
              </a:rPr>
              <a:t>l'ACP</a:t>
            </a:r>
            <a:r>
              <a:rPr lang="en-GB" sz="1600" b="0" i="0" dirty="0">
                <a:effectLst/>
                <a:latin typeface="Söhne"/>
              </a:rPr>
              <a:t>, </a:t>
            </a:r>
            <a:r>
              <a:rPr lang="en-GB" sz="1600" b="0" i="0" dirty="0" err="1">
                <a:effectLst/>
                <a:latin typeface="Söhne"/>
              </a:rPr>
              <a:t>ce</a:t>
            </a:r>
            <a:r>
              <a:rPr lang="en-GB" sz="1600" b="0" i="0" dirty="0">
                <a:effectLst/>
                <a:latin typeface="Söhne"/>
              </a:rPr>
              <a:t> qui </a:t>
            </a:r>
            <a:r>
              <a:rPr lang="en-GB" sz="1600" b="0" i="0" dirty="0" err="1">
                <a:effectLst/>
                <a:latin typeface="Söhne"/>
              </a:rPr>
              <a:t>est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contre-intuitif</a:t>
            </a:r>
            <a:r>
              <a:rPr lang="en-GB" sz="16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Söhne"/>
              </a:rPr>
              <a:t>Carbohydrates vs Gras </a:t>
            </a:r>
            <a:r>
              <a:rPr lang="en-GB" sz="1600" b="1" i="0" dirty="0" err="1">
                <a:effectLst/>
                <a:latin typeface="Söhne"/>
              </a:rPr>
              <a:t>Saturés</a:t>
            </a:r>
            <a:r>
              <a:rPr lang="en-GB" sz="1600" b="0" i="0" dirty="0">
                <a:effectLst/>
                <a:latin typeface="Söhne"/>
              </a:rPr>
              <a:t>: Haute </a:t>
            </a:r>
            <a:r>
              <a:rPr lang="en-GB" sz="1600" b="0" i="0" dirty="0" err="1">
                <a:effectLst/>
                <a:latin typeface="Söhne"/>
              </a:rPr>
              <a:t>corrélation</a:t>
            </a:r>
            <a:r>
              <a:rPr lang="en-GB" sz="1600" b="0" i="0" dirty="0">
                <a:effectLst/>
                <a:latin typeface="Söhne"/>
              </a:rPr>
              <a:t>, </a:t>
            </a:r>
            <a:r>
              <a:rPr lang="en-GB" sz="1600" b="0" i="0" dirty="0" err="1">
                <a:effectLst/>
                <a:latin typeface="Söhne"/>
              </a:rPr>
              <a:t>suggérant</a:t>
            </a:r>
            <a:r>
              <a:rPr lang="en-GB" sz="1600" b="0" i="0" dirty="0">
                <a:effectLst/>
                <a:latin typeface="Söhne"/>
              </a:rPr>
              <a:t> que les aliments riches </a:t>
            </a:r>
            <a:r>
              <a:rPr lang="en-GB" sz="1600" b="0" i="0" dirty="0" err="1">
                <a:effectLst/>
                <a:latin typeface="Söhne"/>
              </a:rPr>
              <a:t>en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glucides</a:t>
            </a:r>
            <a:r>
              <a:rPr lang="en-GB" sz="1600" b="0" i="0" dirty="0">
                <a:effectLst/>
                <a:latin typeface="Söhne"/>
              </a:rPr>
              <a:t> tendent </a:t>
            </a:r>
            <a:r>
              <a:rPr lang="en-GB" sz="1600" b="0" i="0" dirty="0" err="1">
                <a:effectLst/>
                <a:latin typeface="Söhne"/>
              </a:rPr>
              <a:t>également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à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être</a:t>
            </a:r>
            <a:r>
              <a:rPr lang="en-GB" sz="1600" b="0" i="0" dirty="0">
                <a:effectLst/>
                <a:latin typeface="Söhne"/>
              </a:rPr>
              <a:t> riches </a:t>
            </a:r>
            <a:r>
              <a:rPr lang="en-GB" sz="1600" b="0" i="0" dirty="0" err="1">
                <a:effectLst/>
                <a:latin typeface="Söhne"/>
              </a:rPr>
              <a:t>en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graisses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saturées</a:t>
            </a:r>
            <a:r>
              <a:rPr lang="en-GB" sz="16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Söhne"/>
              </a:rPr>
              <a:t>Aliments </a:t>
            </a:r>
            <a:r>
              <a:rPr lang="en-GB" sz="1600" b="1" i="0" dirty="0" err="1">
                <a:effectLst/>
                <a:latin typeface="Söhne"/>
              </a:rPr>
              <a:t>Protéiques</a:t>
            </a:r>
            <a:r>
              <a:rPr lang="en-GB" sz="1600" b="0" i="0" dirty="0">
                <a:effectLst/>
                <a:latin typeface="Söhne"/>
              </a:rPr>
              <a:t>: </a:t>
            </a:r>
            <a:r>
              <a:rPr lang="en-GB" sz="1600" b="0" i="0" dirty="0" err="1">
                <a:effectLst/>
                <a:latin typeface="Söhne"/>
              </a:rPr>
              <a:t>Corrélés</a:t>
            </a:r>
            <a:r>
              <a:rPr lang="en-GB" sz="1600" b="0" i="0" dirty="0">
                <a:effectLst/>
                <a:latin typeface="Söhne"/>
              </a:rPr>
              <a:t> entre </a:t>
            </a:r>
            <a:r>
              <a:rPr lang="en-GB" sz="1600" b="0" i="0" dirty="0" err="1">
                <a:effectLst/>
                <a:latin typeface="Söhne"/>
              </a:rPr>
              <a:t>eux</a:t>
            </a:r>
            <a:r>
              <a:rPr lang="en-GB" sz="1600" b="0" i="0" dirty="0">
                <a:effectLst/>
                <a:latin typeface="Söhne"/>
              </a:rPr>
              <a:t> et avec les aliments sans </a:t>
            </a:r>
            <a:r>
              <a:rPr lang="en-GB" sz="1600" b="0" i="0" dirty="0" err="1">
                <a:effectLst/>
                <a:latin typeface="Söhne"/>
              </a:rPr>
              <a:t>huile</a:t>
            </a:r>
            <a:r>
              <a:rPr lang="en-GB" sz="1600" b="0" i="0" dirty="0">
                <a:effectLst/>
                <a:latin typeface="Söhne"/>
              </a:rPr>
              <a:t> de </a:t>
            </a:r>
            <a:r>
              <a:rPr lang="en-GB" sz="1600" b="0" i="0" dirty="0" err="1">
                <a:effectLst/>
                <a:latin typeface="Söhne"/>
              </a:rPr>
              <a:t>palme</a:t>
            </a:r>
            <a:r>
              <a:rPr lang="en-GB" sz="1600" b="0" i="0" dirty="0">
                <a:effectLst/>
                <a:latin typeface="Söhne"/>
              </a:rPr>
              <a:t>, </a:t>
            </a:r>
            <a:r>
              <a:rPr lang="en-GB" sz="1600" b="0" i="0" dirty="0" err="1">
                <a:effectLst/>
                <a:latin typeface="Söhne"/>
              </a:rPr>
              <a:t>suggérant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une</a:t>
            </a:r>
            <a:r>
              <a:rPr lang="en-GB" sz="1600" b="0" i="0" dirty="0">
                <a:effectLst/>
                <a:latin typeface="Söhne"/>
              </a:rPr>
              <a:t> possible association entre alimentation saine et absence </a:t>
            </a:r>
            <a:r>
              <a:rPr lang="en-GB" sz="1600" b="0" i="0" dirty="0" err="1">
                <a:effectLst/>
                <a:latin typeface="Söhne"/>
              </a:rPr>
              <a:t>d'huile</a:t>
            </a:r>
            <a:r>
              <a:rPr lang="en-GB" sz="1600" b="0" i="0" dirty="0">
                <a:effectLst/>
                <a:latin typeface="Söhne"/>
              </a:rPr>
              <a:t> de </a:t>
            </a:r>
            <a:r>
              <a:rPr lang="en-GB" sz="1600" b="0" i="0" dirty="0" err="1">
                <a:effectLst/>
                <a:latin typeface="Söhne"/>
              </a:rPr>
              <a:t>palme</a:t>
            </a:r>
            <a:r>
              <a:rPr lang="en-GB" sz="1600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GB" sz="1600" b="1" i="0" dirty="0" err="1">
                <a:effectLst/>
                <a:latin typeface="Söhne"/>
              </a:rPr>
              <a:t>Interprétation</a:t>
            </a:r>
            <a:r>
              <a:rPr lang="en-GB" sz="1600" b="1" i="0" dirty="0">
                <a:effectLst/>
                <a:latin typeface="Söhne"/>
              </a:rPr>
              <a:t> Générale</a:t>
            </a:r>
            <a:r>
              <a:rPr lang="en-GB" sz="16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</a:rPr>
              <a:t>Il </a:t>
            </a:r>
            <a:r>
              <a:rPr lang="en-GB" sz="1600" b="0" i="0" dirty="0" err="1">
                <a:effectLst/>
                <a:latin typeface="Söhne"/>
              </a:rPr>
              <a:t>semble</a:t>
            </a:r>
            <a:r>
              <a:rPr lang="en-GB" sz="1600" b="0" i="0" dirty="0">
                <a:effectLst/>
                <a:latin typeface="Söhne"/>
              </a:rPr>
              <a:t> que les aliments sains </a:t>
            </a:r>
            <a:r>
              <a:rPr lang="en-GB" sz="1600" b="0" i="0" dirty="0" err="1">
                <a:effectLst/>
                <a:latin typeface="Söhne"/>
              </a:rPr>
              <a:t>soient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regroupés</a:t>
            </a:r>
            <a:r>
              <a:rPr lang="en-GB" sz="1600" b="0" i="0" dirty="0">
                <a:effectLst/>
                <a:latin typeface="Söhne"/>
              </a:rPr>
              <a:t> entre </a:t>
            </a:r>
            <a:r>
              <a:rPr lang="en-GB" sz="1600" b="0" i="0" dirty="0" err="1">
                <a:effectLst/>
                <a:latin typeface="Söhne"/>
              </a:rPr>
              <a:t>eux</a:t>
            </a:r>
            <a:r>
              <a:rPr lang="en-GB" sz="1600" b="0" i="0" dirty="0">
                <a:effectLst/>
                <a:latin typeface="Söhne"/>
              </a:rPr>
              <a:t>. Sur </a:t>
            </a:r>
            <a:r>
              <a:rPr lang="en-GB" sz="1600" b="0" i="0" dirty="0" err="1">
                <a:effectLst/>
                <a:latin typeface="Söhne"/>
              </a:rPr>
              <a:t>une</a:t>
            </a:r>
            <a:r>
              <a:rPr lang="en-GB" sz="1600" b="0" i="0" dirty="0">
                <a:effectLst/>
                <a:latin typeface="Söhne"/>
              </a:rPr>
              <a:t> visualisation, on </a:t>
            </a:r>
            <a:r>
              <a:rPr lang="en-GB" sz="1600" b="0" i="0" dirty="0" err="1">
                <a:effectLst/>
                <a:latin typeface="Söhne"/>
              </a:rPr>
              <a:t>s'attendrait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à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ce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qu'ils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apparaissent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groupés</a:t>
            </a:r>
            <a:r>
              <a:rPr lang="en-GB" sz="1600" b="0" i="0" dirty="0">
                <a:effectLst/>
                <a:latin typeface="Söhne"/>
              </a:rPr>
              <a:t> sur le </a:t>
            </a:r>
            <a:r>
              <a:rPr lang="en-GB" sz="1600" b="0" i="0" dirty="0" err="1">
                <a:effectLst/>
                <a:latin typeface="Söhne"/>
              </a:rPr>
              <a:t>côté</a:t>
            </a:r>
            <a:r>
              <a:rPr lang="en-GB" sz="1600" b="0" i="0" dirty="0">
                <a:effectLst/>
                <a:latin typeface="Söhne"/>
              </a:rPr>
              <a:t> droit de la carte des variables.</a:t>
            </a:r>
          </a:p>
        </p:txBody>
      </p:sp>
    </p:spTree>
    <p:extLst>
      <p:ext uri="{BB962C8B-B14F-4D97-AF65-F5344CB8AC3E}">
        <p14:creationId xmlns:p14="http://schemas.microsoft.com/office/powerpoint/2010/main" val="877504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Analyse multivariée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ACP : Résultat</a:t>
            </a:r>
          </a:p>
        </p:txBody>
      </p:sp>
      <p:pic>
        <p:nvPicPr>
          <p:cNvPr id="10" name="Picture 9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F75B93C6-3753-89FC-B015-02706D392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62" y="1953272"/>
            <a:ext cx="6525645" cy="3207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2FD15-617A-8B52-D2F8-34A597EAD9FF}"/>
              </a:ext>
            </a:extLst>
          </p:cNvPr>
          <p:cNvSpPr txBox="1"/>
          <p:nvPr/>
        </p:nvSpPr>
        <p:spPr>
          <a:xfrm>
            <a:off x="726989" y="1740310"/>
            <a:ext cx="421863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1" i="0" dirty="0">
                <a:effectLst/>
                <a:latin typeface="Söhne"/>
              </a:rPr>
              <a:t>Variance </a:t>
            </a:r>
            <a:r>
              <a:rPr lang="en-GB" sz="1600" b="1" i="0" dirty="0" err="1">
                <a:effectLst/>
                <a:latin typeface="Söhne"/>
              </a:rPr>
              <a:t>Expliquée</a:t>
            </a:r>
            <a:r>
              <a:rPr lang="en-GB" sz="16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</a:rPr>
              <a:t>PC1 : 30.57%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</a:rPr>
              <a:t>PC1 &amp; PC2 : 47.71%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</a:rPr>
              <a:t>PC1 </a:t>
            </a:r>
            <a:r>
              <a:rPr lang="en-GB" sz="1600" b="0" i="0" dirty="0" err="1">
                <a:effectLst/>
                <a:latin typeface="Söhne"/>
              </a:rPr>
              <a:t>à</a:t>
            </a:r>
            <a:r>
              <a:rPr lang="en-GB" sz="1600" b="0" i="0" dirty="0">
                <a:effectLst/>
                <a:latin typeface="Söhne"/>
              </a:rPr>
              <a:t> PC5 : 78.65%</a:t>
            </a:r>
          </a:p>
          <a:p>
            <a:pPr algn="l"/>
            <a:r>
              <a:rPr lang="en-GB" sz="1600" b="1" i="0" dirty="0" err="1">
                <a:effectLst/>
                <a:latin typeface="Söhne"/>
              </a:rPr>
              <a:t>Interprétation</a:t>
            </a:r>
            <a:r>
              <a:rPr lang="en-GB" sz="1600" b="1" i="0" dirty="0">
                <a:effectLst/>
                <a:latin typeface="Söhne"/>
              </a:rPr>
              <a:t> des </a:t>
            </a:r>
            <a:r>
              <a:rPr lang="en-GB" sz="1600" b="1" i="0" dirty="0" err="1">
                <a:effectLst/>
                <a:latin typeface="Söhne"/>
              </a:rPr>
              <a:t>Composantes</a:t>
            </a:r>
            <a:r>
              <a:rPr lang="en-GB" sz="1600" b="1" i="0" dirty="0">
                <a:effectLst/>
                <a:latin typeface="Söhne"/>
              </a:rPr>
              <a:t> </a:t>
            </a:r>
            <a:r>
              <a:rPr lang="en-GB" sz="1600" b="1" i="0" dirty="0" err="1">
                <a:effectLst/>
                <a:latin typeface="Söhne"/>
              </a:rPr>
              <a:t>Principales</a:t>
            </a:r>
            <a:r>
              <a:rPr lang="en-GB" sz="16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Söhne"/>
              </a:rPr>
              <a:t>PC1</a:t>
            </a:r>
            <a:r>
              <a:rPr lang="en-GB" sz="1600" b="0" i="0" dirty="0">
                <a:effectLst/>
                <a:latin typeface="Söhne"/>
              </a:rPr>
              <a:t>: Score </a:t>
            </a:r>
            <a:r>
              <a:rPr lang="en-GB" sz="1600" b="0" i="0" dirty="0" err="1">
                <a:effectLst/>
                <a:latin typeface="Söhne"/>
              </a:rPr>
              <a:t>nutritionnel</a:t>
            </a:r>
            <a:r>
              <a:rPr lang="en-GB" sz="1600" b="0" i="0" dirty="0">
                <a:effectLst/>
                <a:latin typeface="Söhne"/>
              </a:rPr>
              <a:t> &amp; </a:t>
            </a:r>
            <a:r>
              <a:rPr lang="en-GB" sz="1600" b="0" i="0" dirty="0" err="1">
                <a:effectLst/>
                <a:latin typeface="Söhne"/>
              </a:rPr>
              <a:t>teneur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en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énergie</a:t>
            </a:r>
            <a:r>
              <a:rPr lang="en-GB" sz="16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Söhne"/>
              </a:rPr>
              <a:t>PC2</a:t>
            </a:r>
            <a:r>
              <a:rPr lang="en-GB" sz="1600" b="0" i="0" dirty="0">
                <a:effectLst/>
                <a:latin typeface="Söhne"/>
              </a:rPr>
              <a:t>: </a:t>
            </a:r>
            <a:r>
              <a:rPr lang="en-GB" sz="1600" b="0" i="0" dirty="0" err="1">
                <a:effectLst/>
                <a:latin typeface="Söhne"/>
              </a:rPr>
              <a:t>Contraste</a:t>
            </a:r>
            <a:r>
              <a:rPr lang="en-GB" sz="1600" b="0" i="0" dirty="0">
                <a:effectLst/>
                <a:latin typeface="Söhne"/>
              </a:rPr>
              <a:t> sucre/</a:t>
            </a:r>
            <a:r>
              <a:rPr lang="en-GB" sz="1600" b="0" i="0" dirty="0" err="1">
                <a:effectLst/>
                <a:latin typeface="Söhne"/>
              </a:rPr>
              <a:t>glucides</a:t>
            </a:r>
            <a:r>
              <a:rPr lang="en-GB" sz="1600" b="0" i="0" dirty="0">
                <a:effectLst/>
                <a:latin typeface="Söhne"/>
              </a:rPr>
              <a:t> vs </a:t>
            </a:r>
            <a:r>
              <a:rPr lang="en-GB" sz="1600" b="0" i="0" dirty="0" err="1">
                <a:effectLst/>
                <a:latin typeface="Söhne"/>
              </a:rPr>
              <a:t>sel</a:t>
            </a:r>
            <a:r>
              <a:rPr lang="en-GB" sz="1600" b="0" i="0" dirty="0">
                <a:effectLst/>
                <a:latin typeface="Söhne"/>
              </a:rPr>
              <a:t>/sodium.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Söhne"/>
              </a:rPr>
              <a:t>PC3</a:t>
            </a:r>
            <a:r>
              <a:rPr lang="en-GB" sz="1600" b="0" i="0" dirty="0">
                <a:effectLst/>
                <a:latin typeface="Söhne"/>
              </a:rPr>
              <a:t>: Opposition entre </a:t>
            </a:r>
            <a:r>
              <a:rPr lang="en-GB" sz="1600" b="0" i="0" dirty="0" err="1">
                <a:effectLst/>
                <a:latin typeface="Söhne"/>
              </a:rPr>
              <a:t>additifs</a:t>
            </a:r>
            <a:r>
              <a:rPr lang="en-GB" sz="1600" b="0" i="0" dirty="0">
                <a:effectLst/>
                <a:latin typeface="Söhne"/>
              </a:rPr>
              <a:t> et </a:t>
            </a:r>
            <a:r>
              <a:rPr lang="en-GB" sz="1600" b="0" i="0" dirty="0" err="1">
                <a:effectLst/>
                <a:latin typeface="Söhne"/>
              </a:rPr>
              <a:t>contenus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nutritionnels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majeurs</a:t>
            </a:r>
            <a:r>
              <a:rPr lang="en-GB" sz="16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i="0" dirty="0">
                <a:effectLst/>
                <a:latin typeface="Söhne"/>
              </a:rPr>
              <a:t>PC4</a:t>
            </a:r>
            <a:r>
              <a:rPr lang="en-GB" sz="1600" b="0" i="0" dirty="0">
                <a:effectLst/>
                <a:latin typeface="Söhne"/>
              </a:rPr>
              <a:t>: </a:t>
            </a:r>
            <a:r>
              <a:rPr lang="en-GB" sz="1600" b="0" i="0" dirty="0" err="1">
                <a:effectLst/>
                <a:latin typeface="Söhne"/>
              </a:rPr>
              <a:t>Contraste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glucides</a:t>
            </a:r>
            <a:r>
              <a:rPr lang="en-GB" sz="1600" b="0" i="0" dirty="0">
                <a:effectLst/>
                <a:latin typeface="Söhne"/>
              </a:rPr>
              <a:t>/fibres vs </a:t>
            </a:r>
            <a:r>
              <a:rPr lang="en-GB" sz="1600" b="0" i="0" dirty="0" err="1">
                <a:effectLst/>
                <a:latin typeface="Söhne"/>
              </a:rPr>
              <a:t>graisses</a:t>
            </a:r>
            <a:r>
              <a:rPr lang="en-GB" sz="1600" b="0" i="0" dirty="0">
                <a:effectLst/>
                <a:latin typeface="Söhne"/>
              </a:rPr>
              <a:t> </a:t>
            </a:r>
            <a:r>
              <a:rPr lang="en-GB" sz="1600" b="0" i="0" dirty="0" err="1">
                <a:effectLst/>
                <a:latin typeface="Söhne"/>
              </a:rPr>
              <a:t>saturées</a:t>
            </a:r>
            <a:r>
              <a:rPr lang="en-GB" sz="1600" b="0" i="0" dirty="0">
                <a:effectLst/>
                <a:latin typeface="Söhne"/>
              </a:rPr>
              <a:t> et scores </a:t>
            </a:r>
            <a:r>
              <a:rPr lang="en-GB" sz="1600" b="0" i="0" dirty="0" err="1">
                <a:effectLst/>
                <a:latin typeface="Söhne"/>
              </a:rPr>
              <a:t>nutritionnels</a:t>
            </a:r>
            <a:r>
              <a:rPr lang="en-GB" sz="16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692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214096" y="3163048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dirty="0">
                <a:latin typeface="Inter"/>
              </a:rPr>
              <a:t>Conclusion</a:t>
            </a:r>
            <a:endParaRPr lang="en-GB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3539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Le nettoyage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8FD12-4C06-7256-96B9-596F5E3D9156}"/>
              </a:ext>
            </a:extLst>
          </p:cNvPr>
          <p:cNvSpPr txBox="1"/>
          <p:nvPr/>
        </p:nvSpPr>
        <p:spPr>
          <a:xfrm>
            <a:off x="726989" y="1489868"/>
            <a:ext cx="950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GB" b="0" i="0" dirty="0">
                <a:effectLst/>
                <a:latin typeface="Söhne"/>
              </a:rPr>
              <a:t>- </a:t>
            </a:r>
            <a:r>
              <a:rPr lang="en-GB" b="0" i="0" dirty="0" err="1">
                <a:effectLst/>
                <a:latin typeface="Söhne"/>
              </a:rPr>
              <a:t>Assainissement</a:t>
            </a:r>
            <a:r>
              <a:rPr lang="en-GB" b="0" i="0" dirty="0">
                <a:effectLst/>
                <a:latin typeface="Söhne"/>
              </a:rPr>
              <a:t> de la base de </a:t>
            </a:r>
            <a:r>
              <a:rPr lang="en-GB" b="0" i="0" dirty="0" err="1">
                <a:effectLst/>
                <a:latin typeface="Söhne"/>
              </a:rPr>
              <a:t>données</a:t>
            </a:r>
            <a:r>
              <a:rPr lang="en-GB" b="0" i="0" dirty="0">
                <a:effectLst/>
                <a:latin typeface="Söhne"/>
              </a:rPr>
              <a:t> pour </a:t>
            </a:r>
            <a:r>
              <a:rPr lang="en-GB" b="0" i="0" dirty="0" err="1">
                <a:effectLst/>
                <a:latin typeface="Söhne"/>
              </a:rPr>
              <a:t>garantir</a:t>
            </a:r>
            <a:r>
              <a:rPr lang="en-GB" b="0" i="0" dirty="0">
                <a:effectLst/>
                <a:latin typeface="Söhne"/>
              </a:rPr>
              <a:t> des analyses </a:t>
            </a:r>
            <a:r>
              <a:rPr lang="en-GB" b="0" i="0" dirty="0" err="1">
                <a:effectLst/>
                <a:latin typeface="Söhne"/>
              </a:rPr>
              <a:t>ultérieures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robustes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lvl="1" algn="l"/>
            <a:r>
              <a:rPr lang="en-GB" b="0" i="0" dirty="0">
                <a:effectLst/>
                <a:latin typeface="Söhne"/>
              </a:rPr>
              <a:t>- </a:t>
            </a:r>
            <a:r>
              <a:rPr lang="en-GB" b="0" i="0" dirty="0" err="1">
                <a:effectLst/>
                <a:latin typeface="Söhne"/>
              </a:rPr>
              <a:t>Élimination</a:t>
            </a:r>
            <a:r>
              <a:rPr lang="en-GB" b="0" i="0" dirty="0">
                <a:effectLst/>
                <a:latin typeface="Söhne"/>
              </a:rPr>
              <a:t> des bruits et des </a:t>
            </a:r>
            <a:r>
              <a:rPr lang="en-GB" b="0" i="0" dirty="0" err="1">
                <a:effectLst/>
                <a:latin typeface="Söhne"/>
              </a:rPr>
              <a:t>erreurs</a:t>
            </a:r>
            <a:r>
              <a:rPr lang="en-GB" b="0" i="0" dirty="0">
                <a:effectLst/>
                <a:latin typeface="Söhne"/>
              </a:rPr>
              <a:t> pour </a:t>
            </a:r>
            <a:r>
              <a:rPr lang="en-GB" b="0" i="0" dirty="0" err="1">
                <a:effectLst/>
                <a:latin typeface="Söhne"/>
              </a:rPr>
              <a:t>une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meilleure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représentativité</a:t>
            </a:r>
            <a:r>
              <a:rPr lang="en-GB" b="0" i="0" dirty="0">
                <a:effectLst/>
                <a:latin typeface="Söhne"/>
              </a:rPr>
              <a:t> des </a:t>
            </a:r>
            <a:r>
              <a:rPr lang="en-GB" b="0" i="0" dirty="0" err="1">
                <a:effectLst/>
                <a:latin typeface="Söhne"/>
              </a:rPr>
              <a:t>données</a:t>
            </a:r>
            <a:r>
              <a:rPr lang="en-GB" b="0" i="0" dirty="0">
                <a:effectLst/>
                <a:latin typeface="Söhne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363FB-F185-EED2-775A-0C48543C6187}"/>
              </a:ext>
            </a:extLst>
          </p:cNvPr>
          <p:cNvSpPr txBox="1"/>
          <p:nvPr/>
        </p:nvSpPr>
        <p:spPr>
          <a:xfrm>
            <a:off x="726989" y="2243440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Analyses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74652-741D-FE62-F8A4-EA1D45155201}"/>
              </a:ext>
            </a:extLst>
          </p:cNvPr>
          <p:cNvSpPr txBox="1"/>
          <p:nvPr/>
        </p:nvSpPr>
        <p:spPr>
          <a:xfrm>
            <a:off x="1081548" y="2643550"/>
            <a:ext cx="9950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effectLst/>
                <a:latin typeface="Söhne"/>
              </a:rPr>
              <a:t>- </a:t>
            </a:r>
            <a:r>
              <a:rPr lang="en-GB" b="0" i="0" dirty="0" err="1">
                <a:effectLst/>
                <a:latin typeface="Söhne"/>
              </a:rPr>
              <a:t>Alertes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identifiées</a:t>
            </a:r>
            <a:r>
              <a:rPr lang="en-GB" b="0" i="0" dirty="0">
                <a:effectLst/>
                <a:latin typeface="Söhne"/>
              </a:rPr>
              <a:t> sur des anomalies </a:t>
            </a:r>
            <a:r>
              <a:rPr lang="en-GB" b="0" i="0" dirty="0" err="1">
                <a:effectLst/>
                <a:latin typeface="Söhne"/>
              </a:rPr>
              <a:t>potentielles</a:t>
            </a:r>
            <a:r>
              <a:rPr lang="en-GB" b="0" i="0" dirty="0">
                <a:effectLst/>
                <a:latin typeface="Söhne"/>
              </a:rPr>
              <a:t> dans la table "</a:t>
            </a:r>
            <a:r>
              <a:rPr lang="en-GB" b="0" i="0" dirty="0" err="1">
                <a:effectLst/>
                <a:latin typeface="Söhne"/>
              </a:rPr>
              <a:t>nutri</a:t>
            </a:r>
            <a:r>
              <a:rPr lang="en-GB" b="0" i="0" dirty="0">
                <a:effectLst/>
                <a:latin typeface="Söhne"/>
              </a:rPr>
              <a:t>".</a:t>
            </a:r>
          </a:p>
          <a:p>
            <a:pPr algn="l"/>
            <a:r>
              <a:rPr lang="en-GB" b="0" i="0" dirty="0">
                <a:effectLst/>
                <a:latin typeface="Söhne"/>
              </a:rPr>
              <a:t>- Identification des relations entre les scores </a:t>
            </a:r>
            <a:r>
              <a:rPr lang="en-GB" b="0" i="0" dirty="0" err="1">
                <a:effectLst/>
                <a:latin typeface="Söhne"/>
              </a:rPr>
              <a:t>nutritionnels</a:t>
            </a:r>
            <a:r>
              <a:rPr lang="en-GB" b="0" i="0" dirty="0">
                <a:effectLst/>
                <a:latin typeface="Söhne"/>
              </a:rPr>
              <a:t>, </a:t>
            </a:r>
            <a:r>
              <a:rPr lang="en-GB" b="0" i="0" dirty="0" err="1">
                <a:effectLst/>
                <a:latin typeface="Söhne"/>
              </a:rPr>
              <a:t>l'énergie</a:t>
            </a:r>
            <a:r>
              <a:rPr lang="en-GB" b="0" i="0" dirty="0">
                <a:effectLst/>
                <a:latin typeface="Söhne"/>
              </a:rPr>
              <a:t>, les sucres et </a:t>
            </a:r>
            <a:r>
              <a:rPr lang="en-GB" b="0" i="0" dirty="0" err="1">
                <a:effectLst/>
                <a:latin typeface="Söhne"/>
              </a:rPr>
              <a:t>autres</a:t>
            </a:r>
            <a:r>
              <a:rPr lang="en-GB" b="0" i="0" dirty="0">
                <a:effectLst/>
                <a:latin typeface="Söhne"/>
              </a:rPr>
              <a:t> variables.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1A1E5-3E6E-F035-49F7-67B0D40F123D}"/>
              </a:ext>
            </a:extLst>
          </p:cNvPr>
          <p:cNvSpPr txBox="1"/>
          <p:nvPr/>
        </p:nvSpPr>
        <p:spPr>
          <a:xfrm>
            <a:off x="726989" y="3304308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Pour la suite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8B517-DE26-565F-143B-9D6056E7695E}"/>
              </a:ext>
            </a:extLst>
          </p:cNvPr>
          <p:cNvSpPr txBox="1"/>
          <p:nvPr/>
        </p:nvSpPr>
        <p:spPr>
          <a:xfrm>
            <a:off x="1081548" y="3837220"/>
            <a:ext cx="97044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Söhne"/>
              </a:rPr>
              <a:t>- </a:t>
            </a:r>
            <a:r>
              <a:rPr lang="en-GB" b="1" i="0" dirty="0" err="1">
                <a:effectLst/>
                <a:latin typeface="Söhne"/>
              </a:rPr>
              <a:t>Automatisation</a:t>
            </a:r>
            <a:r>
              <a:rPr lang="en-GB" b="1" i="0" dirty="0">
                <a:effectLst/>
                <a:latin typeface="Söhne"/>
              </a:rPr>
              <a:t> du </a:t>
            </a:r>
            <a:r>
              <a:rPr lang="en-GB" b="1" i="0" dirty="0" err="1">
                <a:effectLst/>
                <a:latin typeface="Söhne"/>
              </a:rPr>
              <a:t>Remplissage</a:t>
            </a:r>
            <a:r>
              <a:rPr lang="en-GB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Proposer </a:t>
            </a:r>
            <a:r>
              <a:rPr lang="en-GB" b="0" i="0" dirty="0" err="1">
                <a:effectLst/>
                <a:latin typeface="Söhne"/>
              </a:rPr>
              <a:t>une</a:t>
            </a:r>
            <a:r>
              <a:rPr lang="en-GB" b="0" i="0" dirty="0">
                <a:effectLst/>
                <a:latin typeface="Söhne"/>
              </a:rPr>
              <a:t> solution pour </a:t>
            </a:r>
            <a:r>
              <a:rPr lang="en-GB" b="0" i="0" dirty="0" err="1">
                <a:effectLst/>
                <a:latin typeface="Söhne"/>
              </a:rPr>
              <a:t>remplir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automatiquement</a:t>
            </a:r>
            <a:r>
              <a:rPr lang="en-GB" b="0" i="0" dirty="0">
                <a:effectLst/>
                <a:latin typeface="Söhne"/>
              </a:rPr>
              <a:t> la table "</a:t>
            </a:r>
            <a:r>
              <a:rPr lang="en-GB" b="0" i="0" dirty="0" err="1">
                <a:effectLst/>
                <a:latin typeface="Söhne"/>
              </a:rPr>
              <a:t>nutri</a:t>
            </a:r>
            <a:r>
              <a:rPr lang="en-GB" b="0" i="0" dirty="0">
                <a:effectLst/>
                <a:latin typeface="Söhne"/>
              </a:rPr>
              <a:t>" </a:t>
            </a:r>
            <a:r>
              <a:rPr lang="en-GB" b="0" i="0" dirty="0" err="1">
                <a:effectLst/>
                <a:latin typeface="Söhne"/>
              </a:rPr>
              <a:t>en</a:t>
            </a:r>
            <a:r>
              <a:rPr lang="en-GB" b="0" i="0" dirty="0">
                <a:effectLst/>
                <a:latin typeface="Söhne"/>
              </a:rPr>
              <a:t> se </a:t>
            </a:r>
            <a:r>
              <a:rPr lang="en-GB" b="0" i="0" dirty="0" err="1">
                <a:effectLst/>
                <a:latin typeface="Söhne"/>
              </a:rPr>
              <a:t>basant</a:t>
            </a:r>
            <a:r>
              <a:rPr lang="en-GB" b="0" i="0" dirty="0">
                <a:effectLst/>
                <a:latin typeface="Söhne"/>
              </a:rPr>
              <a:t> sur les patterns </a:t>
            </a:r>
            <a:r>
              <a:rPr lang="en-GB" b="0" i="0" dirty="0" err="1">
                <a:effectLst/>
                <a:latin typeface="Söhne"/>
              </a:rPr>
              <a:t>identifiés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GB" b="1" i="0" dirty="0">
                <a:effectLst/>
                <a:latin typeface="Söhne"/>
              </a:rPr>
              <a:t>- </a:t>
            </a:r>
            <a:r>
              <a:rPr lang="en-GB" b="1" i="0" dirty="0" err="1">
                <a:effectLst/>
                <a:latin typeface="Söhne"/>
              </a:rPr>
              <a:t>Améliorations</a:t>
            </a:r>
            <a:r>
              <a:rPr lang="en-GB" b="1" i="0" dirty="0">
                <a:effectLst/>
                <a:latin typeface="Söhne"/>
              </a:rPr>
              <a:t> Futures</a:t>
            </a:r>
            <a:r>
              <a:rPr lang="en-GB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Söhne"/>
              </a:rPr>
              <a:t>Intégrer</a:t>
            </a:r>
            <a:r>
              <a:rPr lang="en-GB" b="0" i="0" dirty="0">
                <a:effectLst/>
                <a:latin typeface="Söhne"/>
              </a:rPr>
              <a:t> des tests de </a:t>
            </a:r>
            <a:r>
              <a:rPr lang="en-GB" b="0" i="0" dirty="0" err="1">
                <a:effectLst/>
                <a:latin typeface="Söhne"/>
              </a:rPr>
              <a:t>vérification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réguliers</a:t>
            </a:r>
            <a:r>
              <a:rPr lang="en-GB" b="0" i="0" dirty="0">
                <a:effectLst/>
                <a:latin typeface="Söhne"/>
              </a:rPr>
              <a:t> pour </a:t>
            </a:r>
            <a:r>
              <a:rPr lang="en-GB" b="0" i="0" dirty="0" err="1">
                <a:effectLst/>
                <a:latin typeface="Söhne"/>
              </a:rPr>
              <a:t>maintenir</a:t>
            </a:r>
            <a:r>
              <a:rPr lang="en-GB" b="0" i="0" dirty="0">
                <a:effectLst/>
                <a:latin typeface="Söhne"/>
              </a:rPr>
              <a:t> la </a:t>
            </a:r>
            <a:r>
              <a:rPr lang="en-GB" b="0" i="0" dirty="0" err="1">
                <a:effectLst/>
                <a:latin typeface="Söhne"/>
              </a:rPr>
              <a:t>qualité</a:t>
            </a:r>
            <a:r>
              <a:rPr lang="en-GB" b="0" i="0" dirty="0">
                <a:effectLst/>
                <a:latin typeface="Söhne"/>
              </a:rPr>
              <a:t> des </a:t>
            </a:r>
            <a:r>
              <a:rPr lang="en-GB" b="0" i="0" dirty="0" err="1">
                <a:effectLst/>
                <a:latin typeface="Söhne"/>
              </a:rPr>
              <a:t>données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Explorer des </a:t>
            </a:r>
            <a:r>
              <a:rPr lang="en-GB" b="0" i="0" dirty="0" err="1">
                <a:effectLst/>
                <a:latin typeface="Söhne"/>
              </a:rPr>
              <a:t>modèles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prédictifs</a:t>
            </a:r>
            <a:r>
              <a:rPr lang="en-GB" b="0" i="0" dirty="0">
                <a:effectLst/>
                <a:latin typeface="Söhne"/>
              </a:rPr>
              <a:t> pour </a:t>
            </a:r>
            <a:r>
              <a:rPr lang="en-GB" b="0" i="0" dirty="0" err="1">
                <a:effectLst/>
                <a:latin typeface="Söhne"/>
              </a:rPr>
              <a:t>anticiper</a:t>
            </a:r>
            <a:r>
              <a:rPr lang="en-GB" b="0" i="0" dirty="0">
                <a:effectLst/>
                <a:latin typeface="Söhne"/>
              </a:rPr>
              <a:t> les </a:t>
            </a:r>
            <a:r>
              <a:rPr lang="en-GB" b="0" i="0" dirty="0" err="1">
                <a:effectLst/>
                <a:latin typeface="Söhne"/>
              </a:rPr>
              <a:t>erreurs</a:t>
            </a:r>
            <a:r>
              <a:rPr lang="en-GB" b="0" i="0" dirty="0">
                <a:effectLst/>
                <a:latin typeface="Söhne"/>
              </a:rPr>
              <a:t> et les </a:t>
            </a:r>
            <a:r>
              <a:rPr lang="en-GB" b="0" i="0" dirty="0" err="1">
                <a:effectLst/>
                <a:latin typeface="Söhne"/>
              </a:rPr>
              <a:t>corriger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avant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leur</a:t>
            </a:r>
            <a:r>
              <a:rPr lang="en-GB" b="0" i="0" dirty="0">
                <a:effectLst/>
                <a:latin typeface="Söhne"/>
              </a:rPr>
              <a:t> entrée dans la base.</a:t>
            </a:r>
          </a:p>
        </p:txBody>
      </p:sp>
    </p:spTree>
    <p:extLst>
      <p:ext uri="{BB962C8B-B14F-4D97-AF65-F5344CB8AC3E}">
        <p14:creationId xmlns:p14="http://schemas.microsoft.com/office/powerpoint/2010/main" val="387085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157064" y="2771674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986" y="3124674"/>
            <a:ext cx="5694355" cy="70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bg1"/>
                </a:solidFill>
              </a:rPr>
              <a:t>Objectif de la mission</a:t>
            </a:r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3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Contexte et objectif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Base de données sur la santé publique en France: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11E30A-AB5F-A2A3-36C3-C49B7E762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4258" y="2153327"/>
            <a:ext cx="5608461" cy="31642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41D11F-B55C-9909-7453-F06A4B55A442}"/>
              </a:ext>
            </a:extLst>
          </p:cNvPr>
          <p:cNvSpPr txBox="1"/>
          <p:nvPr/>
        </p:nvSpPr>
        <p:spPr>
          <a:xfrm>
            <a:off x="726989" y="1805648"/>
            <a:ext cx="53690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Contexte</a:t>
            </a:r>
            <a:r>
              <a:rPr lang="en-A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L'Agence</a:t>
            </a:r>
            <a:r>
              <a:rPr lang="en-AU" dirty="0"/>
              <a:t> </a:t>
            </a:r>
            <a:r>
              <a:rPr lang="en-AU" dirty="0" err="1"/>
              <a:t>Santé</a:t>
            </a:r>
            <a:r>
              <a:rPr lang="en-AU" dirty="0"/>
              <a:t> </a:t>
            </a:r>
            <a:r>
              <a:rPr lang="en-AU" dirty="0" err="1"/>
              <a:t>publique</a:t>
            </a:r>
            <a:r>
              <a:rPr lang="en-AU" dirty="0"/>
              <a:t> France </a:t>
            </a:r>
            <a:r>
              <a:rPr lang="en-AU" dirty="0" err="1"/>
              <a:t>souhaite</a:t>
            </a:r>
            <a:r>
              <a:rPr lang="en-AU" dirty="0"/>
              <a:t> </a:t>
            </a:r>
            <a:r>
              <a:rPr lang="en-AU" dirty="0" err="1"/>
              <a:t>améliorer</a:t>
            </a:r>
            <a:r>
              <a:rPr lang="en-AU" dirty="0"/>
              <a:t> la base de </a:t>
            </a:r>
            <a:r>
              <a:rPr lang="en-AU" dirty="0" err="1"/>
              <a:t>données</a:t>
            </a:r>
            <a:r>
              <a:rPr lang="en-AU" dirty="0"/>
              <a:t> Open Food Facts </a:t>
            </a:r>
            <a:r>
              <a:rPr lang="en-AU" dirty="0" err="1"/>
              <a:t>en</a:t>
            </a:r>
            <a:r>
              <a:rPr lang="en-AU" dirty="0"/>
              <a:t> raison des </a:t>
            </a:r>
            <a:r>
              <a:rPr lang="en-AU" dirty="0" err="1"/>
              <a:t>défis</a:t>
            </a:r>
            <a:r>
              <a:rPr lang="en-AU" dirty="0"/>
              <a:t> </a:t>
            </a:r>
            <a:r>
              <a:rPr lang="en-AU" dirty="0" err="1"/>
              <a:t>actuels</a:t>
            </a:r>
            <a:r>
              <a:rPr lang="en-AU" dirty="0"/>
              <a:t> </a:t>
            </a:r>
            <a:r>
              <a:rPr lang="en-AU" dirty="0" err="1"/>
              <a:t>liés</a:t>
            </a:r>
            <a:r>
              <a:rPr lang="en-AU" dirty="0"/>
              <a:t> </a:t>
            </a:r>
            <a:r>
              <a:rPr lang="en-AU" dirty="0" err="1"/>
              <a:t>à</a:t>
            </a:r>
            <a:r>
              <a:rPr lang="en-AU" dirty="0"/>
              <a:t> la </a:t>
            </a:r>
            <a:r>
              <a:rPr lang="en-AU" dirty="0" err="1"/>
              <a:t>saisie</a:t>
            </a:r>
            <a:r>
              <a:rPr lang="en-AU" dirty="0"/>
              <a:t> de </a:t>
            </a:r>
            <a:r>
              <a:rPr lang="en-AU" dirty="0" err="1"/>
              <a:t>données</a:t>
            </a:r>
            <a:r>
              <a:rPr lang="en-AU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Ils</a:t>
            </a:r>
            <a:r>
              <a:rPr lang="en-AU" dirty="0"/>
              <a:t> </a:t>
            </a:r>
            <a:r>
              <a:rPr lang="en-AU" dirty="0" err="1"/>
              <a:t>ont</a:t>
            </a:r>
            <a:r>
              <a:rPr lang="en-AU" dirty="0"/>
              <a:t> </a:t>
            </a:r>
            <a:r>
              <a:rPr lang="en-AU" dirty="0" err="1"/>
              <a:t>confié</a:t>
            </a:r>
            <a:r>
              <a:rPr lang="en-AU" dirty="0"/>
              <a:t> </a:t>
            </a:r>
            <a:r>
              <a:rPr lang="en-AU" dirty="0" err="1"/>
              <a:t>à</a:t>
            </a:r>
            <a:r>
              <a:rPr lang="en-AU" dirty="0"/>
              <a:t> </a:t>
            </a:r>
            <a:r>
              <a:rPr lang="en-AU" dirty="0" err="1"/>
              <a:t>notre</a:t>
            </a:r>
            <a:r>
              <a:rPr lang="en-AU" dirty="0"/>
              <a:t> </a:t>
            </a:r>
            <a:r>
              <a:rPr lang="en-AU" dirty="0" err="1"/>
              <a:t>entreprise</a:t>
            </a:r>
            <a:r>
              <a:rPr lang="en-AU" dirty="0"/>
              <a:t> la </a:t>
            </a:r>
            <a:r>
              <a:rPr lang="en-AU" dirty="0" err="1"/>
              <a:t>création</a:t>
            </a:r>
            <a:r>
              <a:rPr lang="en-AU" dirty="0"/>
              <a:t> d'un </a:t>
            </a:r>
            <a:r>
              <a:rPr lang="en-AU" dirty="0" err="1"/>
              <a:t>système</a:t>
            </a:r>
            <a:r>
              <a:rPr lang="en-AU" dirty="0"/>
              <a:t> de suggestion </a:t>
            </a:r>
            <a:r>
              <a:rPr lang="en-AU" dirty="0" err="1"/>
              <a:t>ou</a:t>
            </a:r>
            <a:r>
              <a:rPr lang="en-AU" dirty="0"/>
              <a:t> </a:t>
            </a:r>
            <a:r>
              <a:rPr lang="en-AU" dirty="0" err="1"/>
              <a:t>d'auto-complétion</a:t>
            </a:r>
            <a:r>
              <a:rPr lang="en-AU" dirty="0"/>
              <a:t> pour </a:t>
            </a:r>
            <a:r>
              <a:rPr lang="en-AU" dirty="0" err="1"/>
              <a:t>faciliter</a:t>
            </a:r>
            <a:r>
              <a:rPr lang="en-AU" dirty="0"/>
              <a:t> la </a:t>
            </a:r>
            <a:r>
              <a:rPr lang="en-AU" dirty="0" err="1"/>
              <a:t>saisie</a:t>
            </a:r>
            <a:r>
              <a:rPr lang="en-AU" dirty="0"/>
              <a:t> des </a:t>
            </a:r>
            <a:r>
              <a:rPr lang="en-AU" dirty="0" err="1"/>
              <a:t>données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 err="1"/>
              <a:t>Obejctif</a:t>
            </a:r>
            <a:r>
              <a:rPr lang="en-A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La première étape </a:t>
            </a:r>
            <a:r>
              <a:rPr lang="en-AU" dirty="0" err="1"/>
              <a:t>est</a:t>
            </a:r>
            <a:r>
              <a:rPr lang="en-AU" dirty="0"/>
              <a:t> de </a:t>
            </a:r>
            <a:r>
              <a:rPr lang="en-AU" dirty="0" err="1"/>
              <a:t>nettoyer</a:t>
            </a:r>
            <a:r>
              <a:rPr lang="en-AU" dirty="0"/>
              <a:t> et </a:t>
            </a:r>
            <a:r>
              <a:rPr lang="en-AU" dirty="0" err="1"/>
              <a:t>d'explorer</a:t>
            </a:r>
            <a:r>
              <a:rPr lang="en-AU" dirty="0"/>
              <a:t> les </a:t>
            </a:r>
            <a:r>
              <a:rPr lang="en-AU" dirty="0" err="1"/>
              <a:t>données</a:t>
            </a:r>
            <a:r>
              <a:rPr lang="en-AU" dirty="0"/>
              <a:t> </a:t>
            </a:r>
            <a:r>
              <a:rPr lang="en-AU" dirty="0" err="1"/>
              <a:t>existantes</a:t>
            </a:r>
            <a:r>
              <a:rPr lang="en-AU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la </a:t>
            </a:r>
            <a:r>
              <a:rPr lang="en-AU" dirty="0" err="1"/>
              <a:t>deuxième</a:t>
            </a:r>
            <a:r>
              <a:rPr lang="en-AU" dirty="0"/>
              <a:t> étape </a:t>
            </a:r>
            <a:r>
              <a:rPr lang="en-AU" dirty="0" err="1"/>
              <a:t>remplit</a:t>
            </a:r>
            <a:r>
              <a:rPr lang="en-AU" dirty="0"/>
              <a:t> </a:t>
            </a:r>
            <a:r>
              <a:rPr lang="en-AU" dirty="0" err="1"/>
              <a:t>automatiquement</a:t>
            </a:r>
            <a:r>
              <a:rPr lang="en-AU" dirty="0"/>
              <a:t> les "</a:t>
            </a:r>
            <a:r>
              <a:rPr lang="en-AU" dirty="0" err="1"/>
              <a:t>nutri</a:t>
            </a:r>
            <a:r>
              <a:rPr lang="en-AU" dirty="0"/>
              <a:t>-scores" avec des </a:t>
            </a:r>
            <a:r>
              <a:rPr lang="en-AU" dirty="0" err="1"/>
              <a:t>données</a:t>
            </a:r>
            <a:r>
              <a:rPr lang="en-AU" dirty="0"/>
              <a:t> </a:t>
            </a:r>
            <a:r>
              <a:rPr lang="en-AU" dirty="0" err="1"/>
              <a:t>nettoyées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84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157064" y="2771674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986" y="3124674"/>
            <a:ext cx="5694355" cy="70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bg1"/>
                </a:solidFill>
              </a:rPr>
              <a:t>Démarche de nettoyage</a:t>
            </a:r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8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Qu’est-ce que RGPD ?</a:t>
            </a:r>
          </a:p>
        </p:txBody>
      </p:sp>
      <p:pic>
        <p:nvPicPr>
          <p:cNvPr id="1028" name="Picture 4" descr="RGPD, vous êtes concerné ! - M comme Mutuelle">
            <a:extLst>
              <a:ext uri="{FF2B5EF4-FFF2-40B4-BE49-F238E27FC236}">
                <a16:creationId xmlns:a16="http://schemas.microsoft.com/office/drawing/2014/main" id="{30EE013E-732A-27E1-3603-0ECB9840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8763"/>
            <a:ext cx="12192000" cy="532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9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Comment nettoyer les données ?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6A69699-7F79-71EF-4C2C-7183F43E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9E441E45-8F6C-73F8-912C-973DD86E6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935889"/>
              </p:ext>
            </p:extLst>
          </p:nvPr>
        </p:nvGraphicFramePr>
        <p:xfrm>
          <a:off x="440267" y="719666"/>
          <a:ext cx="11442452" cy="5926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4929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17E37A-07D3-27C5-B4FC-AD82BEAD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CFC8F3-3700-6ACC-1D6C-78DBE2C381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352" b="24886"/>
          <a:stretch/>
        </p:blipFill>
        <p:spPr>
          <a:xfrm>
            <a:off x="1683620" y="1905175"/>
            <a:ext cx="8840001" cy="4398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7CD0A4-B6C2-6945-440C-BB85E4848A0E}"/>
              </a:ext>
            </a:extLst>
          </p:cNvPr>
          <p:cNvSpPr txBox="1"/>
          <p:nvPr/>
        </p:nvSpPr>
        <p:spPr>
          <a:xfrm>
            <a:off x="726989" y="971405"/>
            <a:ext cx="11155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Vérifier la qualité des données : Box plot avant nettoyage</a:t>
            </a:r>
          </a:p>
          <a:p>
            <a:endParaRPr lang="fr-FR" sz="2000" b="1" dirty="0">
              <a:solidFill>
                <a:srgbClr val="7450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4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44401"/>
            <a:ext cx="11155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Vérifier la qualité des données : Box plot Après nettoyage</a:t>
            </a:r>
          </a:p>
          <a:p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17E37A-07D3-27C5-B4FC-AD82BEAD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129464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D480F0-3BA7-BDDE-B498-0EBEE4D943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295" b="24874"/>
          <a:stretch/>
        </p:blipFill>
        <p:spPr>
          <a:xfrm>
            <a:off x="1334747" y="1734640"/>
            <a:ext cx="9577217" cy="47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6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8452</TotalTime>
  <Words>2954</Words>
  <Application>Microsoft Macintosh PowerPoint</Application>
  <PresentationFormat>Widescreen</PresentationFormat>
  <Paragraphs>704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Inter</vt:lpstr>
      <vt:lpstr>Menlo</vt:lpstr>
      <vt:lpstr>Söhne</vt:lpstr>
      <vt:lpstr>Office Theme</vt:lpstr>
      <vt:lpstr>Préparez des données pour un organisme de santé publique</vt:lpstr>
      <vt:lpstr>PowerPoint Presentation</vt:lpstr>
      <vt:lpstr>PowerPoint Presentation</vt:lpstr>
      <vt:lpstr>Contexte et objectif </vt:lpstr>
      <vt:lpstr>PowerPoint Presentation</vt:lpstr>
      <vt:lpstr>Démarche de nettoyage</vt:lpstr>
      <vt:lpstr>Démarche de nettoyage</vt:lpstr>
      <vt:lpstr>Démarche de nettoyage</vt:lpstr>
      <vt:lpstr>Démarche de nettoyage</vt:lpstr>
      <vt:lpstr>Démarche de nettoyage</vt:lpstr>
      <vt:lpstr>Démarche de nettoyage</vt:lpstr>
      <vt:lpstr>PowerPoint Presentation</vt:lpstr>
      <vt:lpstr>Analyse univariée</vt:lpstr>
      <vt:lpstr>Analyse univariée</vt:lpstr>
      <vt:lpstr>Préparations des données</vt:lpstr>
      <vt:lpstr>PowerPoint Presentation</vt:lpstr>
      <vt:lpstr>Analyse multivariée</vt:lpstr>
      <vt:lpstr>Analyse multivariée</vt:lpstr>
      <vt:lpstr>Analyse multivariée</vt:lpstr>
      <vt:lpstr>Analyse multivariée</vt:lpstr>
      <vt:lpstr>Analyse multivariée</vt:lpstr>
      <vt:lpstr>Analyse multivariée</vt:lpstr>
      <vt:lpstr>Analyse multivariée</vt:lpstr>
      <vt:lpstr>Analyse multivariée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Prédisez la demande en électricité</dc:title>
  <dc:creator>Typhaine Haurogné</dc:creator>
  <cp:lastModifiedBy>Typhaine Haurogné</cp:lastModifiedBy>
  <cp:revision>26</cp:revision>
  <dcterms:created xsi:type="dcterms:W3CDTF">2023-01-28T10:30:02Z</dcterms:created>
  <dcterms:modified xsi:type="dcterms:W3CDTF">2023-08-19T11:36:27Z</dcterms:modified>
</cp:coreProperties>
</file>