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85" r:id="rId19"/>
    <p:sldId id="275" r:id="rId20"/>
    <p:sldId id="276" r:id="rId21"/>
    <p:sldId id="277" r:id="rId22"/>
    <p:sldId id="280" r:id="rId23"/>
    <p:sldId id="281" r:id="rId24"/>
    <p:sldId id="283" r:id="rId25"/>
    <p:sldId id="284" r:id="rId26"/>
    <p:sldId id="270" r:id="rId27"/>
    <p:sldId id="263" r:id="rId2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ECC"/>
    <a:srgbClr val="B8B1FF"/>
    <a:srgbClr val="B2ABF2"/>
    <a:srgbClr val="745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30/1/23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Alpha, beta &amp; gamma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75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30/1/23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777184"/>
            <a:ext cx="8668884" cy="1083241"/>
          </a:xfrm>
        </p:spPr>
        <p:txBody>
          <a:bodyPr>
            <a:normAutofit/>
          </a:bodyPr>
          <a:lstStyle/>
          <a:p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Prédisez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la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demande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en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électricité</a:t>
            </a:r>
            <a:endParaRPr lang="en-AU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Data Analyst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Correction appliquée :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FC3391B-1BEA-7811-12FC-65DEB6483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9"/>
          <a:stretch/>
        </p:blipFill>
        <p:spPr>
          <a:xfrm>
            <a:off x="726989" y="1382627"/>
            <a:ext cx="7564395" cy="40520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4EFB8C-0688-30AC-5B15-9FFB6925E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475"/>
              </p:ext>
            </p:extLst>
          </p:nvPr>
        </p:nvGraphicFramePr>
        <p:xfrm>
          <a:off x="726988" y="5434670"/>
          <a:ext cx="7737387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05341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533237559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037878860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3616097936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023031815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8351770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FR" sz="140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std err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P&gt;|t|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[0.025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0.975]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1.986e+06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2.34e+04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84.914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1.94e+06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2.03e+06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3238.2960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97.615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33.174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3044.765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3431.827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DDB779-1F21-45CB-7400-B45AF705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27996"/>
              </p:ext>
            </p:extLst>
          </p:nvPr>
        </p:nvGraphicFramePr>
        <p:xfrm>
          <a:off x="8831073" y="1382627"/>
          <a:ext cx="3051646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293219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de </a:t>
                      </a:r>
                      <a:r>
                        <a:rPr lang="en-GB" sz="1400" dirty="0" err="1"/>
                        <a:t>Normalité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r>
                        <a:rPr lang="en-GB" sz="1400" dirty="0"/>
                        <a:t>Jarque-</a:t>
                      </a:r>
                      <a:r>
                        <a:rPr lang="en-GB" sz="1400" dirty="0" err="1"/>
                        <a:t>Bera</a:t>
                      </a:r>
                      <a:r>
                        <a:rPr lang="en-GB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0.51635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Shapiro-Wilk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0.45482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Kolmogorov-Smirnov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1.41349e-28</a:t>
                      </a:r>
                      <a:endParaRPr lang="en-FR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465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7C4DA-5547-C910-571E-5AC9529F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89190"/>
              </p:ext>
            </p:extLst>
          </p:nvPr>
        </p:nvGraphicFramePr>
        <p:xfrm>
          <a:off x="8831073" y="2601827"/>
          <a:ext cx="3051646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</a:t>
                      </a:r>
                      <a:r>
                        <a:rPr lang="en-GB" sz="1400" dirty="0" err="1"/>
                        <a:t>d'homogénéité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1400" dirty="0" err="1"/>
                        <a:t>Goldfeld</a:t>
                      </a:r>
                      <a:r>
                        <a:rPr lang="en-GB" sz="1400" dirty="0"/>
                        <a:t>–</a:t>
                      </a:r>
                      <a:r>
                        <a:rPr lang="en-GB" sz="1400" dirty="0" err="1"/>
                        <a:t>Quandt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0.1779768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Breusch–Pagan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0.383169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0.68262</a:t>
                      </a:r>
                      <a:endParaRPr lang="en-FR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465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CF8719-214B-9D90-A7BB-0E834261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22842"/>
              </p:ext>
            </p:extLst>
          </p:nvPr>
        </p:nvGraphicFramePr>
        <p:xfrm>
          <a:off x="8831073" y="3821027"/>
          <a:ext cx="3051646" cy="10101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3367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de </a:t>
                      </a:r>
                      <a:r>
                        <a:rPr lang="en-GB" sz="1400" dirty="0" err="1"/>
                        <a:t>stationnarité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Durbin-Watson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1.462293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Breusch-Godfrey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dirty="0"/>
                        <a:t>0.0055879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6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Résultat de la correction :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26AA5C99-D390-2DE6-DF20-6703C514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1" r="24380"/>
          <a:stretch/>
        </p:blipFill>
        <p:spPr>
          <a:xfrm>
            <a:off x="726988" y="1630812"/>
            <a:ext cx="9389469" cy="5017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472A6-C8C4-D294-9647-C70670098A7A}"/>
              </a:ext>
            </a:extLst>
          </p:cNvPr>
          <p:cNvSpPr txBox="1"/>
          <p:nvPr/>
        </p:nvSpPr>
        <p:spPr>
          <a:xfrm>
            <a:off x="10007759" y="4698199"/>
            <a:ext cx="16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r>
              <a:rPr lang="en-AU" dirty="0"/>
              <a:t> </a:t>
            </a:r>
          </a:p>
          <a:p>
            <a:r>
              <a:rPr lang="en-AU" dirty="0" err="1"/>
              <a:t>Corrigée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39BF-5969-49FC-1452-2A14287CFEA1}"/>
              </a:ext>
            </a:extLst>
          </p:cNvPr>
          <p:cNvSpPr txBox="1"/>
          <p:nvPr/>
        </p:nvSpPr>
        <p:spPr>
          <a:xfrm>
            <a:off x="9730410" y="2671081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BFB12-525A-5E5D-B327-E5EB6626F665}"/>
              </a:ext>
            </a:extLst>
          </p:cNvPr>
          <p:cNvSpPr txBox="1"/>
          <p:nvPr/>
        </p:nvSpPr>
        <p:spPr>
          <a:xfrm>
            <a:off x="4891314" y="6152323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421C7-EB12-DB65-AA8B-AD6D18C2AAFB}"/>
              </a:ext>
            </a:extLst>
          </p:cNvPr>
          <p:cNvSpPr txBox="1"/>
          <p:nvPr/>
        </p:nvSpPr>
        <p:spPr>
          <a:xfrm rot="16200000">
            <a:off x="-1036500" y="3775691"/>
            <a:ext cx="3614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66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Désaisonnalisation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8419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113527-349D-C58C-41CC-05F77DF1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8" y="1823356"/>
            <a:ext cx="11155729" cy="38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Décomposition des saisons (additives) :</a:t>
            </a:r>
          </a:p>
        </p:txBody>
      </p:sp>
      <p:pic>
        <p:nvPicPr>
          <p:cNvPr id="4" name="Picture 3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CCAFB0B3-0B8B-8D6E-072E-4FEF081B3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15933" b="6437"/>
          <a:stretch/>
        </p:blipFill>
        <p:spPr>
          <a:xfrm>
            <a:off x="914399" y="2153328"/>
            <a:ext cx="10418577" cy="4099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3DC7F-68AE-6F94-D130-0847A6C3C414}"/>
              </a:ext>
            </a:extLst>
          </p:cNvPr>
          <p:cNvSpPr txBox="1"/>
          <p:nvPr/>
        </p:nvSpPr>
        <p:spPr>
          <a:xfrm>
            <a:off x="4310992" y="1553162"/>
            <a:ext cx="33022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b="0" i="0" dirty="0">
                <a:effectLst/>
                <a:latin typeface="Roboto" panose="02000000000000000000" pitchFamily="2" charset="0"/>
              </a:rPr>
              <a:t>𝑋𝑡 = 𝑇𝑡 + 𝑆𝑡 + 𝜀𝑡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213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785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Décomposition des saisons (multiplicative) :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57B8B45-8F08-65FB-3DA1-0017E5FF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13" y="1813475"/>
            <a:ext cx="9292281" cy="464614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F07B85A-A3E8-07C7-2640-145BD2E46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" t="13713" b="6505"/>
          <a:stretch/>
        </p:blipFill>
        <p:spPr>
          <a:xfrm>
            <a:off x="1507524" y="2335428"/>
            <a:ext cx="9595870" cy="3954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5C741D-AA0D-54EB-956B-EFC552A695AF}"/>
              </a:ext>
            </a:extLst>
          </p:cNvPr>
          <p:cNvSpPr txBox="1"/>
          <p:nvPr/>
        </p:nvSpPr>
        <p:spPr>
          <a:xfrm>
            <a:off x="3632887" y="1411877"/>
            <a:ext cx="4719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sz="2400" b="0" i="0" dirty="0">
                <a:effectLst/>
                <a:latin typeface="Roboto" panose="02000000000000000000" pitchFamily="2" charset="0"/>
              </a:rPr>
              <a:t>𝑋𝑡 = 𝑇𝑡 ∗ 𝑆𝑡 ∗ 𝜀𝑡</a:t>
            </a:r>
          </a:p>
          <a:p>
            <a:pPr lvl="1"/>
            <a:r>
              <a:rPr lang="fr-FR" sz="2400" b="0" i="0" dirty="0">
                <a:effectLst/>
                <a:latin typeface="Roboto" panose="02000000000000000000" pitchFamily="2" charset="0"/>
              </a:rPr>
              <a:t>𝑙𝑛(𝑋𝑡) = 𝑙𝑛(𝑇𝑡) + 𝑙𝑛(𝑆𝑡) + 𝑙𝑛(𝜀𝑡</a:t>
            </a:r>
            <a:r>
              <a:rPr lang="fr-FR" b="0" i="0" dirty="0">
                <a:effectLst/>
                <a:latin typeface="Roboto" panose="02000000000000000000" pitchFamily="2" charset="0"/>
              </a:rPr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47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Résultat de la correction :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D31439-D10E-C64B-90AF-E0D935518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0" r="21306"/>
          <a:stretch/>
        </p:blipFill>
        <p:spPr>
          <a:xfrm>
            <a:off x="855705" y="1643449"/>
            <a:ext cx="8680181" cy="5002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DBB64-A7AD-C792-421B-9B7E9D078716}"/>
              </a:ext>
            </a:extLst>
          </p:cNvPr>
          <p:cNvSpPr txBox="1"/>
          <p:nvPr/>
        </p:nvSpPr>
        <p:spPr>
          <a:xfrm>
            <a:off x="9481934" y="4265850"/>
            <a:ext cx="240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r>
              <a:rPr lang="en-AU" dirty="0"/>
              <a:t> </a:t>
            </a:r>
            <a:r>
              <a:rPr lang="en-AU" dirty="0" err="1"/>
              <a:t>Corrigé</a:t>
            </a:r>
            <a:r>
              <a:rPr lang="en-AU" dirty="0"/>
              <a:t> </a:t>
            </a:r>
          </a:p>
          <a:p>
            <a:r>
              <a:rPr lang="en-AU" dirty="0"/>
              <a:t>de manière </a:t>
            </a:r>
            <a:r>
              <a:rPr lang="en-AU" dirty="0" err="1"/>
              <a:t>saisonnière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0AE8C-112D-E3CB-FF26-93CD1A094259}"/>
              </a:ext>
            </a:extLst>
          </p:cNvPr>
          <p:cNvSpPr txBox="1"/>
          <p:nvPr/>
        </p:nvSpPr>
        <p:spPr>
          <a:xfrm>
            <a:off x="4891314" y="6152323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E1141-4B23-4287-0CD7-2E5AFA3062D7}"/>
              </a:ext>
            </a:extLst>
          </p:cNvPr>
          <p:cNvSpPr txBox="1"/>
          <p:nvPr/>
        </p:nvSpPr>
        <p:spPr>
          <a:xfrm rot="16200000">
            <a:off x="-839867" y="3775691"/>
            <a:ext cx="3614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ABCC2-3808-ED31-E08F-55F5E8DA6DF0}"/>
              </a:ext>
            </a:extLst>
          </p:cNvPr>
          <p:cNvSpPr txBox="1"/>
          <p:nvPr/>
        </p:nvSpPr>
        <p:spPr>
          <a:xfrm>
            <a:off x="9481934" y="3244334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2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Prévision de la consommation</a:t>
            </a:r>
          </a:p>
        </p:txBody>
      </p:sp>
    </p:spTree>
    <p:extLst>
      <p:ext uri="{BB962C8B-B14F-4D97-AF65-F5344CB8AC3E}">
        <p14:creationId xmlns:p14="http://schemas.microsoft.com/office/powerpoint/2010/main" val="140849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21883-0BD6-51EB-089E-09A31B33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9" y="1678213"/>
            <a:ext cx="10184133" cy="39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8" y="1002382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961CC-5285-9D24-328D-55EBCC62E6C1}"/>
              </a:ext>
            </a:extLst>
          </p:cNvPr>
          <p:cNvSpPr txBox="1"/>
          <p:nvPr/>
        </p:nvSpPr>
        <p:spPr>
          <a:xfrm>
            <a:off x="726988" y="1645152"/>
            <a:ext cx="102828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Prévoir la consommation d'énergie sur un an, en utilisant la méthode </a:t>
            </a:r>
            <a:r>
              <a:rPr lang="fr-FR" b="1" i="0" dirty="0">
                <a:effectLst/>
                <a:latin typeface="Roboto" panose="02000000000000000000" pitchFamily="2" charset="0"/>
              </a:rPr>
              <a:t>Holt Winters </a:t>
            </a:r>
            <a:r>
              <a:rPr lang="fr-FR" b="0" i="0" dirty="0">
                <a:effectLst/>
                <a:latin typeface="Roboto" panose="02000000000000000000" pitchFamily="2" charset="0"/>
              </a:rPr>
              <a:t>(lissage exponentiel) puis la méthode </a:t>
            </a:r>
            <a:r>
              <a:rPr lang="fr-FR" b="1" i="0" dirty="0">
                <a:effectLst/>
                <a:latin typeface="Roboto" panose="02000000000000000000" pitchFamily="2" charset="0"/>
              </a:rPr>
              <a:t>SARIMA</a:t>
            </a:r>
            <a:r>
              <a:rPr lang="fr-FR" b="0" i="0" dirty="0">
                <a:effectLst/>
                <a:latin typeface="Roboto" panose="02000000000000000000" pitchFamily="2" charset="0"/>
              </a:rPr>
              <a:t> sur les séries temporelles.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Sur les valeurs de consommation </a:t>
            </a:r>
            <a:r>
              <a:rPr lang="fr-FR" b="1" i="0" dirty="0">
                <a:effectLst/>
                <a:latin typeface="Roboto" panose="02000000000000000000" pitchFamily="2" charset="0"/>
              </a:rPr>
              <a:t>d'énergie corrigées </a:t>
            </a:r>
            <a:r>
              <a:rPr lang="fr-FR" b="0" i="0" dirty="0">
                <a:effectLst/>
                <a:latin typeface="Roboto" panose="02000000000000000000" pitchFamily="2" charset="0"/>
              </a:rPr>
              <a:t>de l'effet de la température.</a:t>
            </a:r>
          </a:p>
          <a:p>
            <a:pPr algn="l"/>
            <a:endParaRPr lang="fr-FR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Modèle Holt-Winters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𝛼 - Niveau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𝛽 - Tendance</a:t>
            </a:r>
          </a:p>
          <a:p>
            <a:pPr algn="l"/>
            <a:r>
              <a:rPr lang="el-GR" b="0" i="0" dirty="0">
                <a:effectLst/>
                <a:latin typeface="Roboto" panose="02000000000000000000" pitchFamily="2" charset="0"/>
              </a:rPr>
              <a:t>γ – </a:t>
            </a:r>
            <a:r>
              <a:rPr lang="fr-FR" b="0" i="0" dirty="0">
                <a:effectLst/>
                <a:latin typeface="Roboto" panose="02000000000000000000" pitchFamily="2" charset="0"/>
              </a:rPr>
              <a:t>Saisonnalité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Modèle ARIMA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𝑃 - Le nombre d'observations passées/décalées utilisées.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𝐷 - Le nombre de fois où les observations brutes sont différentiées/soustraites.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𝑄 - La taille de la fenêtre de la moyenne mobile.</a:t>
            </a:r>
          </a:p>
        </p:txBody>
      </p:sp>
    </p:spTree>
    <p:extLst>
      <p:ext uri="{BB962C8B-B14F-4D97-AF65-F5344CB8AC3E}">
        <p14:creationId xmlns:p14="http://schemas.microsoft.com/office/powerpoint/2010/main" val="1712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>
                <a:solidFill>
                  <a:schemeClr val="bg1"/>
                </a:solidFill>
              </a:rPr>
              <a:t>Préparation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9849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Holt Winters (lissage exponentiel)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B14B6D-6097-18E9-6422-29FCBD63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D6DA6-8EBD-FD7F-834F-652C34A35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18"/>
          <a:stretch/>
        </p:blipFill>
        <p:spPr>
          <a:xfrm>
            <a:off x="838199" y="1603527"/>
            <a:ext cx="7420430" cy="4354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B73300-9FDC-FBAA-C175-D1F7957E30CC}"/>
              </a:ext>
            </a:extLst>
          </p:cNvPr>
          <p:cNvSpPr txBox="1"/>
          <p:nvPr/>
        </p:nvSpPr>
        <p:spPr>
          <a:xfrm rot="16200000">
            <a:off x="-795042" y="3436567"/>
            <a:ext cx="3266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8CAE-1ECE-71F4-936A-E1E69BCF480A}"/>
              </a:ext>
            </a:extLst>
          </p:cNvPr>
          <p:cNvSpPr txBox="1"/>
          <p:nvPr/>
        </p:nvSpPr>
        <p:spPr>
          <a:xfrm>
            <a:off x="3933371" y="5623225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F67A7E-57DD-6BBA-57BC-606FC41F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88682"/>
              </p:ext>
            </p:extLst>
          </p:nvPr>
        </p:nvGraphicFramePr>
        <p:xfrm>
          <a:off x="8428319" y="1603528"/>
          <a:ext cx="3454400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2971">
                  <a:extLst>
                    <a:ext uri="{9D8B030D-6E8A-4147-A177-3AD203B41FA5}">
                      <a16:colId xmlns:a16="http://schemas.microsoft.com/office/drawing/2014/main" val="3690786161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434745246"/>
                    </a:ext>
                  </a:extLst>
                </a:gridCol>
              </a:tblGrid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smoothing_level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0.0757143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54236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smoothing_trend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0.0540816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97707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smoothing_seasonal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1106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2.0366e+06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08760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initial_trend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-2405.7188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25126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30107.004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43399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1.8113e+05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2223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-31969.345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8248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-1.8125e+05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28300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-1.6242e+05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49767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90239.598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89118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1.9628e+05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9233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-89843.593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8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1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- Détermination de P et D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F012-E0F7-9EE2-603A-CB3EE50D9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" r="6982" b="6938"/>
          <a:stretch/>
        </p:blipFill>
        <p:spPr>
          <a:xfrm>
            <a:off x="726989" y="1603528"/>
            <a:ext cx="6952342" cy="354904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52CC48-45BE-AC36-4B97-A927B28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2476"/>
              </p:ext>
            </p:extLst>
          </p:nvPr>
        </p:nvGraphicFramePr>
        <p:xfrm>
          <a:off x="8040914" y="1603527"/>
          <a:ext cx="3841804" cy="3549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7600">
                  <a:extLst>
                    <a:ext uri="{9D8B030D-6E8A-4147-A177-3AD203B41FA5}">
                      <a16:colId xmlns:a16="http://schemas.microsoft.com/office/drawing/2014/main" val="3690786161"/>
                    </a:ext>
                  </a:extLst>
                </a:gridCol>
                <a:gridCol w="1614204">
                  <a:extLst>
                    <a:ext uri="{9D8B030D-6E8A-4147-A177-3AD203B41FA5}">
                      <a16:colId xmlns:a16="http://schemas.microsoft.com/office/drawing/2014/main" val="2434745246"/>
                    </a:ext>
                  </a:extLst>
                </a:gridCol>
              </a:tblGrid>
              <a:tr h="4066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Dickey Fuller Test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FR" sz="1600" dirty="0"/>
                        <a:t>0.0757143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54236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Test Statistic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7.877505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97707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p-value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4.800041e-12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1106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Lags Used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08760"/>
                  </a:ext>
                </a:extLst>
              </a:tr>
              <a:tr h="702415">
                <a:tc>
                  <a:txBody>
                    <a:bodyPr/>
                    <a:lstStyle/>
                    <a:p>
                      <a:r>
                        <a:rPr lang="en-GB" sz="1600" dirty="0"/>
                        <a:t>Number of Observations Used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25126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(1%)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3.500379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43399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(5%)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2.892152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2223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(10%)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2.583100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8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6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SARIMA - Détermination de Q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7D201F6-4D76-288D-059D-1D5B046C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" r="6671" b="7601"/>
          <a:stretch/>
        </p:blipFill>
        <p:spPr>
          <a:xfrm>
            <a:off x="726988" y="1382627"/>
            <a:ext cx="10184975" cy="52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0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</a:t>
            </a:r>
            <a:r>
              <a:rPr lang="fr-FR" sz="2000" b="1" dirty="0" err="1">
                <a:solidFill>
                  <a:srgbClr val="7450EB"/>
                </a:solidFill>
              </a:rPr>
              <a:t>Resultats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99EF74-CB7B-4A3A-C3E3-20C457ED5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294"/>
              </p:ext>
            </p:extLst>
          </p:nvPr>
        </p:nvGraphicFramePr>
        <p:xfrm>
          <a:off x="8229211" y="2153327"/>
          <a:ext cx="3646760" cy="310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9352">
                  <a:extLst>
                    <a:ext uri="{9D8B030D-6E8A-4147-A177-3AD203B41FA5}">
                      <a16:colId xmlns:a16="http://schemas.microsoft.com/office/drawing/2014/main" val="2854176344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2564524098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1131762355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2525192577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428963802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endParaRPr lang="en-FR" sz="120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std err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P&gt;|z|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671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-0.3469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-1.186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0251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-0.0404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0.272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-0.148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0.882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22283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-0.4637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0.181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-2.565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2265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-0.2487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0.263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-0.944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0.345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6207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dirty="0"/>
                        <a:t>-0.6708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-11.214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2274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0.3951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2.035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0218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ar.S.L12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-0.3441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-1.775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172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ma.S.L12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-0.0546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0.759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8605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sigma2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6.439e+09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2.92e-11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2.2e+20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803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93E3888D-5062-00DF-906D-B255E670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26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0C1112-2145-BD0A-2EA9-29C2D691D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8"/>
          <a:stretch/>
        </p:blipFill>
        <p:spPr>
          <a:xfrm>
            <a:off x="838200" y="1524000"/>
            <a:ext cx="7206343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D15D1-B97E-FA21-7DCD-0E13B22EDB6F}"/>
              </a:ext>
            </a:extLst>
          </p:cNvPr>
          <p:cNvSpPr txBox="1"/>
          <p:nvPr/>
        </p:nvSpPr>
        <p:spPr>
          <a:xfrm>
            <a:off x="3625955" y="4964668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CD454-3BCF-197D-7363-41CF497BDE08}"/>
              </a:ext>
            </a:extLst>
          </p:cNvPr>
          <p:cNvSpPr txBox="1"/>
          <p:nvPr/>
        </p:nvSpPr>
        <p:spPr>
          <a:xfrm rot="16200000">
            <a:off x="-795042" y="3436567"/>
            <a:ext cx="3266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3ABA2A-9155-25FB-7F1A-851D9ADF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54504"/>
              </p:ext>
            </p:extLst>
          </p:nvPr>
        </p:nvGraphicFramePr>
        <p:xfrm>
          <a:off x="6712787" y="5423387"/>
          <a:ext cx="5169932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0488">
                  <a:extLst>
                    <a:ext uri="{9D8B030D-6E8A-4147-A177-3AD203B41FA5}">
                      <a16:colId xmlns:a16="http://schemas.microsoft.com/office/drawing/2014/main" val="421940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022496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198804286"/>
                    </a:ext>
                  </a:extLst>
                </a:gridCol>
                <a:gridCol w="884587">
                  <a:extLst>
                    <a:ext uri="{9D8B030D-6E8A-4147-A177-3AD203B41FA5}">
                      <a16:colId xmlns:a16="http://schemas.microsoft.com/office/drawing/2014/main" val="2957626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Ljung-Box (L1) (Q):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Jarque-Bera (JB):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6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Prob(Q):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Prob(JB):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24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Heteroskedasticity (H):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Skew: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-0.23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2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Prob(H) (two-sided):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Kurtosis: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2.62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76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5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- Analyse Post-Hoc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E3888D-5062-00DF-906D-B255E670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26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05ED8DC-F425-87CA-C11F-78984170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7" y="1382627"/>
            <a:ext cx="8907685" cy="54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8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Appendice</a:t>
            </a:r>
          </a:p>
        </p:txBody>
      </p:sp>
    </p:spTree>
    <p:extLst>
      <p:ext uri="{BB962C8B-B14F-4D97-AF65-F5344CB8AC3E}">
        <p14:creationId xmlns:p14="http://schemas.microsoft.com/office/powerpoint/2010/main" val="177879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33453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961CC-5285-9D24-328D-55EBCC62E6C1}"/>
              </a:ext>
            </a:extLst>
          </p:cNvPr>
          <p:cNvSpPr txBox="1"/>
          <p:nvPr/>
        </p:nvSpPr>
        <p:spPr>
          <a:xfrm>
            <a:off x="726988" y="2022523"/>
            <a:ext cx="102828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Une méthode utilisée pour décomposer les données de séries chronologiques consiste à utiliser des modèles qui tirent parti des moyennes mobiles. 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Composantes des séries temporelles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Tendance</a:t>
            </a:r>
            <a:r>
              <a:rPr lang="fr-FR" dirty="0">
                <a:latin typeface="Roboto" panose="02000000000000000000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𝑇𝑡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Saisonnalité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𝑆𝑡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Résidus (erreur inexpliquée)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𝜀𝑡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Modèles de séries chronologiques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Additif</a:t>
            </a:r>
            <a:r>
              <a:rPr lang="fr-FR" dirty="0">
                <a:latin typeface="Roboto" panose="02000000000000000000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𝑋𝑡=𝑇𝑡+𝑆𝑡+𝜀𝑡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Multiplicatif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𝑋𝑡=𝑇𝑡∗𝑆𝑡∗𝜀𝑡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𝑙𝑛(𝑋𝑡)=𝑙𝑛(𝑇𝑡)+𝑙𝑛(𝑆𝑡)+𝑙𝑛(𝜀𝑡)</a:t>
            </a:r>
          </a:p>
        </p:txBody>
      </p:sp>
    </p:spTree>
    <p:extLst>
      <p:ext uri="{BB962C8B-B14F-4D97-AF65-F5344CB8AC3E}">
        <p14:creationId xmlns:p14="http://schemas.microsoft.com/office/powerpoint/2010/main" val="343806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Correction des données de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33453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05BD-559C-F314-7752-BD7EF8D0E534}"/>
              </a:ext>
            </a:extLst>
          </p:cNvPr>
          <p:cNvSpPr txBox="1"/>
          <p:nvPr/>
        </p:nvSpPr>
        <p:spPr>
          <a:xfrm>
            <a:off x="726990" y="2056686"/>
            <a:ext cx="91213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latin typeface="Roboto" panose="020F0502020204030204" pitchFamily="34" charset="0"/>
              </a:rPr>
              <a:t>L’effet température peut être supprimé en utilisant une régression linéaire.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Elle peut être définie comme suit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1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𝑋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1+...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𝐵𝑖𝑋𝑖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𝜀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dirty="0">
                <a:latin typeface="Roboto" panose="02000000000000000000" pitchFamily="2" charset="0"/>
              </a:rPr>
              <a:t>Avec </a:t>
            </a:r>
            <a:r>
              <a:rPr lang="fr-FR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dirty="0">
                <a:effectLst/>
                <a:latin typeface="Roboto" panose="02000000000000000000" pitchFamily="2" charset="0"/>
              </a:rPr>
              <a:t>, variable cible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</a:t>
            </a:r>
            <a:r>
              <a:rPr lang="fr-FR" b="0" i="0" dirty="0">
                <a:effectLst/>
                <a:latin typeface="Roboto" panose="02000000000000000000" pitchFamily="2" charset="0"/>
              </a:rPr>
              <a:t>, intercepte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𝐵𝑖</a:t>
            </a:r>
            <a:r>
              <a:rPr lang="fr-FR" b="0" i="0" dirty="0">
                <a:effectLst/>
                <a:latin typeface="Roboto" panose="02000000000000000000" pitchFamily="2" charset="0"/>
              </a:rPr>
              <a:t>, poids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𝑋𝑖</a:t>
            </a:r>
            <a:r>
              <a:rPr lang="fr-FR" b="0" i="0" dirty="0">
                <a:effectLst/>
                <a:latin typeface="Roboto" panose="02000000000000000000" pitchFamily="2" charset="0"/>
              </a:rPr>
              <a:t>, variable explicative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𝜀𝑡</a:t>
            </a:r>
            <a:r>
              <a:rPr lang="fr-FR" b="0" i="0" dirty="0">
                <a:effectLst/>
                <a:latin typeface="Roboto" panose="02000000000000000000" pitchFamily="2" charset="0"/>
              </a:rPr>
              <a:t>, résiduelle</a:t>
            </a:r>
            <a:endParaRPr lang="fr-FR" dirty="0"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dirty="0">
                <a:latin typeface="Roboto" panose="02000000000000000000" pitchFamily="2" charset="0"/>
              </a:rPr>
              <a:t>L’</a:t>
            </a:r>
            <a:r>
              <a:rPr lang="fr-FR" b="1" dirty="0" err="1">
                <a:latin typeface="Roboto" panose="02000000000000000000" pitchFamily="2" charset="0"/>
              </a:rPr>
              <a:t>equation</a:t>
            </a:r>
            <a:r>
              <a:rPr lang="fr-FR" b="1" dirty="0">
                <a:latin typeface="Roboto" panose="02000000000000000000" pitchFamily="2" charset="0"/>
              </a:rPr>
              <a:t> suivante permet de supprimer l’effet température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𝑌𝐶𝑜𝑟𝑟</a:t>
            </a:r>
            <a:r>
              <a:rPr lang="fr-FR" b="0" i="0" u="none" strike="noStrike" dirty="0" err="1">
                <a:effectLst/>
                <a:latin typeface="STIXGeneral-Italic" pitchFamily="2" charset="2"/>
              </a:rPr>
              <a:t>igé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 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 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−(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𝐵𝑇𝑒𝑚𝑝𝑒𝑟𝑎𝑡𝑢𝑟𝑒𝑋𝑇𝑒𝑚𝑝𝑒𝑟𝑎𝑡𝑢𝑟𝑒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)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𝑌𝐶𝑜𝑟𝑟</a:t>
            </a:r>
            <a:r>
              <a:rPr lang="fr-FR" b="0" i="0" u="none" strike="noStrike" dirty="0" err="1">
                <a:effectLst/>
                <a:latin typeface="STIXGeneral-Italic" pitchFamily="2" charset="2"/>
              </a:rPr>
              <a:t>igé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 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 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𝜀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9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A3D2E-32E1-F244-8F4E-E827E6ED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88" y="1953272"/>
            <a:ext cx="10692024" cy="32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Les données de consommation énergétiques :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BD7741-D296-088C-4AE0-5A84B7B17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0"/>
          <a:stretch/>
        </p:blipFill>
        <p:spPr>
          <a:xfrm>
            <a:off x="726989" y="1382627"/>
            <a:ext cx="10913076" cy="4999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888BA-21A8-6A11-5F51-55C645EE7143}"/>
              </a:ext>
            </a:extLst>
          </p:cNvPr>
          <p:cNvSpPr txBox="1"/>
          <p:nvPr/>
        </p:nvSpPr>
        <p:spPr>
          <a:xfrm rot="16200000">
            <a:off x="-148813" y="3497544"/>
            <a:ext cx="1889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38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Les données de chauffage énergétiques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3AAA9-5A0C-ACED-28C9-D0B90A059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7"/>
          <a:stretch/>
        </p:blipFill>
        <p:spPr>
          <a:xfrm>
            <a:off x="726989" y="1450306"/>
            <a:ext cx="11155730" cy="5009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D469D-E5B5-D7D4-6C04-75117377311F}"/>
              </a:ext>
            </a:extLst>
          </p:cNvPr>
          <p:cNvSpPr txBox="1"/>
          <p:nvPr/>
        </p:nvSpPr>
        <p:spPr>
          <a:xfrm rot="16200000">
            <a:off x="-33091" y="3497943"/>
            <a:ext cx="1889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42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428739" y="293155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Correction des données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Correction des données de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9E6F9-9F7C-AEE5-6A3B-3011A93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9" y="2153327"/>
            <a:ext cx="111556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Relations entre les variables (régression simple) :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9B92B63D-45DA-07D8-43AD-C5469623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3" y="1428729"/>
            <a:ext cx="8143907" cy="542927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ACED2A-6FCE-9985-B268-2B46A21CF8FD}"/>
              </a:ext>
            </a:extLst>
          </p:cNvPr>
          <p:cNvSpPr/>
          <p:nvPr/>
        </p:nvSpPr>
        <p:spPr>
          <a:xfrm>
            <a:off x="7289074" y="5185954"/>
            <a:ext cx="2259874" cy="1580606"/>
          </a:xfrm>
          <a:prstGeom prst="roundRect">
            <a:avLst/>
          </a:prstGeom>
          <a:solidFill>
            <a:srgbClr val="F9CECC">
              <a:alpha val="2627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28C16-E527-7E61-0D9F-68B4949A3220}"/>
              </a:ext>
            </a:extLst>
          </p:cNvPr>
          <p:cNvSpPr txBox="1"/>
          <p:nvPr/>
        </p:nvSpPr>
        <p:spPr>
          <a:xfrm rot="16200000">
            <a:off x="-623436" y="4064345"/>
            <a:ext cx="50350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02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Relations entre les variables (régression multiple) :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A9C5D28-FA09-09CB-1FFF-E519C785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17" y="1953272"/>
            <a:ext cx="8702966" cy="43514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46F18-3B30-C79E-2881-617EBFE62680}"/>
              </a:ext>
            </a:extLst>
          </p:cNvPr>
          <p:cNvSpPr/>
          <p:nvPr/>
        </p:nvSpPr>
        <p:spPr>
          <a:xfrm>
            <a:off x="2347784" y="2343899"/>
            <a:ext cx="543698" cy="3228997"/>
          </a:xfrm>
          <a:prstGeom prst="roundRect">
            <a:avLst/>
          </a:prstGeom>
          <a:solidFill>
            <a:srgbClr val="F9CECC">
              <a:alpha val="2627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0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858</Words>
  <Application>Microsoft Macintosh PowerPoint</Application>
  <PresentationFormat>Widescreen</PresentationFormat>
  <Paragraphs>271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STIXGeneral-Italic</vt:lpstr>
      <vt:lpstr>STIXGeneral-Regular</vt:lpstr>
      <vt:lpstr>Office Theme</vt:lpstr>
      <vt:lpstr>Prédisez la demande en électricité</vt:lpstr>
      <vt:lpstr>PowerPoint Presentation</vt:lpstr>
      <vt:lpstr>Préparations des données</vt:lpstr>
      <vt:lpstr>Préparations des données</vt:lpstr>
      <vt:lpstr>Préparations des données</vt:lpstr>
      <vt:lpstr>PowerPoint Presentation</vt:lpstr>
      <vt:lpstr>Correction des données de consommation</vt:lpstr>
      <vt:lpstr>Correction des données de consommation</vt:lpstr>
      <vt:lpstr>Correction des données de consommation</vt:lpstr>
      <vt:lpstr>Correction des données de consommation</vt:lpstr>
      <vt:lpstr>Correction des données de consommation</vt:lpstr>
      <vt:lpstr>PowerPoint Presentation</vt:lpstr>
      <vt:lpstr>Désaisonnalisation des données</vt:lpstr>
      <vt:lpstr>Désaisonnalisation des données</vt:lpstr>
      <vt:lpstr>Désaisonnalisation des données</vt:lpstr>
      <vt:lpstr>Désaisonnalisation des données</vt:lpstr>
      <vt:lpstr>PowerPoint Presentation</vt:lpstr>
      <vt:lpstr>Désaisonnalisation des données</vt:lpstr>
      <vt:lpstr>Prévision de la consommation</vt:lpstr>
      <vt:lpstr>Prévision de la consommation</vt:lpstr>
      <vt:lpstr>Prévision de la consommation</vt:lpstr>
      <vt:lpstr>Prévision de la consommation</vt:lpstr>
      <vt:lpstr>Prévision de la consommation</vt:lpstr>
      <vt:lpstr>Prévision de la consommation</vt:lpstr>
      <vt:lpstr>PowerPoint Presentation</vt:lpstr>
      <vt:lpstr>Désaisonnalisation des données</vt:lpstr>
      <vt:lpstr>Correction des données de consommation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13</cp:revision>
  <dcterms:created xsi:type="dcterms:W3CDTF">2023-01-28T10:30:02Z</dcterms:created>
  <dcterms:modified xsi:type="dcterms:W3CDTF">2023-01-30T13:47:00Z</dcterms:modified>
</cp:coreProperties>
</file>