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17"/>
  </p:notesMasterIdLst>
  <p:sldIdLst>
    <p:sldId id="256" r:id="rId2"/>
    <p:sldId id="257" r:id="rId3"/>
    <p:sldId id="258" r:id="rId4"/>
    <p:sldId id="259" r:id="rId5"/>
    <p:sldId id="260" r:id="rId6"/>
    <p:sldId id="261" r:id="rId7"/>
    <p:sldId id="262" r:id="rId8"/>
    <p:sldId id="263" r:id="rId9"/>
    <p:sldId id="270" r:id="rId10"/>
    <p:sldId id="264" r:id="rId11"/>
    <p:sldId id="269" r:id="rId12"/>
    <p:sldId id="265" r:id="rId13"/>
    <p:sldId id="268" r:id="rId14"/>
    <p:sldId id="266"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22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17CB92-9BA7-4B93-9D73-D8570A295365}" type="doc">
      <dgm:prSet loTypeId="urn:microsoft.com/office/officeart/2005/8/layout/process5" loCatId="process" qsTypeId="urn:microsoft.com/office/officeart/2005/8/quickstyle/simple5" qsCatId="simple" csTypeId="urn:microsoft.com/office/officeart/2005/8/colors/colorful1" csCatId="colorful" phldr="1"/>
      <dgm:spPr/>
      <dgm:t>
        <a:bodyPr/>
        <a:lstStyle/>
        <a:p>
          <a:endParaRPr lang="en-IN"/>
        </a:p>
      </dgm:t>
    </dgm:pt>
    <dgm:pt modelId="{DEC05259-5B21-49F2-B899-E9C1A52D0D52}">
      <dgm:prSet phldrT="[Text]" custT="1"/>
      <dgm:spPr/>
      <dgm:t>
        <a:bodyPr/>
        <a:lstStyle/>
        <a:p>
          <a:r>
            <a:rPr lang="en-IN" sz="2400" b="1" dirty="0"/>
            <a:t>Transaction Data </a:t>
          </a:r>
          <a:r>
            <a:rPr lang="en-IN" sz="2100" dirty="0"/>
            <a:t>(Inputs &amp; Signals)</a:t>
          </a:r>
        </a:p>
      </dgm:t>
    </dgm:pt>
    <dgm:pt modelId="{B4F0E552-D5F5-41E8-9273-1F82D9CAF8D2}" type="parTrans" cxnId="{B6ACFA53-75DA-4189-BDCF-831B56B6D636}">
      <dgm:prSet/>
      <dgm:spPr/>
      <dgm:t>
        <a:bodyPr/>
        <a:lstStyle/>
        <a:p>
          <a:endParaRPr lang="en-IN"/>
        </a:p>
      </dgm:t>
    </dgm:pt>
    <dgm:pt modelId="{484A8AB4-3125-4042-9ED7-7F6A40F75E8C}" type="sibTrans" cxnId="{B6ACFA53-75DA-4189-BDCF-831B56B6D636}">
      <dgm:prSet/>
      <dgm:spPr/>
      <dgm:t>
        <a:bodyPr/>
        <a:lstStyle/>
        <a:p>
          <a:endParaRPr lang="en-IN" dirty="0"/>
        </a:p>
      </dgm:t>
    </dgm:pt>
    <dgm:pt modelId="{1924FC16-2DDD-4377-9BF8-C98A9D954AAE}">
      <dgm:prSet phldrT="[Text]" custT="1"/>
      <dgm:spPr/>
      <dgm:t>
        <a:bodyPr/>
        <a:lstStyle/>
        <a:p>
          <a:r>
            <a:rPr lang="en-IN" sz="2100" dirty="0"/>
            <a:t> </a:t>
          </a:r>
          <a:r>
            <a:rPr lang="en-IN" sz="2400" b="1" dirty="0"/>
            <a:t>Data Preprocessing</a:t>
          </a:r>
          <a:r>
            <a:rPr lang="en-IN" sz="2100" dirty="0"/>
            <a:t>                       - Cleaning                                 - Normalization                         - Feature Selection</a:t>
          </a:r>
        </a:p>
      </dgm:t>
    </dgm:pt>
    <dgm:pt modelId="{AD0D8937-7688-4481-A677-4C1B565D44EB}" type="parTrans" cxnId="{A7720323-77A1-409E-A683-526A134E90AE}">
      <dgm:prSet/>
      <dgm:spPr/>
      <dgm:t>
        <a:bodyPr/>
        <a:lstStyle/>
        <a:p>
          <a:endParaRPr lang="en-IN"/>
        </a:p>
      </dgm:t>
    </dgm:pt>
    <dgm:pt modelId="{CDAED2C7-2E96-48F7-980F-3CECD14983AD}" type="sibTrans" cxnId="{A7720323-77A1-409E-A683-526A134E90AE}">
      <dgm:prSet/>
      <dgm:spPr/>
      <dgm:t>
        <a:bodyPr/>
        <a:lstStyle/>
        <a:p>
          <a:endParaRPr lang="en-IN"/>
        </a:p>
      </dgm:t>
    </dgm:pt>
    <dgm:pt modelId="{5DEF121B-8283-45E8-82B7-19736983F4E4}">
      <dgm:prSet phldrT="[Text]" custT="1"/>
      <dgm:spPr/>
      <dgm:t>
        <a:bodyPr/>
        <a:lstStyle/>
        <a:p>
          <a:r>
            <a:rPr lang="en-IN" sz="2400" b="1" dirty="0"/>
            <a:t>Fraud Detection           Techniques                                </a:t>
          </a:r>
          <a:r>
            <a:rPr lang="en-IN" sz="2100" dirty="0"/>
            <a:t>- Rule-Based Systems               - Machine Learning                   - Statistical Models</a:t>
          </a:r>
        </a:p>
      </dgm:t>
    </dgm:pt>
    <dgm:pt modelId="{6ADDB6E3-B761-46A8-83C5-C4839D8003D1}" type="parTrans" cxnId="{E479501A-7B2C-4D46-A218-1CCACE0D82D2}">
      <dgm:prSet/>
      <dgm:spPr/>
      <dgm:t>
        <a:bodyPr/>
        <a:lstStyle/>
        <a:p>
          <a:endParaRPr lang="en-IN"/>
        </a:p>
      </dgm:t>
    </dgm:pt>
    <dgm:pt modelId="{C29DF9F2-B776-4E5C-8585-BB34950BC344}" type="sibTrans" cxnId="{E479501A-7B2C-4D46-A218-1CCACE0D82D2}">
      <dgm:prSet/>
      <dgm:spPr/>
      <dgm:t>
        <a:bodyPr/>
        <a:lstStyle/>
        <a:p>
          <a:endParaRPr lang="en-IN"/>
        </a:p>
      </dgm:t>
    </dgm:pt>
    <dgm:pt modelId="{FC0E6810-9C9A-418A-AB2A-E439115BB7ED}">
      <dgm:prSet phldrT="[Text]" custT="1"/>
      <dgm:spPr/>
      <dgm:t>
        <a:bodyPr/>
        <a:lstStyle/>
        <a:p>
          <a:r>
            <a:rPr lang="en-IN" sz="2400" b="1" dirty="0"/>
            <a:t>Risk Scoring                              </a:t>
          </a:r>
          <a:r>
            <a:rPr lang="en-IN" sz="2100" dirty="0"/>
            <a:t>- Assigning Scores                    - Threshold Setting</a:t>
          </a:r>
        </a:p>
      </dgm:t>
    </dgm:pt>
    <dgm:pt modelId="{39FBB82D-B554-4C3E-A8C5-94CF7F29BAA2}" type="parTrans" cxnId="{34FCF122-A0DC-4435-B558-5E92A7D1F0AF}">
      <dgm:prSet/>
      <dgm:spPr/>
      <dgm:t>
        <a:bodyPr/>
        <a:lstStyle/>
        <a:p>
          <a:endParaRPr lang="en-IN"/>
        </a:p>
      </dgm:t>
    </dgm:pt>
    <dgm:pt modelId="{EB428C1B-EBA3-439B-822B-43FE29C107BA}" type="sibTrans" cxnId="{34FCF122-A0DC-4435-B558-5E92A7D1F0AF}">
      <dgm:prSet/>
      <dgm:spPr/>
      <dgm:t>
        <a:bodyPr/>
        <a:lstStyle/>
        <a:p>
          <a:endParaRPr lang="en-IN"/>
        </a:p>
      </dgm:t>
    </dgm:pt>
    <dgm:pt modelId="{444FA699-FF1E-4DF4-AADC-87A32235A896}">
      <dgm:prSet phldrT="[Text]" custT="1"/>
      <dgm:spPr/>
      <dgm:t>
        <a:bodyPr/>
        <a:lstStyle/>
        <a:p>
          <a:r>
            <a:rPr lang="en-IN" sz="2400" b="1" dirty="0"/>
            <a:t>Decision Making                       </a:t>
          </a:r>
          <a:r>
            <a:rPr lang="en-IN" sz="2100" dirty="0"/>
            <a:t>- Accept / Reject                       - Alerts Generation</a:t>
          </a:r>
        </a:p>
      </dgm:t>
    </dgm:pt>
    <dgm:pt modelId="{16B7E498-B508-4245-8039-5E172E396BEB}" type="parTrans" cxnId="{F241C2E0-63E6-41E5-AEA2-74C5DB724FCD}">
      <dgm:prSet/>
      <dgm:spPr/>
      <dgm:t>
        <a:bodyPr/>
        <a:lstStyle/>
        <a:p>
          <a:endParaRPr lang="en-IN"/>
        </a:p>
      </dgm:t>
    </dgm:pt>
    <dgm:pt modelId="{B0FEDD47-AE04-4F6D-BDE2-A398CF858BF3}" type="sibTrans" cxnId="{F241C2E0-63E6-41E5-AEA2-74C5DB724FCD}">
      <dgm:prSet/>
      <dgm:spPr/>
      <dgm:t>
        <a:bodyPr/>
        <a:lstStyle/>
        <a:p>
          <a:endParaRPr lang="en-IN"/>
        </a:p>
      </dgm:t>
    </dgm:pt>
    <dgm:pt modelId="{A1C5AC6E-DA0B-40A7-90DD-86AD5406E6A9}">
      <dgm:prSet phldrT="[Text]" custT="1"/>
      <dgm:spPr/>
      <dgm:t>
        <a:bodyPr/>
        <a:lstStyle/>
        <a:p>
          <a:r>
            <a:rPr lang="en-IN" sz="2400" b="1" dirty="0"/>
            <a:t> Feedback Loop                          </a:t>
          </a:r>
          <a:r>
            <a:rPr lang="en-IN" sz="2100" dirty="0"/>
            <a:t>- Manual Review                       - Model Improvement                   - Data Update </a:t>
          </a:r>
        </a:p>
      </dgm:t>
    </dgm:pt>
    <dgm:pt modelId="{8B594B87-2E7A-4BF5-A1F5-5A116FAED974}" type="parTrans" cxnId="{E0210D07-A857-45A6-9BFC-82BFD7CA5BF6}">
      <dgm:prSet/>
      <dgm:spPr/>
      <dgm:t>
        <a:bodyPr/>
        <a:lstStyle/>
        <a:p>
          <a:endParaRPr lang="en-IN"/>
        </a:p>
      </dgm:t>
    </dgm:pt>
    <dgm:pt modelId="{9D6D238C-EB4B-49DA-AB0E-8FC0B1ACCDC3}" type="sibTrans" cxnId="{E0210D07-A857-45A6-9BFC-82BFD7CA5BF6}">
      <dgm:prSet/>
      <dgm:spPr/>
      <dgm:t>
        <a:bodyPr/>
        <a:lstStyle/>
        <a:p>
          <a:endParaRPr lang="en-IN"/>
        </a:p>
      </dgm:t>
    </dgm:pt>
    <dgm:pt modelId="{BC59A2CA-BE32-4D36-BD32-E0B35ECA990E}" type="pres">
      <dgm:prSet presAssocID="{6517CB92-9BA7-4B93-9D73-D8570A295365}" presName="diagram" presStyleCnt="0">
        <dgm:presLayoutVars>
          <dgm:dir/>
          <dgm:resizeHandles val="exact"/>
        </dgm:presLayoutVars>
      </dgm:prSet>
      <dgm:spPr/>
    </dgm:pt>
    <dgm:pt modelId="{6B592C91-9100-4CEB-9D6B-35AC081A74BA}" type="pres">
      <dgm:prSet presAssocID="{DEC05259-5B21-49F2-B899-E9C1A52D0D52}" presName="node" presStyleLbl="node1" presStyleIdx="0" presStyleCnt="6" custScaleX="135352" custScaleY="80942" custLinFactNeighborX="3428" custLinFactNeighborY="638">
        <dgm:presLayoutVars>
          <dgm:bulletEnabled val="1"/>
        </dgm:presLayoutVars>
      </dgm:prSet>
      <dgm:spPr/>
    </dgm:pt>
    <dgm:pt modelId="{67AFEBF9-6095-4641-8023-AED210F6175A}" type="pres">
      <dgm:prSet presAssocID="{484A8AB4-3125-4042-9ED7-7F6A40F75E8C}" presName="sibTrans" presStyleLbl="sibTrans2D1" presStyleIdx="0" presStyleCnt="5" custAng="42464" custScaleX="135124" custScaleY="52790" custLinFactNeighborX="11476" custLinFactNeighborY="14383"/>
      <dgm:spPr/>
    </dgm:pt>
    <dgm:pt modelId="{3A3D5C2C-EFB1-4802-AD0D-14904F1F9283}" type="pres">
      <dgm:prSet presAssocID="{484A8AB4-3125-4042-9ED7-7F6A40F75E8C}" presName="connectorText" presStyleLbl="sibTrans2D1" presStyleIdx="0" presStyleCnt="5"/>
      <dgm:spPr/>
    </dgm:pt>
    <dgm:pt modelId="{C5FF0F4E-29BB-4A91-9FDF-12B0A6F93FC7}" type="pres">
      <dgm:prSet presAssocID="{1924FC16-2DDD-4377-9BF8-C98A9D954AAE}" presName="node" presStyleLbl="node1" presStyleIdx="1" presStyleCnt="6" custScaleX="150559" custScaleY="118398" custLinFactNeighborX="-11644" custLinFactNeighborY="150">
        <dgm:presLayoutVars>
          <dgm:bulletEnabled val="1"/>
        </dgm:presLayoutVars>
      </dgm:prSet>
      <dgm:spPr/>
    </dgm:pt>
    <dgm:pt modelId="{DD5D0C5A-EC3E-4647-81D3-66A11CCD5FF1}" type="pres">
      <dgm:prSet presAssocID="{CDAED2C7-2E96-48F7-980F-3CECD14983AD}" presName="sibTrans" presStyleLbl="sibTrans2D1" presStyleIdx="1" presStyleCnt="5" custAng="30666" custScaleX="151662" custScaleY="70356" custLinFactNeighborX="2897" custLinFactNeighborY="7484"/>
      <dgm:spPr/>
    </dgm:pt>
    <dgm:pt modelId="{D0F1A310-79DF-450B-B883-B1BA8CEBDBC7}" type="pres">
      <dgm:prSet presAssocID="{CDAED2C7-2E96-48F7-980F-3CECD14983AD}" presName="connectorText" presStyleLbl="sibTrans2D1" presStyleIdx="1" presStyleCnt="5"/>
      <dgm:spPr/>
    </dgm:pt>
    <dgm:pt modelId="{1619F306-229A-45F1-A2B5-8C13DDD56AD2}" type="pres">
      <dgm:prSet presAssocID="{5DEF121B-8283-45E8-82B7-19736983F4E4}" presName="node" presStyleLbl="node1" presStyleIdx="2" presStyleCnt="6" custScaleX="160184" custScaleY="118091" custLinFactNeighborX="-8870" custLinFactNeighborY="219">
        <dgm:presLayoutVars>
          <dgm:bulletEnabled val="1"/>
        </dgm:presLayoutVars>
      </dgm:prSet>
      <dgm:spPr/>
    </dgm:pt>
    <dgm:pt modelId="{7FA0C866-FDEE-4731-9D7A-F4D507674B13}" type="pres">
      <dgm:prSet presAssocID="{C29DF9F2-B776-4E5C-8585-BB34950BC344}" presName="sibTrans" presStyleLbl="sibTrans2D1" presStyleIdx="2" presStyleCnt="5" custAng="507089" custScaleX="120347" custScaleY="64698"/>
      <dgm:spPr/>
    </dgm:pt>
    <dgm:pt modelId="{559F2BCD-0311-4FEA-A090-B73D0249419A}" type="pres">
      <dgm:prSet presAssocID="{C29DF9F2-B776-4E5C-8585-BB34950BC344}" presName="connectorText" presStyleLbl="sibTrans2D1" presStyleIdx="2" presStyleCnt="5"/>
      <dgm:spPr/>
    </dgm:pt>
    <dgm:pt modelId="{CCB31FAC-6948-43EF-9A9B-F2B6F9A613C3}" type="pres">
      <dgm:prSet presAssocID="{FC0E6810-9C9A-418A-AB2A-E439115BB7ED}" presName="node" presStyleLbl="node1" presStyleIdx="3" presStyleCnt="6" custScaleX="127978" custScaleY="107675" custLinFactNeighborX="-9231" custLinFactNeighborY="-15968">
        <dgm:presLayoutVars>
          <dgm:bulletEnabled val="1"/>
        </dgm:presLayoutVars>
      </dgm:prSet>
      <dgm:spPr/>
    </dgm:pt>
    <dgm:pt modelId="{6C2E52B1-69E5-4C2F-9562-B5211F9ABE11}" type="pres">
      <dgm:prSet presAssocID="{EB428C1B-EBA3-439B-822B-43FE29C107BA}" presName="sibTrans" presStyleLbl="sibTrans2D1" presStyleIdx="3" presStyleCnt="5"/>
      <dgm:spPr/>
    </dgm:pt>
    <dgm:pt modelId="{5F84FFD2-55C6-4727-B4BC-96CF57D3A8D6}" type="pres">
      <dgm:prSet presAssocID="{EB428C1B-EBA3-439B-822B-43FE29C107BA}" presName="connectorText" presStyleLbl="sibTrans2D1" presStyleIdx="3" presStyleCnt="5"/>
      <dgm:spPr/>
    </dgm:pt>
    <dgm:pt modelId="{224E9C6F-92C4-49DF-B844-33386752EC6E}" type="pres">
      <dgm:prSet presAssocID="{444FA699-FF1E-4DF4-AADC-87A32235A896}" presName="node" presStyleLbl="node1" presStyleIdx="4" presStyleCnt="6" custScaleX="133034" custScaleY="90132" custLinFactNeighborX="-17512" custLinFactNeighborY="-15968">
        <dgm:presLayoutVars>
          <dgm:bulletEnabled val="1"/>
        </dgm:presLayoutVars>
      </dgm:prSet>
      <dgm:spPr/>
    </dgm:pt>
    <dgm:pt modelId="{23369FCA-DFE8-488D-AF08-F8FF67632739}" type="pres">
      <dgm:prSet presAssocID="{B0FEDD47-AE04-4F6D-BDE2-A398CF858BF3}" presName="sibTrans" presStyleLbl="sibTrans2D1" presStyleIdx="4" presStyleCnt="5" custScaleX="146192" custScaleY="124939"/>
      <dgm:spPr/>
    </dgm:pt>
    <dgm:pt modelId="{5BE29D68-421F-4EC1-8F3D-51B032270755}" type="pres">
      <dgm:prSet presAssocID="{B0FEDD47-AE04-4F6D-BDE2-A398CF858BF3}" presName="connectorText" presStyleLbl="sibTrans2D1" presStyleIdx="4" presStyleCnt="5"/>
      <dgm:spPr/>
    </dgm:pt>
    <dgm:pt modelId="{5B0C19D6-C098-49C4-9150-3D39AF77809C}" type="pres">
      <dgm:prSet presAssocID="{A1C5AC6E-DA0B-40A7-90DD-86AD5406E6A9}" presName="node" presStyleLbl="node1" presStyleIdx="5" presStyleCnt="6" custScaleX="146760" custScaleY="127765" custLinFactNeighborX="-38669" custLinFactNeighborY="-16485">
        <dgm:presLayoutVars>
          <dgm:bulletEnabled val="1"/>
        </dgm:presLayoutVars>
      </dgm:prSet>
      <dgm:spPr/>
    </dgm:pt>
  </dgm:ptLst>
  <dgm:cxnLst>
    <dgm:cxn modelId="{E6D91302-9742-4AFC-9465-4DFC17F3484C}" type="presOf" srcId="{FC0E6810-9C9A-418A-AB2A-E439115BB7ED}" destId="{CCB31FAC-6948-43EF-9A9B-F2B6F9A613C3}" srcOrd="0" destOrd="0" presId="urn:microsoft.com/office/officeart/2005/8/layout/process5"/>
    <dgm:cxn modelId="{A931F704-6435-425A-BA39-5EFEDEFA947A}" type="presOf" srcId="{1924FC16-2DDD-4377-9BF8-C98A9D954AAE}" destId="{C5FF0F4E-29BB-4A91-9FDF-12B0A6F93FC7}" srcOrd="0" destOrd="0" presId="urn:microsoft.com/office/officeart/2005/8/layout/process5"/>
    <dgm:cxn modelId="{E0210D07-A857-45A6-9BFC-82BFD7CA5BF6}" srcId="{6517CB92-9BA7-4B93-9D73-D8570A295365}" destId="{A1C5AC6E-DA0B-40A7-90DD-86AD5406E6A9}" srcOrd="5" destOrd="0" parTransId="{8B594B87-2E7A-4BF5-A1F5-5A116FAED974}" sibTransId="{9D6D238C-EB4B-49DA-AB0E-8FC0B1ACCDC3}"/>
    <dgm:cxn modelId="{E479501A-7B2C-4D46-A218-1CCACE0D82D2}" srcId="{6517CB92-9BA7-4B93-9D73-D8570A295365}" destId="{5DEF121B-8283-45E8-82B7-19736983F4E4}" srcOrd="2" destOrd="0" parTransId="{6ADDB6E3-B761-46A8-83C5-C4839D8003D1}" sibTransId="{C29DF9F2-B776-4E5C-8585-BB34950BC344}"/>
    <dgm:cxn modelId="{D2BCBE1F-C4E4-4C9D-B8CF-386E30D3094D}" type="presOf" srcId="{C29DF9F2-B776-4E5C-8585-BB34950BC344}" destId="{559F2BCD-0311-4FEA-A090-B73D0249419A}" srcOrd="1" destOrd="0" presId="urn:microsoft.com/office/officeart/2005/8/layout/process5"/>
    <dgm:cxn modelId="{34FCF122-A0DC-4435-B558-5E92A7D1F0AF}" srcId="{6517CB92-9BA7-4B93-9D73-D8570A295365}" destId="{FC0E6810-9C9A-418A-AB2A-E439115BB7ED}" srcOrd="3" destOrd="0" parTransId="{39FBB82D-B554-4C3E-A8C5-94CF7F29BAA2}" sibTransId="{EB428C1B-EBA3-439B-822B-43FE29C107BA}"/>
    <dgm:cxn modelId="{A7720323-77A1-409E-A683-526A134E90AE}" srcId="{6517CB92-9BA7-4B93-9D73-D8570A295365}" destId="{1924FC16-2DDD-4377-9BF8-C98A9D954AAE}" srcOrd="1" destOrd="0" parTransId="{AD0D8937-7688-4481-A677-4C1B565D44EB}" sibTransId="{CDAED2C7-2E96-48F7-980F-3CECD14983AD}"/>
    <dgm:cxn modelId="{96915825-C5B9-4831-BB23-C27A089CDDBE}" type="presOf" srcId="{B0FEDD47-AE04-4F6D-BDE2-A398CF858BF3}" destId="{5BE29D68-421F-4EC1-8F3D-51B032270755}" srcOrd="1" destOrd="0" presId="urn:microsoft.com/office/officeart/2005/8/layout/process5"/>
    <dgm:cxn modelId="{2A2DE329-C17E-408C-8E36-DF97CCFED1D4}" type="presOf" srcId="{B0FEDD47-AE04-4F6D-BDE2-A398CF858BF3}" destId="{23369FCA-DFE8-488D-AF08-F8FF67632739}" srcOrd="0" destOrd="0" presId="urn:microsoft.com/office/officeart/2005/8/layout/process5"/>
    <dgm:cxn modelId="{CDC9C234-384C-473F-9A94-3603CFE70978}" type="presOf" srcId="{484A8AB4-3125-4042-9ED7-7F6A40F75E8C}" destId="{3A3D5C2C-EFB1-4802-AD0D-14904F1F9283}" srcOrd="1" destOrd="0" presId="urn:microsoft.com/office/officeart/2005/8/layout/process5"/>
    <dgm:cxn modelId="{5778BB3A-3D6A-46A1-971A-F5934B8F768F}" type="presOf" srcId="{EB428C1B-EBA3-439B-822B-43FE29C107BA}" destId="{6C2E52B1-69E5-4C2F-9562-B5211F9ABE11}" srcOrd="0" destOrd="0" presId="urn:microsoft.com/office/officeart/2005/8/layout/process5"/>
    <dgm:cxn modelId="{B66CB861-0666-4B54-B2EB-0B99DEEE5001}" type="presOf" srcId="{6517CB92-9BA7-4B93-9D73-D8570A295365}" destId="{BC59A2CA-BE32-4D36-BD32-E0B35ECA990E}" srcOrd="0" destOrd="0" presId="urn:microsoft.com/office/officeart/2005/8/layout/process5"/>
    <dgm:cxn modelId="{02F70E4A-3F18-4ED8-B6CB-BE4BA215521C}" type="presOf" srcId="{CDAED2C7-2E96-48F7-980F-3CECD14983AD}" destId="{DD5D0C5A-EC3E-4647-81D3-66A11CCD5FF1}" srcOrd="0" destOrd="0" presId="urn:microsoft.com/office/officeart/2005/8/layout/process5"/>
    <dgm:cxn modelId="{377FAF50-8EF4-4DCA-B9C8-FA3D1D282BED}" type="presOf" srcId="{444FA699-FF1E-4DF4-AADC-87A32235A896}" destId="{224E9C6F-92C4-49DF-B844-33386752EC6E}" srcOrd="0" destOrd="0" presId="urn:microsoft.com/office/officeart/2005/8/layout/process5"/>
    <dgm:cxn modelId="{95A6BF73-94B7-4FEC-A8C5-E56B9F0D3387}" type="presOf" srcId="{484A8AB4-3125-4042-9ED7-7F6A40F75E8C}" destId="{67AFEBF9-6095-4641-8023-AED210F6175A}" srcOrd="0" destOrd="0" presId="urn:microsoft.com/office/officeart/2005/8/layout/process5"/>
    <dgm:cxn modelId="{B6ACFA53-75DA-4189-BDCF-831B56B6D636}" srcId="{6517CB92-9BA7-4B93-9D73-D8570A295365}" destId="{DEC05259-5B21-49F2-B899-E9C1A52D0D52}" srcOrd="0" destOrd="0" parTransId="{B4F0E552-D5F5-41E8-9273-1F82D9CAF8D2}" sibTransId="{484A8AB4-3125-4042-9ED7-7F6A40F75E8C}"/>
    <dgm:cxn modelId="{8A8A2686-AE5D-49D5-AA9C-E4F356B923C0}" type="presOf" srcId="{C29DF9F2-B776-4E5C-8585-BB34950BC344}" destId="{7FA0C866-FDEE-4731-9D7A-F4D507674B13}" srcOrd="0" destOrd="0" presId="urn:microsoft.com/office/officeart/2005/8/layout/process5"/>
    <dgm:cxn modelId="{6E59C391-2D7D-480A-9634-0A3B7C97BD7D}" type="presOf" srcId="{DEC05259-5B21-49F2-B899-E9C1A52D0D52}" destId="{6B592C91-9100-4CEB-9D6B-35AC081A74BA}" srcOrd="0" destOrd="0" presId="urn:microsoft.com/office/officeart/2005/8/layout/process5"/>
    <dgm:cxn modelId="{2B626299-6A4B-4FF3-B131-E9911D2F5824}" type="presOf" srcId="{A1C5AC6E-DA0B-40A7-90DD-86AD5406E6A9}" destId="{5B0C19D6-C098-49C4-9150-3D39AF77809C}" srcOrd="0" destOrd="0" presId="urn:microsoft.com/office/officeart/2005/8/layout/process5"/>
    <dgm:cxn modelId="{264D80DE-62BF-4892-95B6-446771C521F3}" type="presOf" srcId="{EB428C1B-EBA3-439B-822B-43FE29C107BA}" destId="{5F84FFD2-55C6-4727-B4BC-96CF57D3A8D6}" srcOrd="1" destOrd="0" presId="urn:microsoft.com/office/officeart/2005/8/layout/process5"/>
    <dgm:cxn modelId="{F241C2E0-63E6-41E5-AEA2-74C5DB724FCD}" srcId="{6517CB92-9BA7-4B93-9D73-D8570A295365}" destId="{444FA699-FF1E-4DF4-AADC-87A32235A896}" srcOrd="4" destOrd="0" parTransId="{16B7E498-B508-4245-8039-5E172E396BEB}" sibTransId="{B0FEDD47-AE04-4F6D-BDE2-A398CF858BF3}"/>
    <dgm:cxn modelId="{38A1DAEA-B4EE-478D-9DFA-533B8CD9A08F}" type="presOf" srcId="{5DEF121B-8283-45E8-82B7-19736983F4E4}" destId="{1619F306-229A-45F1-A2B5-8C13DDD56AD2}" srcOrd="0" destOrd="0" presId="urn:microsoft.com/office/officeart/2005/8/layout/process5"/>
    <dgm:cxn modelId="{1CBCF5FE-CF20-487B-AF77-A02BC55301C7}" type="presOf" srcId="{CDAED2C7-2E96-48F7-980F-3CECD14983AD}" destId="{D0F1A310-79DF-450B-B883-B1BA8CEBDBC7}" srcOrd="1" destOrd="0" presId="urn:microsoft.com/office/officeart/2005/8/layout/process5"/>
    <dgm:cxn modelId="{EC9F402B-866F-467F-B17B-D95B6706C639}" type="presParOf" srcId="{BC59A2CA-BE32-4D36-BD32-E0B35ECA990E}" destId="{6B592C91-9100-4CEB-9D6B-35AC081A74BA}" srcOrd="0" destOrd="0" presId="urn:microsoft.com/office/officeart/2005/8/layout/process5"/>
    <dgm:cxn modelId="{009B2A8E-E485-4069-86F5-3EE3AEF05818}" type="presParOf" srcId="{BC59A2CA-BE32-4D36-BD32-E0B35ECA990E}" destId="{67AFEBF9-6095-4641-8023-AED210F6175A}" srcOrd="1" destOrd="0" presId="urn:microsoft.com/office/officeart/2005/8/layout/process5"/>
    <dgm:cxn modelId="{CC3DEB9E-DE49-4FF8-AFF3-D4045771FF1E}" type="presParOf" srcId="{67AFEBF9-6095-4641-8023-AED210F6175A}" destId="{3A3D5C2C-EFB1-4802-AD0D-14904F1F9283}" srcOrd="0" destOrd="0" presId="urn:microsoft.com/office/officeart/2005/8/layout/process5"/>
    <dgm:cxn modelId="{27682545-B6A6-4C08-902C-2225F68F48A2}" type="presParOf" srcId="{BC59A2CA-BE32-4D36-BD32-E0B35ECA990E}" destId="{C5FF0F4E-29BB-4A91-9FDF-12B0A6F93FC7}" srcOrd="2" destOrd="0" presId="urn:microsoft.com/office/officeart/2005/8/layout/process5"/>
    <dgm:cxn modelId="{EECC076D-2F78-4EC7-BA9B-0E211EDD1B9D}" type="presParOf" srcId="{BC59A2CA-BE32-4D36-BD32-E0B35ECA990E}" destId="{DD5D0C5A-EC3E-4647-81D3-66A11CCD5FF1}" srcOrd="3" destOrd="0" presId="urn:microsoft.com/office/officeart/2005/8/layout/process5"/>
    <dgm:cxn modelId="{BC1FFE0D-F08B-4A87-8743-4E6912710BA9}" type="presParOf" srcId="{DD5D0C5A-EC3E-4647-81D3-66A11CCD5FF1}" destId="{D0F1A310-79DF-450B-B883-B1BA8CEBDBC7}" srcOrd="0" destOrd="0" presId="urn:microsoft.com/office/officeart/2005/8/layout/process5"/>
    <dgm:cxn modelId="{17FF2D72-022A-41F5-ABD0-0338BDC9A7B4}" type="presParOf" srcId="{BC59A2CA-BE32-4D36-BD32-E0B35ECA990E}" destId="{1619F306-229A-45F1-A2B5-8C13DDD56AD2}" srcOrd="4" destOrd="0" presId="urn:microsoft.com/office/officeart/2005/8/layout/process5"/>
    <dgm:cxn modelId="{B6B6C8C2-07F3-454A-8C27-D874FEE31635}" type="presParOf" srcId="{BC59A2CA-BE32-4D36-BD32-E0B35ECA990E}" destId="{7FA0C866-FDEE-4731-9D7A-F4D507674B13}" srcOrd="5" destOrd="0" presId="urn:microsoft.com/office/officeart/2005/8/layout/process5"/>
    <dgm:cxn modelId="{9F37CAF4-6DC1-4A39-84E4-505021660147}" type="presParOf" srcId="{7FA0C866-FDEE-4731-9D7A-F4D507674B13}" destId="{559F2BCD-0311-4FEA-A090-B73D0249419A}" srcOrd="0" destOrd="0" presId="urn:microsoft.com/office/officeart/2005/8/layout/process5"/>
    <dgm:cxn modelId="{B3008C9B-245B-4E45-8230-D417201B36F9}" type="presParOf" srcId="{BC59A2CA-BE32-4D36-BD32-E0B35ECA990E}" destId="{CCB31FAC-6948-43EF-9A9B-F2B6F9A613C3}" srcOrd="6" destOrd="0" presId="urn:microsoft.com/office/officeart/2005/8/layout/process5"/>
    <dgm:cxn modelId="{452104F1-8293-472B-9855-0B0E7FA285AE}" type="presParOf" srcId="{BC59A2CA-BE32-4D36-BD32-E0B35ECA990E}" destId="{6C2E52B1-69E5-4C2F-9562-B5211F9ABE11}" srcOrd="7" destOrd="0" presId="urn:microsoft.com/office/officeart/2005/8/layout/process5"/>
    <dgm:cxn modelId="{670C50E9-2EA5-4388-9551-570239B41A98}" type="presParOf" srcId="{6C2E52B1-69E5-4C2F-9562-B5211F9ABE11}" destId="{5F84FFD2-55C6-4727-B4BC-96CF57D3A8D6}" srcOrd="0" destOrd="0" presId="urn:microsoft.com/office/officeart/2005/8/layout/process5"/>
    <dgm:cxn modelId="{23FDC4FF-86FC-4E4E-988F-09D34340BF18}" type="presParOf" srcId="{BC59A2CA-BE32-4D36-BD32-E0B35ECA990E}" destId="{224E9C6F-92C4-49DF-B844-33386752EC6E}" srcOrd="8" destOrd="0" presId="urn:microsoft.com/office/officeart/2005/8/layout/process5"/>
    <dgm:cxn modelId="{06B4F340-97EE-4F08-9FDA-D0B7D46FFC2E}" type="presParOf" srcId="{BC59A2CA-BE32-4D36-BD32-E0B35ECA990E}" destId="{23369FCA-DFE8-488D-AF08-F8FF67632739}" srcOrd="9" destOrd="0" presId="urn:microsoft.com/office/officeart/2005/8/layout/process5"/>
    <dgm:cxn modelId="{93C97D4E-B454-4E10-A82A-60CC2CA3B652}" type="presParOf" srcId="{23369FCA-DFE8-488D-AF08-F8FF67632739}" destId="{5BE29D68-421F-4EC1-8F3D-51B032270755}" srcOrd="0" destOrd="0" presId="urn:microsoft.com/office/officeart/2005/8/layout/process5"/>
    <dgm:cxn modelId="{7ED10628-615A-4341-BFF1-DC991C87C71E}" type="presParOf" srcId="{BC59A2CA-BE32-4D36-BD32-E0B35ECA990E}" destId="{5B0C19D6-C098-49C4-9150-3D39AF77809C}" srcOrd="10"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B592C91-9100-4CEB-9D6B-35AC081A74BA}">
      <dsp:nvSpPr>
        <dsp:cNvPr id="0" name=""/>
        <dsp:cNvSpPr/>
      </dsp:nvSpPr>
      <dsp:spPr>
        <a:xfrm>
          <a:off x="78689" y="473590"/>
          <a:ext cx="2942548" cy="1055805"/>
        </a:xfrm>
        <a:prstGeom prst="roundRect">
          <a:avLst>
            <a:gd name="adj" fmla="val 10000"/>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b="1" kern="1200" dirty="0"/>
            <a:t>Transaction Data </a:t>
          </a:r>
          <a:r>
            <a:rPr lang="en-IN" sz="2100" kern="1200" dirty="0"/>
            <a:t>(Inputs &amp; Signals)</a:t>
          </a:r>
        </a:p>
      </dsp:txBody>
      <dsp:txXfrm>
        <a:off x="109612" y="504513"/>
        <a:ext cx="2880702" cy="993959"/>
      </dsp:txXfrm>
    </dsp:sp>
    <dsp:sp modelId="{67AFEBF9-6095-4641-8023-AED210F6175A}">
      <dsp:nvSpPr>
        <dsp:cNvPr id="0" name=""/>
        <dsp:cNvSpPr/>
      </dsp:nvSpPr>
      <dsp:spPr>
        <a:xfrm rot="36468">
          <a:off x="3122982" y="933706"/>
          <a:ext cx="388110" cy="284617"/>
        </a:xfrm>
        <a:prstGeom prst="rightArrow">
          <a:avLst>
            <a:gd name="adj1" fmla="val 60000"/>
            <a:gd name="adj2" fmla="val 50000"/>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IN" sz="1200" kern="1200" dirty="0"/>
        </a:p>
      </dsp:txBody>
      <dsp:txXfrm>
        <a:off x="3122984" y="990176"/>
        <a:ext cx="302725" cy="170771"/>
      </dsp:txXfrm>
    </dsp:sp>
    <dsp:sp modelId="{C5FF0F4E-29BB-4A91-9FDF-12B0A6F93FC7}">
      <dsp:nvSpPr>
        <dsp:cNvPr id="0" name=""/>
        <dsp:cNvSpPr/>
      </dsp:nvSpPr>
      <dsp:spPr>
        <a:xfrm>
          <a:off x="3563171" y="222937"/>
          <a:ext cx="3273147" cy="1544381"/>
        </a:xfrm>
        <a:prstGeom prst="roundRect">
          <a:avLst>
            <a:gd name="adj" fmla="val 10000"/>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IN" sz="2100" kern="1200" dirty="0"/>
            <a:t> </a:t>
          </a:r>
          <a:r>
            <a:rPr lang="en-IN" sz="2400" b="1" kern="1200" dirty="0"/>
            <a:t>Data Preprocessing</a:t>
          </a:r>
          <a:r>
            <a:rPr lang="en-IN" sz="2100" kern="1200" dirty="0"/>
            <a:t>                       - Cleaning                                 - Normalization                         - Feature Selection</a:t>
          </a:r>
        </a:p>
      </dsp:txBody>
      <dsp:txXfrm>
        <a:off x="3608404" y="268170"/>
        <a:ext cx="3182681" cy="1453915"/>
      </dsp:txXfrm>
    </dsp:sp>
    <dsp:sp modelId="{DD5D0C5A-EC3E-4647-81D3-66A11CCD5FF1}">
      <dsp:nvSpPr>
        <dsp:cNvPr id="0" name=""/>
        <dsp:cNvSpPr/>
      </dsp:nvSpPr>
      <dsp:spPr>
        <a:xfrm rot="31384">
          <a:off x="6927868" y="846251"/>
          <a:ext cx="747465" cy="379325"/>
        </a:xfrm>
        <a:prstGeom prst="rightArrow">
          <a:avLst>
            <a:gd name="adj1" fmla="val 60000"/>
            <a:gd name="adj2" fmla="val 50000"/>
          </a:avLst>
        </a:prstGeom>
        <a:gradFill rotWithShape="0">
          <a:gsLst>
            <a:gs pos="0">
              <a:schemeClr val="accent3">
                <a:hueOff val="0"/>
                <a:satOff val="0"/>
                <a:lumOff val="0"/>
                <a:alphaOff val="0"/>
                <a:tint val="96000"/>
                <a:lumMod val="104000"/>
              </a:schemeClr>
            </a:gs>
            <a:gs pos="100000">
              <a:schemeClr val="accent3">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711200">
            <a:lnSpc>
              <a:spcPct val="90000"/>
            </a:lnSpc>
            <a:spcBef>
              <a:spcPct val="0"/>
            </a:spcBef>
            <a:spcAft>
              <a:spcPct val="35000"/>
            </a:spcAft>
            <a:buNone/>
          </a:pPr>
          <a:endParaRPr lang="en-IN" sz="1600" kern="1200"/>
        </a:p>
      </dsp:txBody>
      <dsp:txXfrm>
        <a:off x="6927870" y="921597"/>
        <a:ext cx="633668" cy="227595"/>
      </dsp:txXfrm>
    </dsp:sp>
    <dsp:sp modelId="{1619F306-229A-45F1-A2B5-8C13DDD56AD2}">
      <dsp:nvSpPr>
        <dsp:cNvPr id="0" name=""/>
        <dsp:cNvSpPr/>
      </dsp:nvSpPr>
      <dsp:spPr>
        <a:xfrm>
          <a:off x="7766224" y="225839"/>
          <a:ext cx="3482394" cy="1540376"/>
        </a:xfrm>
        <a:prstGeom prst="roundRect">
          <a:avLst>
            <a:gd name="adj" fmla="val 10000"/>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b="1" kern="1200" dirty="0"/>
            <a:t>Fraud Detection           Techniques                                </a:t>
          </a:r>
          <a:r>
            <a:rPr lang="en-IN" sz="2100" kern="1200" dirty="0"/>
            <a:t>- Rule-Based Systems               - Machine Learning                   - Statistical Models</a:t>
          </a:r>
        </a:p>
      </dsp:txBody>
      <dsp:txXfrm>
        <a:off x="7811340" y="270955"/>
        <a:ext cx="3392162" cy="1450144"/>
      </dsp:txXfrm>
    </dsp:sp>
    <dsp:sp modelId="{7FA0C866-FDEE-4731-9D7A-F4D507674B13}">
      <dsp:nvSpPr>
        <dsp:cNvPr id="0" name=""/>
        <dsp:cNvSpPr/>
      </dsp:nvSpPr>
      <dsp:spPr>
        <a:xfrm rot="5391321">
          <a:off x="9426589" y="1975676"/>
          <a:ext cx="510575" cy="348820"/>
        </a:xfrm>
        <a:prstGeom prst="rightArrow">
          <a:avLst>
            <a:gd name="adj1" fmla="val 60000"/>
            <a:gd name="adj2" fmla="val 50000"/>
          </a:avLst>
        </a:prstGeom>
        <a:gradFill rotWithShape="0">
          <a:gsLst>
            <a:gs pos="0">
              <a:schemeClr val="accent4">
                <a:hueOff val="0"/>
                <a:satOff val="0"/>
                <a:lumOff val="0"/>
                <a:alphaOff val="0"/>
                <a:tint val="96000"/>
                <a:lumMod val="104000"/>
              </a:schemeClr>
            </a:gs>
            <a:gs pos="100000">
              <a:schemeClr val="accent4">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en-IN" sz="2800" kern="1200"/>
        </a:p>
      </dsp:txBody>
      <dsp:txXfrm rot="-5400000">
        <a:off x="9577098" y="1894799"/>
        <a:ext cx="209292" cy="405929"/>
      </dsp:txXfrm>
    </dsp:sp>
    <dsp:sp modelId="{CCB31FAC-6948-43EF-9A9B-F2B6F9A613C3}">
      <dsp:nvSpPr>
        <dsp:cNvPr id="0" name=""/>
        <dsp:cNvSpPr/>
      </dsp:nvSpPr>
      <dsp:spPr>
        <a:xfrm>
          <a:off x="8458533" y="2557701"/>
          <a:ext cx="2782237" cy="1404510"/>
        </a:xfrm>
        <a:prstGeom prst="roundRect">
          <a:avLst>
            <a:gd name="adj" fmla="val 10000"/>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b="1" kern="1200" dirty="0"/>
            <a:t>Risk Scoring                              </a:t>
          </a:r>
          <a:r>
            <a:rPr lang="en-IN" sz="2100" kern="1200" dirty="0"/>
            <a:t>- Assigning Scores                    - Threshold Setting</a:t>
          </a:r>
        </a:p>
      </dsp:txBody>
      <dsp:txXfrm>
        <a:off x="8499670" y="2598838"/>
        <a:ext cx="2699963" cy="1322236"/>
      </dsp:txXfrm>
    </dsp:sp>
    <dsp:sp modelId="{6C2E52B1-69E5-4C2F-9562-B5211F9ABE11}">
      <dsp:nvSpPr>
        <dsp:cNvPr id="0" name=""/>
        <dsp:cNvSpPr/>
      </dsp:nvSpPr>
      <dsp:spPr>
        <a:xfrm rot="10800000">
          <a:off x="7671313" y="2990381"/>
          <a:ext cx="556302" cy="539151"/>
        </a:xfrm>
        <a:prstGeom prst="rightArrow">
          <a:avLst>
            <a:gd name="adj1" fmla="val 60000"/>
            <a:gd name="adj2" fmla="val 50000"/>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1022350">
            <a:lnSpc>
              <a:spcPct val="90000"/>
            </a:lnSpc>
            <a:spcBef>
              <a:spcPct val="0"/>
            </a:spcBef>
            <a:spcAft>
              <a:spcPct val="35000"/>
            </a:spcAft>
            <a:buNone/>
          </a:pPr>
          <a:endParaRPr lang="en-IN" sz="2300" kern="1200"/>
        </a:p>
      </dsp:txBody>
      <dsp:txXfrm rot="10800000">
        <a:off x="7833058" y="3098211"/>
        <a:ext cx="394557" cy="323491"/>
      </dsp:txXfrm>
    </dsp:sp>
    <dsp:sp modelId="{224E9C6F-92C4-49DF-B844-33386752EC6E}">
      <dsp:nvSpPr>
        <dsp:cNvPr id="0" name=""/>
        <dsp:cNvSpPr/>
      </dsp:nvSpPr>
      <dsp:spPr>
        <a:xfrm>
          <a:off x="4516751" y="2672116"/>
          <a:ext cx="2892154" cy="1175680"/>
        </a:xfrm>
        <a:prstGeom prst="roundRect">
          <a:avLst>
            <a:gd name="adj" fmla="val 10000"/>
          </a:avLst>
        </a:prstGeom>
        <a:gradFill rotWithShape="0">
          <a:gsLst>
            <a:gs pos="0">
              <a:schemeClr val="accent6">
                <a:hueOff val="0"/>
                <a:satOff val="0"/>
                <a:lumOff val="0"/>
                <a:alphaOff val="0"/>
                <a:tint val="96000"/>
                <a:lumMod val="104000"/>
              </a:schemeClr>
            </a:gs>
            <a:gs pos="100000">
              <a:schemeClr val="accent6">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b="1" kern="1200" dirty="0"/>
            <a:t>Decision Making                       </a:t>
          </a:r>
          <a:r>
            <a:rPr lang="en-IN" sz="2100" kern="1200" dirty="0"/>
            <a:t>- Accept / Reject                       - Alerts Generation</a:t>
          </a:r>
        </a:p>
      </dsp:txBody>
      <dsp:txXfrm>
        <a:off x="4551185" y="2706550"/>
        <a:ext cx="2823286" cy="1106812"/>
      </dsp:txXfrm>
    </dsp:sp>
    <dsp:sp modelId="{23369FCA-DFE8-488D-AF08-F8FF67632739}">
      <dsp:nvSpPr>
        <dsp:cNvPr id="0" name=""/>
        <dsp:cNvSpPr/>
      </dsp:nvSpPr>
      <dsp:spPr>
        <a:xfrm rot="10805308">
          <a:off x="3359767" y="2919925"/>
          <a:ext cx="1027559" cy="673610"/>
        </a:xfrm>
        <a:prstGeom prst="rightArrow">
          <a:avLst>
            <a:gd name="adj1" fmla="val 60000"/>
            <a:gd name="adj2" fmla="val 50000"/>
          </a:avLst>
        </a:prstGeom>
        <a:gradFill rotWithShape="0">
          <a:gsLst>
            <a:gs pos="0">
              <a:schemeClr val="accent6">
                <a:hueOff val="0"/>
                <a:satOff val="0"/>
                <a:lumOff val="0"/>
                <a:alphaOff val="0"/>
                <a:tint val="96000"/>
                <a:lumMod val="104000"/>
              </a:schemeClr>
            </a:gs>
            <a:gs pos="100000">
              <a:schemeClr val="accent6">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1244600">
            <a:lnSpc>
              <a:spcPct val="90000"/>
            </a:lnSpc>
            <a:spcBef>
              <a:spcPct val="0"/>
            </a:spcBef>
            <a:spcAft>
              <a:spcPct val="35000"/>
            </a:spcAft>
            <a:buNone/>
          </a:pPr>
          <a:endParaRPr lang="en-IN" sz="2800" kern="1200"/>
        </a:p>
      </dsp:txBody>
      <dsp:txXfrm rot="10800000">
        <a:off x="3561850" y="3054803"/>
        <a:ext cx="825476" cy="404166"/>
      </dsp:txXfrm>
    </dsp:sp>
    <dsp:sp modelId="{5B0C19D6-C098-49C4-9150-3D39AF77809C}">
      <dsp:nvSpPr>
        <dsp:cNvPr id="0" name=""/>
        <dsp:cNvSpPr/>
      </dsp:nvSpPr>
      <dsp:spPr>
        <a:xfrm>
          <a:off x="0" y="2419930"/>
          <a:ext cx="3190557" cy="1666564"/>
        </a:xfrm>
        <a:prstGeom prst="roundRect">
          <a:avLst>
            <a:gd name="adj" fmla="val 10000"/>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8000"/>
                <a:lumMod val="94000"/>
              </a:schemeClr>
            </a:gs>
          </a:gsLst>
          <a:lin ang="5400000" scaled="0"/>
        </a:gradFill>
        <a:ln>
          <a:noFill/>
        </a:ln>
        <a:effectLst>
          <a:outerShdw blurRad="50800" dist="38100" dir="5400000" rotWithShape="0">
            <a:srgbClr val="000000">
              <a:alpha val="60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IN" sz="2400" b="1" kern="1200" dirty="0"/>
            <a:t> Feedback Loop                          </a:t>
          </a:r>
          <a:r>
            <a:rPr lang="en-IN" sz="2100" kern="1200" dirty="0"/>
            <a:t>- Manual Review                       - Model Improvement                   - Data Update </a:t>
          </a:r>
        </a:p>
      </dsp:txBody>
      <dsp:txXfrm>
        <a:off x="48812" y="2468742"/>
        <a:ext cx="3092933" cy="1568940"/>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9CFAE5-ADF6-4A84-8EA5-0D21F6BA36C9}" type="datetimeFigureOut">
              <a:rPr lang="en-IN" smtClean="0"/>
              <a:t>23-10-2024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35D675-1F46-4B87-A5F8-67DB0C31E211}" type="slidenum">
              <a:rPr lang="en-IN" smtClean="0"/>
              <a:t>‹#›</a:t>
            </a:fld>
            <a:endParaRPr lang="en-IN"/>
          </a:p>
        </p:txBody>
      </p:sp>
    </p:spTree>
    <p:extLst>
      <p:ext uri="{BB962C8B-B14F-4D97-AF65-F5344CB8AC3E}">
        <p14:creationId xmlns:p14="http://schemas.microsoft.com/office/powerpoint/2010/main" val="3763622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B35D675-1F46-4B87-A5F8-67DB0C31E211}" type="slidenum">
              <a:rPr lang="en-IN" smtClean="0"/>
              <a:t>8</a:t>
            </a:fld>
            <a:endParaRPr lang="en-IN"/>
          </a:p>
        </p:txBody>
      </p:sp>
    </p:spTree>
    <p:extLst>
      <p:ext uri="{BB962C8B-B14F-4D97-AF65-F5344CB8AC3E}">
        <p14:creationId xmlns:p14="http://schemas.microsoft.com/office/powerpoint/2010/main" val="35434398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3F7CE75-2696-426B-A7C6-7629D8CF2437}" type="datetime1">
              <a:rPr lang="en-IN" smtClean="0"/>
              <a:t>23-10-2024</a:t>
            </a:fld>
            <a:endParaRPr lang="en-IN"/>
          </a:p>
        </p:txBody>
      </p:sp>
      <p:sp>
        <p:nvSpPr>
          <p:cNvPr id="5" name="Footer Placeholder 4"/>
          <p:cNvSpPr>
            <a:spLocks noGrp="1"/>
          </p:cNvSpPr>
          <p:nvPr>
            <p:ph type="ftr" sz="quarter" idx="11"/>
          </p:nvPr>
        </p:nvSpPr>
        <p:spPr/>
        <p:txBody>
          <a:bodyPr/>
          <a:lstStyle/>
          <a:p>
            <a:endParaRPr lang="en-IN"/>
          </a:p>
        </p:txBody>
      </p:sp>
    </p:spTree>
    <p:extLst>
      <p:ext uri="{BB962C8B-B14F-4D97-AF65-F5344CB8AC3E}">
        <p14:creationId xmlns:p14="http://schemas.microsoft.com/office/powerpoint/2010/main" val="2675972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2B228FF-BE53-47F7-B430-409A097CA437}" type="datetime1">
              <a:rPr lang="en-IN" smtClean="0"/>
              <a:t>23-10-2024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193EE77-AAE2-43CD-9ABE-9DB80FB4FF84}" type="slidenum">
              <a:rPr lang="en-IN" smtClean="0"/>
              <a:t>‹#›</a:t>
            </a:fld>
            <a:endParaRPr lang="en-IN"/>
          </a:p>
        </p:txBody>
      </p:sp>
    </p:spTree>
    <p:extLst>
      <p:ext uri="{BB962C8B-B14F-4D97-AF65-F5344CB8AC3E}">
        <p14:creationId xmlns:p14="http://schemas.microsoft.com/office/powerpoint/2010/main" val="269775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065DF8-C87B-4AA2-B81E-F9B41C3DE973}" type="datetime1">
              <a:rPr lang="en-IN" smtClean="0"/>
              <a:t>23-10-2024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193EE77-AAE2-43CD-9ABE-9DB80FB4FF84}"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449658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23031343-E99C-4C22-AAE8-C343A811CECF}" type="datetime1">
              <a:rPr lang="en-IN" smtClean="0"/>
              <a:t>23-10-2024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193EE77-AAE2-43CD-9ABE-9DB80FB4FF84}" type="slidenum">
              <a:rPr lang="en-IN" smtClean="0"/>
              <a:t>‹#›</a:t>
            </a:fld>
            <a:endParaRPr lang="en-IN"/>
          </a:p>
        </p:txBody>
      </p:sp>
    </p:spTree>
    <p:extLst>
      <p:ext uri="{BB962C8B-B14F-4D97-AF65-F5344CB8AC3E}">
        <p14:creationId xmlns:p14="http://schemas.microsoft.com/office/powerpoint/2010/main" val="27872787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65CDC9B-DBC7-4258-BEB9-733492353AF9}" type="datetime1">
              <a:rPr lang="en-IN" smtClean="0"/>
              <a:t>23-10-2024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193EE77-AAE2-43CD-9ABE-9DB80FB4FF84}"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151227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6A3C6488-E703-4AFF-AB60-B11F0E50C7BC}" type="datetime1">
              <a:rPr lang="en-IN" smtClean="0"/>
              <a:t>23-10-2024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193EE77-AAE2-43CD-9ABE-9DB80FB4FF84}" type="slidenum">
              <a:rPr lang="en-IN" smtClean="0"/>
              <a:t>‹#›</a:t>
            </a:fld>
            <a:endParaRPr lang="en-IN"/>
          </a:p>
        </p:txBody>
      </p:sp>
    </p:spTree>
    <p:extLst>
      <p:ext uri="{BB962C8B-B14F-4D97-AF65-F5344CB8AC3E}">
        <p14:creationId xmlns:p14="http://schemas.microsoft.com/office/powerpoint/2010/main" val="12731116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CF63479-18BA-4E37-9716-A08D210E9EC7}" type="datetime1">
              <a:rPr lang="en-IN" smtClean="0"/>
              <a:t>23-10-2024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193EE77-AAE2-43CD-9ABE-9DB80FB4FF84}" type="slidenum">
              <a:rPr lang="en-IN" smtClean="0"/>
              <a:t>‹#›</a:t>
            </a:fld>
            <a:endParaRPr lang="en-IN"/>
          </a:p>
        </p:txBody>
      </p:sp>
    </p:spTree>
    <p:extLst>
      <p:ext uri="{BB962C8B-B14F-4D97-AF65-F5344CB8AC3E}">
        <p14:creationId xmlns:p14="http://schemas.microsoft.com/office/powerpoint/2010/main" val="25352542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6F7E75-1528-41FC-88CA-CFEB217670A5}" type="datetime1">
              <a:rPr lang="en-IN" smtClean="0"/>
              <a:t>23-10-2024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193EE77-AAE2-43CD-9ABE-9DB80FB4FF84}" type="slidenum">
              <a:rPr lang="en-IN" smtClean="0"/>
              <a:t>‹#›</a:t>
            </a:fld>
            <a:endParaRPr lang="en-IN"/>
          </a:p>
        </p:txBody>
      </p:sp>
    </p:spTree>
    <p:extLst>
      <p:ext uri="{BB962C8B-B14F-4D97-AF65-F5344CB8AC3E}">
        <p14:creationId xmlns:p14="http://schemas.microsoft.com/office/powerpoint/2010/main" val="2738554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normAutofit/>
          </a:bodyPr>
          <a:lstStyle>
            <a:lvl1pPr>
              <a:defRPr sz="40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normAutofit/>
          </a:bodyPr>
          <a:lstStyle>
            <a:lvl1pPr>
              <a:defRPr sz="2400">
                <a:latin typeface="Times New Roman" panose="02020603050405020304" pitchFamily="18" charset="0"/>
                <a:cs typeface="Times New Roman" panose="02020603050405020304" pitchFamily="18" charset="0"/>
              </a:defRPr>
            </a:lvl1pPr>
            <a:lvl2pPr>
              <a:defRPr sz="2000">
                <a:latin typeface="Times New Roman" panose="02020603050405020304" pitchFamily="18" charset="0"/>
                <a:cs typeface="Times New Roman" panose="02020603050405020304" pitchFamily="18" charset="0"/>
              </a:defRPr>
            </a:lvl2pPr>
            <a:lvl3pPr>
              <a:defRPr sz="1600">
                <a:latin typeface="Times New Roman" panose="02020603050405020304" pitchFamily="18" charset="0"/>
                <a:cs typeface="Times New Roman" panose="02020603050405020304" pitchFamily="18" charset="0"/>
              </a:defRPr>
            </a:lvl3pPr>
            <a:lvl4pPr>
              <a:defRPr sz="1400">
                <a:latin typeface="Times New Roman" panose="02020603050405020304" pitchFamily="18" charset="0"/>
                <a:cs typeface="Times New Roman" panose="02020603050405020304" pitchFamily="18" charset="0"/>
              </a:defRPr>
            </a:lvl4pPr>
            <a:lvl5pPr>
              <a:defRPr sz="1400">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B28F0E0-2234-4197-A558-6EA21AC7A0A0}" type="datetime1">
              <a:rPr lang="en-IN" smtClean="0"/>
              <a:t>23-10-2024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userDrawn="1"/>
        </p:nvSpPr>
        <p:spPr bwMode="auto">
          <a:xfrm rot="10800000" flipV="1">
            <a:off x="10587856" y="6247184"/>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11222029" y="6338155"/>
            <a:ext cx="779767" cy="365125"/>
          </a:xfrm>
        </p:spPr>
        <p:txBody>
          <a:bodyPr/>
          <a:lstStyle>
            <a:lvl1pPr>
              <a:defRPr>
                <a:solidFill>
                  <a:schemeClr val="bg1"/>
                </a:solidFill>
              </a:defRPr>
            </a:lvl1pPr>
          </a:lstStyle>
          <a:p>
            <a:fld id="{A575ECA5-96F4-415B-9B7B-F5BEE4B08E09}" type="slidenum">
              <a:rPr lang="en-IN" smtClean="0"/>
              <a:pPr/>
              <a:t>‹#›</a:t>
            </a:fld>
            <a:endParaRPr lang="en-IN" dirty="0"/>
          </a:p>
        </p:txBody>
      </p:sp>
      <p:pic>
        <p:nvPicPr>
          <p:cNvPr id="9" name="Picture 8">
            <a:extLst>
              <a:ext uri="{FF2B5EF4-FFF2-40B4-BE49-F238E27FC236}">
                <a16:creationId xmlns:a16="http://schemas.microsoft.com/office/drawing/2014/main" id="{4D4E0AF9-0CD7-865F-F584-E7F93A88523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5710" y="0"/>
            <a:ext cx="1457325" cy="1243013"/>
          </a:xfrm>
          <a:prstGeom prst="rect">
            <a:avLst/>
          </a:prstGeom>
        </p:spPr>
      </p:pic>
      <p:pic>
        <p:nvPicPr>
          <p:cNvPr id="11" name="Picture 10">
            <a:extLst>
              <a:ext uri="{FF2B5EF4-FFF2-40B4-BE49-F238E27FC236}">
                <a16:creationId xmlns:a16="http://schemas.microsoft.com/office/drawing/2014/main" id="{6642BC9D-E099-1948-3435-FFC2468E3BB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103395" y="-394223"/>
            <a:ext cx="1017037" cy="1808066"/>
          </a:xfrm>
          <a:prstGeom prst="rect">
            <a:avLst/>
          </a:prstGeom>
        </p:spPr>
      </p:pic>
    </p:spTree>
    <p:extLst>
      <p:ext uri="{BB962C8B-B14F-4D97-AF65-F5344CB8AC3E}">
        <p14:creationId xmlns:p14="http://schemas.microsoft.com/office/powerpoint/2010/main" val="36848659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133316-F1D2-4CFB-B3A8-36FF84D60DC1}" type="datetime1">
              <a:rPr lang="en-IN" smtClean="0"/>
              <a:t>23-10-2024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193EE77-AAE2-43CD-9ABE-9DB80FB4FF84}" type="slidenum">
              <a:rPr lang="en-IN" smtClean="0"/>
              <a:t>‹#›</a:t>
            </a:fld>
            <a:endParaRPr lang="en-IN"/>
          </a:p>
        </p:txBody>
      </p:sp>
    </p:spTree>
    <p:extLst>
      <p:ext uri="{BB962C8B-B14F-4D97-AF65-F5344CB8AC3E}">
        <p14:creationId xmlns:p14="http://schemas.microsoft.com/office/powerpoint/2010/main" val="2693941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5EDD2DD-462B-4CBA-AA0A-8301F8EE9842}" type="datetime1">
              <a:rPr lang="en-IN" smtClean="0"/>
              <a:t>23-10-2024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193EE77-AAE2-43CD-9ABE-9DB80FB4FF84}" type="slidenum">
              <a:rPr lang="en-IN" smtClean="0"/>
              <a:t>‹#›</a:t>
            </a:fld>
            <a:endParaRPr lang="en-IN"/>
          </a:p>
        </p:txBody>
      </p:sp>
    </p:spTree>
    <p:extLst>
      <p:ext uri="{BB962C8B-B14F-4D97-AF65-F5344CB8AC3E}">
        <p14:creationId xmlns:p14="http://schemas.microsoft.com/office/powerpoint/2010/main" val="859027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6F0FB0-DEC5-44F8-B224-7DEA76B58BCE}" type="datetime1">
              <a:rPr lang="en-IN" smtClean="0"/>
              <a:t>23-10-2024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193EE77-AAE2-43CD-9ABE-9DB80FB4FF84}" type="slidenum">
              <a:rPr lang="en-IN" smtClean="0"/>
              <a:t>‹#›</a:t>
            </a:fld>
            <a:endParaRPr lang="en-IN"/>
          </a:p>
        </p:txBody>
      </p:sp>
    </p:spTree>
    <p:extLst>
      <p:ext uri="{BB962C8B-B14F-4D97-AF65-F5344CB8AC3E}">
        <p14:creationId xmlns:p14="http://schemas.microsoft.com/office/powerpoint/2010/main" val="1225132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D2151C4-12AA-486A-8A73-FD7CDFC9A495}" type="datetime1">
              <a:rPr lang="en-IN" smtClean="0"/>
              <a:t>23-10-2024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193EE77-AAE2-43CD-9ABE-9DB80FB4FF84}" type="slidenum">
              <a:rPr lang="en-IN" smtClean="0"/>
              <a:t>‹#›</a:t>
            </a:fld>
            <a:endParaRPr lang="en-IN"/>
          </a:p>
        </p:txBody>
      </p:sp>
    </p:spTree>
    <p:extLst>
      <p:ext uri="{BB962C8B-B14F-4D97-AF65-F5344CB8AC3E}">
        <p14:creationId xmlns:p14="http://schemas.microsoft.com/office/powerpoint/2010/main" val="492892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64A1EF-1C77-4320-9664-16BFC03E4F4D}" type="datetime1">
              <a:rPr lang="en-IN" smtClean="0"/>
              <a:t>23-10-2024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193EE77-AAE2-43CD-9ABE-9DB80FB4FF84}" type="slidenum">
              <a:rPr lang="en-IN" smtClean="0"/>
              <a:t>‹#›</a:t>
            </a:fld>
            <a:endParaRPr lang="en-IN"/>
          </a:p>
        </p:txBody>
      </p:sp>
    </p:spTree>
    <p:extLst>
      <p:ext uri="{BB962C8B-B14F-4D97-AF65-F5344CB8AC3E}">
        <p14:creationId xmlns:p14="http://schemas.microsoft.com/office/powerpoint/2010/main" val="13114848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F01BE58-E9FD-47D2-91AC-7CE0251A25B2}" type="datetime1">
              <a:rPr lang="en-IN" smtClean="0"/>
              <a:t>23-10-2024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193EE77-AAE2-43CD-9ABE-9DB80FB4FF84}" type="slidenum">
              <a:rPr lang="en-IN" smtClean="0"/>
              <a:t>‹#›</a:t>
            </a:fld>
            <a:endParaRPr lang="en-IN"/>
          </a:p>
        </p:txBody>
      </p:sp>
    </p:spTree>
    <p:extLst>
      <p:ext uri="{BB962C8B-B14F-4D97-AF65-F5344CB8AC3E}">
        <p14:creationId xmlns:p14="http://schemas.microsoft.com/office/powerpoint/2010/main" val="24287676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6071803-78DB-4882-8A70-E311DA0EF9FC}" type="datetime1">
              <a:rPr lang="en-IN" smtClean="0"/>
              <a:t>23-10-2024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193EE77-AAE2-43CD-9ABE-9DB80FB4FF84}" type="slidenum">
              <a:rPr lang="en-IN" smtClean="0"/>
              <a:t>‹#›</a:t>
            </a:fld>
            <a:endParaRPr lang="en-IN"/>
          </a:p>
        </p:txBody>
      </p:sp>
    </p:spTree>
    <p:extLst>
      <p:ext uri="{BB962C8B-B14F-4D97-AF65-F5344CB8AC3E}">
        <p14:creationId xmlns:p14="http://schemas.microsoft.com/office/powerpoint/2010/main" val="766961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F858841-AB6D-42AC-A9E1-E0D97A1068DD}" type="datetime1">
              <a:rPr lang="en-IN" smtClean="0"/>
              <a:t>23-10-2024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193EE77-AAE2-43CD-9ABE-9DB80FB4FF84}" type="slidenum">
              <a:rPr lang="en-IN" smtClean="0"/>
              <a:t>‹#›</a:t>
            </a:fld>
            <a:endParaRPr lang="en-IN"/>
          </a:p>
        </p:txBody>
      </p:sp>
    </p:spTree>
    <p:extLst>
      <p:ext uri="{BB962C8B-B14F-4D97-AF65-F5344CB8AC3E}">
        <p14:creationId xmlns:p14="http://schemas.microsoft.com/office/powerpoint/2010/main" val="1142605936"/>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Lst>
  <p:hf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amaysaxena02/Minor-Projec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ieeexplore.ieee.org/document/10076122" TargetMode="External"/><Relationship Id="rId2" Type="http://schemas.openxmlformats.org/officeDocument/2006/relationships/hyperlink" Target="https://seon.io/resources/credit-card-fraud-detection/" TargetMode="External"/><Relationship Id="rId1" Type="http://schemas.openxmlformats.org/officeDocument/2006/relationships/slideLayout" Target="../slideLayouts/slideLayout2.xml"/><Relationship Id="rId4" Type="http://schemas.openxmlformats.org/officeDocument/2006/relationships/hyperlink" Target="https://safetyculture.com/topics/data-collection/"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94E13-AF13-FE84-B59A-88C7FF0DDD90}"/>
              </a:ext>
            </a:extLst>
          </p:cNvPr>
          <p:cNvSpPr>
            <a:spLocks noGrp="1"/>
          </p:cNvSpPr>
          <p:nvPr>
            <p:ph type="ctrTitle"/>
          </p:nvPr>
        </p:nvSpPr>
        <p:spPr>
          <a:xfrm>
            <a:off x="1638300" y="2115349"/>
            <a:ext cx="8915399" cy="2511551"/>
          </a:xfrm>
        </p:spPr>
        <p:txBody>
          <a:bodyPr>
            <a:normAutofit fontScale="90000"/>
          </a:bodyPr>
          <a:lstStyle/>
          <a:p>
            <a:pPr algn="ct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r>
              <a:rPr lang="en-IN" sz="3100" dirty="0">
                <a:latin typeface="Times New Roman" panose="02020603050405020304" pitchFamily="18" charset="0"/>
                <a:cs typeface="Times New Roman" panose="02020603050405020304" pitchFamily="18" charset="0"/>
              </a:rPr>
              <a:t>Synopsis Presentation</a:t>
            </a:r>
            <a:br>
              <a:rPr lang="en-IN" sz="3100" dirty="0">
                <a:latin typeface="Times New Roman" panose="02020603050405020304" pitchFamily="18" charset="0"/>
                <a:cs typeface="Times New Roman" panose="02020603050405020304" pitchFamily="18" charset="0"/>
              </a:rPr>
            </a:br>
            <a:r>
              <a:rPr lang="en-IN" sz="3100" dirty="0">
                <a:latin typeface="Times New Roman" panose="02020603050405020304" pitchFamily="18" charset="0"/>
                <a:cs typeface="Times New Roman" panose="02020603050405020304" pitchFamily="18" charset="0"/>
              </a:rPr>
              <a:t>on </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Credit Card Fraud Detection</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E4B09E56-A5E9-0BDC-98BD-DDD921DCD7E1}"/>
              </a:ext>
            </a:extLst>
          </p:cNvPr>
          <p:cNvSpPr>
            <a:spLocks noGrp="1"/>
          </p:cNvSpPr>
          <p:nvPr>
            <p:ph type="subTitle" idx="1"/>
          </p:nvPr>
        </p:nvSpPr>
        <p:spPr>
          <a:xfrm>
            <a:off x="1251409" y="4801026"/>
            <a:ext cx="10411267" cy="1873151"/>
          </a:xfrm>
        </p:spPr>
        <p:txBody>
          <a:bodyPr>
            <a:noAutofit/>
          </a:bodyPr>
          <a:lstStyle/>
          <a:p>
            <a:r>
              <a:rPr lang="en-IN" sz="1700" b="1" dirty="0">
                <a:latin typeface="Times New Roman" panose="02020603050405020304" pitchFamily="18" charset="0"/>
                <a:cs typeface="Times New Roman" panose="02020603050405020304" pitchFamily="18" charset="0"/>
              </a:rPr>
              <a:t>Guided By:</a:t>
            </a:r>
            <a:r>
              <a:rPr lang="en-IN" sz="1700" dirty="0">
                <a:latin typeface="Times New Roman" panose="02020603050405020304" pitchFamily="18" charset="0"/>
                <a:cs typeface="Times New Roman" panose="02020603050405020304" pitchFamily="18" charset="0"/>
              </a:rPr>
              <a:t>									                                                           </a:t>
            </a:r>
            <a:r>
              <a:rPr lang="en-IN" sz="1700" b="1" kern="1200" dirty="0">
                <a:solidFill>
                  <a:srgbClr val="595959"/>
                </a:solidFill>
                <a:effectLst/>
                <a:latin typeface="Times New Roman" panose="02020603050405020304" pitchFamily="18" charset="0"/>
                <a:ea typeface="+mn-ea"/>
                <a:cs typeface="Times New Roman" panose="02020603050405020304" pitchFamily="18" charset="0"/>
              </a:rPr>
              <a:t>Presented By:</a:t>
            </a:r>
            <a:endParaRPr lang="en-IN" sz="1700" dirty="0">
              <a:latin typeface="Times New Roman" panose="02020603050405020304" pitchFamily="18" charset="0"/>
              <a:cs typeface="Times New Roman" panose="02020603050405020304" pitchFamily="18" charset="0"/>
            </a:endParaRPr>
          </a:p>
          <a:p>
            <a:r>
              <a:rPr lang="en-IN" sz="1700" dirty="0">
                <a:latin typeface="Times New Roman" panose="02020603050405020304" pitchFamily="18" charset="0"/>
                <a:cs typeface="Times New Roman" panose="02020603050405020304" pitchFamily="18" charset="0"/>
              </a:rPr>
              <a:t>(Dr.) Manish Vyas														       </a:t>
            </a:r>
            <a:r>
              <a:rPr lang="en-IN" sz="1700" kern="1200" dirty="0">
                <a:solidFill>
                  <a:srgbClr val="595959"/>
                </a:solidFill>
                <a:effectLst/>
                <a:latin typeface="Times New Roman" panose="02020603050405020304" pitchFamily="18" charset="0"/>
                <a:ea typeface="+mn-ea"/>
                <a:cs typeface="Times New Roman" panose="02020603050405020304" pitchFamily="18" charset="0"/>
              </a:rPr>
              <a:t> Khushi Agrawal</a:t>
            </a:r>
            <a:endParaRPr lang="en-IN" sz="1700" dirty="0">
              <a:latin typeface="Times New Roman" panose="02020603050405020304" pitchFamily="18" charset="0"/>
              <a:cs typeface="Times New Roman" panose="02020603050405020304" pitchFamily="18" charset="0"/>
            </a:endParaRPr>
          </a:p>
          <a:p>
            <a:r>
              <a:rPr lang="en-IN" sz="1700" dirty="0">
                <a:latin typeface="Times New Roman" panose="02020603050405020304" pitchFamily="18" charset="0"/>
                <a:cs typeface="Times New Roman" panose="02020603050405020304" pitchFamily="18" charset="0"/>
              </a:rPr>
              <a:t>																	        </a:t>
            </a:r>
            <a:r>
              <a:rPr lang="en-IN" sz="1700" kern="1200" dirty="0">
                <a:solidFill>
                  <a:srgbClr val="595959"/>
                </a:solidFill>
                <a:effectLst/>
                <a:latin typeface="Times New Roman" panose="02020603050405020304" pitchFamily="18" charset="0"/>
                <a:ea typeface="+mn-ea"/>
                <a:cs typeface="Times New Roman" panose="02020603050405020304" pitchFamily="18" charset="0"/>
              </a:rPr>
              <a:t>Amay Saxena</a:t>
            </a:r>
          </a:p>
          <a:p>
            <a:r>
              <a:rPr lang="en-IN" sz="1700" dirty="0">
                <a:solidFill>
                  <a:srgbClr val="595959"/>
                </a:solidFill>
                <a:latin typeface="Times New Roman" panose="02020603050405020304" pitchFamily="18" charset="0"/>
                <a:cs typeface="Times New Roman" panose="02020603050405020304" pitchFamily="18" charset="0"/>
              </a:rPr>
              <a:t>																	        </a:t>
            </a:r>
            <a:r>
              <a:rPr lang="en-IN" sz="1700" kern="1200" dirty="0">
                <a:solidFill>
                  <a:srgbClr val="595959"/>
                </a:solidFill>
                <a:effectLst/>
                <a:latin typeface="Times New Roman" panose="02020603050405020304" pitchFamily="18" charset="0"/>
                <a:ea typeface="+mn-ea"/>
                <a:cs typeface="Times New Roman" panose="02020603050405020304" pitchFamily="18" charset="0"/>
              </a:rPr>
              <a:t>Akshat Soni</a:t>
            </a:r>
            <a:endParaRPr lang="en-US" sz="1700" dirty="0">
              <a:effectLst/>
            </a:endParaRPr>
          </a:p>
          <a:p>
            <a:r>
              <a:rPr lang="en-IN" sz="1700" kern="1200" dirty="0">
                <a:solidFill>
                  <a:srgbClr val="595959"/>
                </a:solidFill>
                <a:effectLst/>
                <a:latin typeface="Times New Roman" panose="02020603050405020304" pitchFamily="18" charset="0"/>
                <a:ea typeface="+mn-ea"/>
                <a:cs typeface="Times New Roman" panose="02020603050405020304" pitchFamily="18" charset="0"/>
              </a:rPr>
              <a:t>																	        Ameer Saif Khan</a:t>
            </a:r>
            <a:endParaRPr lang="en-IN" sz="17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69BC312B-2F58-B7DE-00D2-0142F8801F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67059" y="-354166"/>
            <a:ext cx="1175716" cy="2090162"/>
          </a:xfrm>
          <a:prstGeom prst="rect">
            <a:avLst/>
          </a:prstGeom>
        </p:spPr>
      </p:pic>
      <p:pic>
        <p:nvPicPr>
          <p:cNvPr id="9" name="Picture 8">
            <a:extLst>
              <a:ext uri="{FF2B5EF4-FFF2-40B4-BE49-F238E27FC236}">
                <a16:creationId xmlns:a16="http://schemas.microsoft.com/office/drawing/2014/main" id="{145F9EF6-DBB5-9291-78C0-1BD5FCF2CF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975" y="0"/>
            <a:ext cx="1620078" cy="1381831"/>
          </a:xfrm>
          <a:prstGeom prst="rect">
            <a:avLst/>
          </a:prstGeom>
        </p:spPr>
      </p:pic>
    </p:spTree>
    <p:extLst>
      <p:ext uri="{BB962C8B-B14F-4D97-AF65-F5344CB8AC3E}">
        <p14:creationId xmlns:p14="http://schemas.microsoft.com/office/powerpoint/2010/main" val="41722709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09A8C4-4EBE-CD01-32B2-BE69FCAB26EC}"/>
              </a:ext>
            </a:extLst>
          </p:cNvPr>
          <p:cNvSpPr>
            <a:spLocks noGrp="1"/>
          </p:cNvSpPr>
          <p:nvPr>
            <p:ph idx="1"/>
          </p:nvPr>
        </p:nvSpPr>
        <p:spPr>
          <a:xfrm>
            <a:off x="2399134" y="855407"/>
            <a:ext cx="8940882" cy="5262736"/>
          </a:xfrm>
        </p:spPr>
        <p:txBody>
          <a:bodyPr>
            <a:normAutofit/>
          </a:bodyPr>
          <a:lstStyle/>
          <a:p>
            <a:pPr marL="0" indent="0">
              <a:buNone/>
            </a:pPr>
            <a:r>
              <a:rPr lang="en-IN" sz="2800" dirty="0"/>
              <a:t>6.2 Hardware Requirements</a:t>
            </a:r>
          </a:p>
          <a:p>
            <a:pPr marL="0" indent="0">
              <a:buNone/>
            </a:pPr>
            <a:endParaRPr lang="en-IN" sz="2800" dirty="0"/>
          </a:p>
          <a:p>
            <a:pPr lvl="1">
              <a:lnSpc>
                <a:spcPct val="150000"/>
              </a:lnSpc>
            </a:pPr>
            <a:r>
              <a:rPr lang="en-US" b="1" dirty="0"/>
              <a:t>Computer/Server :</a:t>
            </a:r>
            <a:r>
              <a:rPr lang="en-US" dirty="0"/>
              <a:t> High-performance machine with sufficient CPU/GPU power and RAM for processing large datasets.</a:t>
            </a:r>
          </a:p>
          <a:p>
            <a:pPr lvl="1">
              <a:lnSpc>
                <a:spcPct val="150000"/>
              </a:lnSpc>
            </a:pPr>
            <a:r>
              <a:rPr lang="en-US" b="1" dirty="0"/>
              <a:t>Storage Devices :</a:t>
            </a:r>
            <a:r>
              <a:rPr lang="en-US" dirty="0"/>
              <a:t> High-capacity SSD or external storage to accommodate large datasets used for training and testing models.</a:t>
            </a:r>
          </a:p>
          <a:p>
            <a:pPr lvl="1">
              <a:lnSpc>
                <a:spcPct val="150000"/>
              </a:lnSpc>
            </a:pPr>
            <a:endParaRPr lang="en-US" dirty="0"/>
          </a:p>
        </p:txBody>
      </p:sp>
      <p:sp>
        <p:nvSpPr>
          <p:cNvPr id="4" name="Slide Number Placeholder 3">
            <a:extLst>
              <a:ext uri="{FF2B5EF4-FFF2-40B4-BE49-F238E27FC236}">
                <a16:creationId xmlns:a16="http://schemas.microsoft.com/office/drawing/2014/main" id="{2B05DD90-3A03-1E63-4AD6-B6D9524845CA}"/>
              </a:ext>
            </a:extLst>
          </p:cNvPr>
          <p:cNvSpPr>
            <a:spLocks noGrp="1"/>
          </p:cNvSpPr>
          <p:nvPr>
            <p:ph type="sldNum" sz="quarter" idx="12"/>
          </p:nvPr>
        </p:nvSpPr>
        <p:spPr/>
        <p:txBody>
          <a:bodyPr/>
          <a:lstStyle/>
          <a:p>
            <a:fld id="{A575ECA5-96F4-415B-9B7B-F5BEE4B08E09}" type="slidenum">
              <a:rPr lang="en-IN" smtClean="0"/>
              <a:pPr/>
              <a:t>10</a:t>
            </a:fld>
            <a:endParaRPr lang="en-IN" dirty="0"/>
          </a:p>
        </p:txBody>
      </p:sp>
    </p:spTree>
    <p:extLst>
      <p:ext uri="{BB962C8B-B14F-4D97-AF65-F5344CB8AC3E}">
        <p14:creationId xmlns:p14="http://schemas.microsoft.com/office/powerpoint/2010/main" val="3488500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7C935-F0E1-B887-4992-A3C0EC0BFCE0}"/>
              </a:ext>
            </a:extLst>
          </p:cNvPr>
          <p:cNvSpPr>
            <a:spLocks noGrp="1"/>
          </p:cNvSpPr>
          <p:nvPr>
            <p:ph type="title"/>
          </p:nvPr>
        </p:nvSpPr>
        <p:spPr>
          <a:xfrm>
            <a:off x="2465106" y="519845"/>
            <a:ext cx="8911687" cy="1280890"/>
          </a:xfrm>
        </p:spPr>
        <p:txBody>
          <a:bodyPr>
            <a:normAutofit/>
          </a:bodyPr>
          <a:lstStyle/>
          <a:p>
            <a:r>
              <a:rPr lang="en-IN" sz="2800" dirty="0"/>
              <a:t>6.3 Software Requirements</a:t>
            </a:r>
            <a:br>
              <a:rPr lang="en-IN" b="1" dirty="0"/>
            </a:br>
            <a:endParaRPr lang="en-IN" dirty="0"/>
          </a:p>
        </p:txBody>
      </p:sp>
      <p:sp>
        <p:nvSpPr>
          <p:cNvPr id="3" name="Content Placeholder 2">
            <a:extLst>
              <a:ext uri="{FF2B5EF4-FFF2-40B4-BE49-F238E27FC236}">
                <a16:creationId xmlns:a16="http://schemas.microsoft.com/office/drawing/2014/main" id="{AE85E297-8777-F624-47A1-DEAD988FD99A}"/>
              </a:ext>
            </a:extLst>
          </p:cNvPr>
          <p:cNvSpPr>
            <a:spLocks noGrp="1"/>
          </p:cNvSpPr>
          <p:nvPr>
            <p:ph idx="1"/>
          </p:nvPr>
        </p:nvSpPr>
        <p:spPr>
          <a:xfrm>
            <a:off x="2696512" y="1368134"/>
            <a:ext cx="7715849" cy="5335146"/>
          </a:xfrm>
        </p:spPr>
        <p:txBody>
          <a:bodyPr>
            <a:noAutofit/>
          </a:bodyPr>
          <a:lstStyle/>
          <a:p>
            <a:r>
              <a:rPr lang="en-IN" sz="2000" b="1" dirty="0"/>
              <a:t>Programming Languages :</a:t>
            </a:r>
          </a:p>
          <a:p>
            <a:pPr marL="0" indent="0">
              <a:buNone/>
            </a:pPr>
            <a:r>
              <a:rPr lang="en-IN" sz="2000" dirty="0"/>
              <a:t>      1) Python: Machine learning and data manipulation.</a:t>
            </a:r>
          </a:p>
          <a:p>
            <a:pPr marL="0" indent="0">
              <a:buNone/>
            </a:pPr>
            <a:r>
              <a:rPr lang="en-IN" sz="2000" dirty="0"/>
              <a:t>      2) R: Statistical analysis.</a:t>
            </a:r>
          </a:p>
          <a:p>
            <a:r>
              <a:rPr lang="en-IN" sz="2000" b="1" dirty="0"/>
              <a:t>Machine Learning Libraries :</a:t>
            </a:r>
          </a:p>
          <a:p>
            <a:pPr marL="0" indent="0">
              <a:buNone/>
            </a:pPr>
            <a:r>
              <a:rPr lang="en-IN" sz="2000" dirty="0"/>
              <a:t>      1) Scikit-learn : Basic machine learning algorithms.</a:t>
            </a:r>
          </a:p>
          <a:p>
            <a:pPr marL="0" indent="0">
              <a:buNone/>
            </a:pPr>
            <a:r>
              <a:rPr lang="en-IN" sz="2000" dirty="0"/>
              <a:t>      2) TensorFlow/PyTorch : Advanced model development.</a:t>
            </a:r>
          </a:p>
          <a:p>
            <a:r>
              <a:rPr lang="en-IN" sz="2000" b="1" dirty="0"/>
              <a:t>Data Manipulation Libraries :</a:t>
            </a:r>
          </a:p>
          <a:p>
            <a:pPr marL="0" indent="0">
              <a:buNone/>
            </a:pPr>
            <a:r>
              <a:rPr lang="en-IN" sz="2000" dirty="0"/>
              <a:t>      1) Pandas : Data manipulation and analysis.</a:t>
            </a:r>
          </a:p>
          <a:p>
            <a:pPr marL="0" indent="0">
              <a:buNone/>
            </a:pPr>
            <a:r>
              <a:rPr lang="en-IN" sz="2000" dirty="0"/>
              <a:t>      2) NumPy : Numerical operations.</a:t>
            </a:r>
          </a:p>
          <a:p>
            <a:r>
              <a:rPr lang="en-IN" sz="2000" b="1" dirty="0"/>
              <a:t>Database Management Systems :</a:t>
            </a:r>
          </a:p>
          <a:p>
            <a:pPr marL="0" indent="0">
              <a:buNone/>
            </a:pPr>
            <a:r>
              <a:rPr lang="en-IN" sz="2000" dirty="0"/>
              <a:t>     1) MySQL/PostgreSQL : Relational database management.</a:t>
            </a:r>
          </a:p>
          <a:p>
            <a:pPr marL="0" indent="0">
              <a:buNone/>
            </a:pPr>
            <a:r>
              <a:rPr lang="en-IN" sz="2000" dirty="0"/>
              <a:t>     2) MongoDB : Non-relational data handling.</a:t>
            </a:r>
          </a:p>
        </p:txBody>
      </p:sp>
      <p:sp>
        <p:nvSpPr>
          <p:cNvPr id="4" name="Slide Number Placeholder 3">
            <a:extLst>
              <a:ext uri="{FF2B5EF4-FFF2-40B4-BE49-F238E27FC236}">
                <a16:creationId xmlns:a16="http://schemas.microsoft.com/office/drawing/2014/main" id="{B194F3DE-3C2C-BF6B-8FC8-EB81253E6C61}"/>
              </a:ext>
            </a:extLst>
          </p:cNvPr>
          <p:cNvSpPr>
            <a:spLocks noGrp="1"/>
          </p:cNvSpPr>
          <p:nvPr>
            <p:ph type="sldNum" sz="quarter" idx="12"/>
          </p:nvPr>
        </p:nvSpPr>
        <p:spPr/>
        <p:txBody>
          <a:bodyPr/>
          <a:lstStyle/>
          <a:p>
            <a:fld id="{A575ECA5-96F4-415B-9B7B-F5BEE4B08E09}" type="slidenum">
              <a:rPr lang="en-IN" smtClean="0"/>
              <a:pPr/>
              <a:t>11</a:t>
            </a:fld>
            <a:endParaRPr lang="en-IN" dirty="0"/>
          </a:p>
        </p:txBody>
      </p:sp>
    </p:spTree>
    <p:extLst>
      <p:ext uri="{BB962C8B-B14F-4D97-AF65-F5344CB8AC3E}">
        <p14:creationId xmlns:p14="http://schemas.microsoft.com/office/powerpoint/2010/main" val="102651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1DBF2-8E9B-B5CB-CD3B-77256299D7E2}"/>
              </a:ext>
            </a:extLst>
          </p:cNvPr>
          <p:cNvSpPr>
            <a:spLocks noGrp="1"/>
          </p:cNvSpPr>
          <p:nvPr>
            <p:ph type="title"/>
          </p:nvPr>
        </p:nvSpPr>
        <p:spPr>
          <a:xfrm>
            <a:off x="1912758" y="797107"/>
            <a:ext cx="3668978" cy="776427"/>
          </a:xfrm>
        </p:spPr>
        <p:txBody>
          <a:bodyPr>
            <a:normAutofit/>
          </a:bodyPr>
          <a:lstStyle/>
          <a:p>
            <a:r>
              <a:rPr lang="en-IN" dirty="0"/>
              <a:t>7. Applications</a:t>
            </a:r>
          </a:p>
        </p:txBody>
      </p:sp>
      <p:sp>
        <p:nvSpPr>
          <p:cNvPr id="3" name="Content Placeholder 2">
            <a:extLst>
              <a:ext uri="{FF2B5EF4-FFF2-40B4-BE49-F238E27FC236}">
                <a16:creationId xmlns:a16="http://schemas.microsoft.com/office/drawing/2014/main" id="{D609A8C4-4EBE-CD01-32B2-BE69FCAB26EC}"/>
              </a:ext>
            </a:extLst>
          </p:cNvPr>
          <p:cNvSpPr>
            <a:spLocks noGrp="1"/>
          </p:cNvSpPr>
          <p:nvPr>
            <p:ph idx="1"/>
          </p:nvPr>
        </p:nvSpPr>
        <p:spPr>
          <a:xfrm>
            <a:off x="2153646" y="1756697"/>
            <a:ext cx="8915400" cy="4457289"/>
          </a:xfrm>
        </p:spPr>
        <p:txBody>
          <a:bodyPr>
            <a:normAutofit lnSpcReduction="10000"/>
          </a:bodyPr>
          <a:lstStyle/>
          <a:p>
            <a:pPr>
              <a:lnSpc>
                <a:spcPct val="150000"/>
              </a:lnSpc>
            </a:pPr>
            <a:r>
              <a:rPr lang="en-IN" sz="2000" b="1" dirty="0"/>
              <a:t>Online Retailers : </a:t>
            </a:r>
            <a:r>
              <a:rPr lang="en-IN" sz="2000" dirty="0"/>
              <a:t>Prevent unauthorized transactions and fraud in e-commerce.</a:t>
            </a:r>
          </a:p>
          <a:p>
            <a:pPr>
              <a:lnSpc>
                <a:spcPct val="150000"/>
              </a:lnSpc>
            </a:pPr>
            <a:r>
              <a:rPr lang="en-IN" sz="2000" b="1" dirty="0"/>
              <a:t>Banking and Financial Institutions : </a:t>
            </a:r>
            <a:r>
              <a:rPr lang="en-IN" sz="2000" dirty="0"/>
              <a:t>Secure online/in-store transactions; monitor for suspicious activity.</a:t>
            </a:r>
          </a:p>
          <a:p>
            <a:pPr>
              <a:lnSpc>
                <a:spcPct val="150000"/>
              </a:lnSpc>
            </a:pPr>
            <a:r>
              <a:rPr lang="en-IN" sz="2000" b="1" dirty="0"/>
              <a:t>Mobile Payment Services : </a:t>
            </a:r>
            <a:r>
              <a:rPr lang="en-IN" sz="2000" dirty="0"/>
              <a:t>Ensure secure app and wallet transactions; protect users from fraud.</a:t>
            </a:r>
          </a:p>
          <a:p>
            <a:pPr>
              <a:lnSpc>
                <a:spcPct val="150000"/>
              </a:lnSpc>
            </a:pPr>
            <a:r>
              <a:rPr lang="en-IN" sz="2000" b="1" dirty="0"/>
              <a:t>Insurance Companies : </a:t>
            </a:r>
            <a:r>
              <a:rPr lang="en-IN" sz="2000" dirty="0"/>
              <a:t>Identify fraudulent claims; process only legitimate transactions.</a:t>
            </a:r>
          </a:p>
          <a:p>
            <a:pPr>
              <a:lnSpc>
                <a:spcPct val="150000"/>
              </a:lnSpc>
            </a:pPr>
            <a:r>
              <a:rPr lang="en-IN" sz="2000" b="1" dirty="0"/>
              <a:t>Telecommunications : </a:t>
            </a:r>
            <a:r>
              <a:rPr lang="en-IN" sz="2000" dirty="0"/>
              <a:t>Detect and prevent fraud and identity theft in mobile services.</a:t>
            </a:r>
          </a:p>
        </p:txBody>
      </p:sp>
      <p:sp>
        <p:nvSpPr>
          <p:cNvPr id="4" name="Slide Number Placeholder 3">
            <a:extLst>
              <a:ext uri="{FF2B5EF4-FFF2-40B4-BE49-F238E27FC236}">
                <a16:creationId xmlns:a16="http://schemas.microsoft.com/office/drawing/2014/main" id="{2B05DD90-3A03-1E63-4AD6-B6D9524845CA}"/>
              </a:ext>
            </a:extLst>
          </p:cNvPr>
          <p:cNvSpPr>
            <a:spLocks noGrp="1"/>
          </p:cNvSpPr>
          <p:nvPr>
            <p:ph type="sldNum" sz="quarter" idx="12"/>
          </p:nvPr>
        </p:nvSpPr>
        <p:spPr/>
        <p:txBody>
          <a:bodyPr/>
          <a:lstStyle/>
          <a:p>
            <a:fld id="{A575ECA5-96F4-415B-9B7B-F5BEE4B08E09}" type="slidenum">
              <a:rPr lang="en-IN" smtClean="0"/>
              <a:pPr/>
              <a:t>12</a:t>
            </a:fld>
            <a:endParaRPr lang="en-IN" dirty="0"/>
          </a:p>
        </p:txBody>
      </p:sp>
    </p:spTree>
    <p:extLst>
      <p:ext uri="{BB962C8B-B14F-4D97-AF65-F5344CB8AC3E}">
        <p14:creationId xmlns:p14="http://schemas.microsoft.com/office/powerpoint/2010/main" val="20613406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1DBF2-8E9B-B5CB-CD3B-77256299D7E2}"/>
              </a:ext>
            </a:extLst>
          </p:cNvPr>
          <p:cNvSpPr>
            <a:spLocks noGrp="1"/>
          </p:cNvSpPr>
          <p:nvPr>
            <p:ph type="title"/>
          </p:nvPr>
        </p:nvSpPr>
        <p:spPr>
          <a:xfrm>
            <a:off x="1870067" y="786293"/>
            <a:ext cx="3518011" cy="718553"/>
          </a:xfrm>
        </p:spPr>
        <p:txBody>
          <a:bodyPr>
            <a:normAutofit fontScale="90000"/>
          </a:bodyPr>
          <a:lstStyle/>
          <a:p>
            <a:r>
              <a:rPr lang="en-IN" sz="4400" dirty="0"/>
              <a:t>8.</a:t>
            </a:r>
            <a:r>
              <a:rPr lang="en-IN" dirty="0"/>
              <a:t> </a:t>
            </a:r>
            <a:r>
              <a:rPr lang="en-IN" sz="4400" dirty="0"/>
              <a:t>GitHub Link</a:t>
            </a:r>
            <a:endParaRPr lang="en-IN" dirty="0"/>
          </a:p>
        </p:txBody>
      </p:sp>
      <p:sp>
        <p:nvSpPr>
          <p:cNvPr id="3" name="Content Placeholder 2">
            <a:extLst>
              <a:ext uri="{FF2B5EF4-FFF2-40B4-BE49-F238E27FC236}">
                <a16:creationId xmlns:a16="http://schemas.microsoft.com/office/drawing/2014/main" id="{D609A8C4-4EBE-CD01-32B2-BE69FCAB26EC}"/>
              </a:ext>
            </a:extLst>
          </p:cNvPr>
          <p:cNvSpPr>
            <a:spLocks noGrp="1"/>
          </p:cNvSpPr>
          <p:nvPr>
            <p:ph idx="1"/>
          </p:nvPr>
        </p:nvSpPr>
        <p:spPr>
          <a:xfrm>
            <a:off x="2230397" y="1616808"/>
            <a:ext cx="6577937" cy="605532"/>
          </a:xfrm>
        </p:spPr>
        <p:txBody>
          <a:bodyPr/>
          <a:lstStyle/>
          <a:p>
            <a:r>
              <a:rPr lang="en-IN" dirty="0">
                <a:hlinkClick r:id="rId2"/>
              </a:rPr>
              <a:t>https://github.com/amaysaxena02/Minor-Project</a:t>
            </a:r>
            <a:endParaRPr lang="en-IN" dirty="0"/>
          </a:p>
          <a:p>
            <a:pPr marL="0" indent="0">
              <a:buNone/>
            </a:pPr>
            <a:endParaRPr lang="en-IN" dirty="0"/>
          </a:p>
        </p:txBody>
      </p:sp>
      <p:sp>
        <p:nvSpPr>
          <p:cNvPr id="4" name="Slide Number Placeholder 3">
            <a:extLst>
              <a:ext uri="{FF2B5EF4-FFF2-40B4-BE49-F238E27FC236}">
                <a16:creationId xmlns:a16="http://schemas.microsoft.com/office/drawing/2014/main" id="{2B05DD90-3A03-1E63-4AD6-B6D9524845CA}"/>
              </a:ext>
            </a:extLst>
          </p:cNvPr>
          <p:cNvSpPr>
            <a:spLocks noGrp="1"/>
          </p:cNvSpPr>
          <p:nvPr>
            <p:ph type="sldNum" sz="quarter" idx="12"/>
          </p:nvPr>
        </p:nvSpPr>
        <p:spPr/>
        <p:txBody>
          <a:bodyPr/>
          <a:lstStyle/>
          <a:p>
            <a:fld id="{A575ECA5-96F4-415B-9B7B-F5BEE4B08E09}" type="slidenum">
              <a:rPr lang="en-IN" smtClean="0"/>
              <a:pPr/>
              <a:t>13</a:t>
            </a:fld>
            <a:endParaRPr lang="en-IN" dirty="0"/>
          </a:p>
        </p:txBody>
      </p:sp>
    </p:spTree>
    <p:extLst>
      <p:ext uri="{BB962C8B-B14F-4D97-AF65-F5344CB8AC3E}">
        <p14:creationId xmlns:p14="http://schemas.microsoft.com/office/powerpoint/2010/main" val="2108360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1DBF2-8E9B-B5CB-CD3B-77256299D7E2}"/>
              </a:ext>
            </a:extLst>
          </p:cNvPr>
          <p:cNvSpPr>
            <a:spLocks noGrp="1"/>
          </p:cNvSpPr>
          <p:nvPr>
            <p:ph type="title"/>
          </p:nvPr>
        </p:nvSpPr>
        <p:spPr>
          <a:xfrm>
            <a:off x="1855380" y="850603"/>
            <a:ext cx="4004645" cy="753278"/>
          </a:xfrm>
        </p:spPr>
        <p:txBody>
          <a:bodyPr/>
          <a:lstStyle/>
          <a:p>
            <a:r>
              <a:rPr lang="en-IN" dirty="0"/>
              <a:t>9. Reference</a:t>
            </a:r>
          </a:p>
        </p:txBody>
      </p:sp>
      <p:sp>
        <p:nvSpPr>
          <p:cNvPr id="3" name="Content Placeholder 2">
            <a:extLst>
              <a:ext uri="{FF2B5EF4-FFF2-40B4-BE49-F238E27FC236}">
                <a16:creationId xmlns:a16="http://schemas.microsoft.com/office/drawing/2014/main" id="{D609A8C4-4EBE-CD01-32B2-BE69FCAB26EC}"/>
              </a:ext>
            </a:extLst>
          </p:cNvPr>
          <p:cNvSpPr>
            <a:spLocks noGrp="1"/>
          </p:cNvSpPr>
          <p:nvPr>
            <p:ph idx="1"/>
          </p:nvPr>
        </p:nvSpPr>
        <p:spPr>
          <a:xfrm>
            <a:off x="2583677" y="2041985"/>
            <a:ext cx="8482641" cy="4093343"/>
          </a:xfrm>
        </p:spPr>
        <p:txBody>
          <a:bodyPr/>
          <a:lstStyle/>
          <a:p>
            <a:pPr>
              <a:lnSpc>
                <a:spcPct val="150000"/>
              </a:lnSpc>
            </a:pPr>
            <a:r>
              <a:rPr lang="en-US" sz="2000" b="1" dirty="0"/>
              <a:t>Bence Jendruszak (2024).</a:t>
            </a:r>
            <a:r>
              <a:rPr lang="en-US" sz="2000" dirty="0"/>
              <a:t> Credit Card Fraud Detection: What is It, How It Works and Its Importance. </a:t>
            </a:r>
            <a:r>
              <a:rPr lang="en-US" sz="2000" dirty="0">
                <a:hlinkClick r:id="rId2"/>
              </a:rPr>
              <a:t>SEON</a:t>
            </a:r>
            <a:endParaRPr lang="en-US" sz="2000" dirty="0"/>
          </a:p>
          <a:p>
            <a:pPr>
              <a:lnSpc>
                <a:spcPct val="150000"/>
              </a:lnSpc>
            </a:pPr>
            <a:r>
              <a:rPr lang="en-US" sz="2000" b="1" dirty="0"/>
              <a:t>Ravindra Saini (2023). </a:t>
            </a:r>
            <a:r>
              <a:rPr lang="en-US" sz="2000" dirty="0"/>
              <a:t>A Survey on Detection of Fraudulent Credit Card Transactions Using Machine Learning Algorithms. </a:t>
            </a:r>
            <a:r>
              <a:rPr lang="en-US" sz="2000" dirty="0">
                <a:hlinkClick r:id="rId3"/>
              </a:rPr>
              <a:t>IEEE Explore</a:t>
            </a:r>
            <a:endParaRPr lang="en-US" sz="2000" dirty="0"/>
          </a:p>
          <a:p>
            <a:pPr>
              <a:lnSpc>
                <a:spcPct val="150000"/>
              </a:lnSpc>
            </a:pPr>
            <a:r>
              <a:rPr lang="en-US" sz="2000" b="1" dirty="0"/>
              <a:t>Malam Alamri (2022). </a:t>
            </a:r>
            <a:r>
              <a:rPr lang="en-US" sz="2000" dirty="0"/>
              <a:t>Survey of Credit Card Anomaly and Fraud Detection Using Sampling Techniques. </a:t>
            </a:r>
            <a:r>
              <a:rPr lang="en-US" sz="2000" dirty="0">
                <a:hlinkClick r:id="rId4"/>
              </a:rPr>
              <a:t>SafetyCulture</a:t>
            </a:r>
            <a:endParaRPr lang="en-US" sz="2000" dirty="0"/>
          </a:p>
          <a:p>
            <a:pPr>
              <a:lnSpc>
                <a:spcPct val="150000"/>
              </a:lnSpc>
            </a:pPr>
            <a:r>
              <a:rPr lang="en-US" sz="2000" b="1" dirty="0"/>
              <a:t>SEON Resources. </a:t>
            </a:r>
            <a:r>
              <a:rPr lang="en-US" sz="2000" dirty="0"/>
              <a:t>Credit Card Fraud Detection. </a:t>
            </a:r>
            <a:r>
              <a:rPr lang="en-US" sz="2000" dirty="0">
                <a:hlinkClick r:id="rId2"/>
              </a:rPr>
              <a:t>SEON</a:t>
            </a:r>
            <a:endParaRPr lang="en-IN" sz="2000" dirty="0"/>
          </a:p>
          <a:p>
            <a:endParaRPr lang="en-IN" dirty="0"/>
          </a:p>
        </p:txBody>
      </p:sp>
      <p:sp>
        <p:nvSpPr>
          <p:cNvPr id="4" name="Slide Number Placeholder 3">
            <a:extLst>
              <a:ext uri="{FF2B5EF4-FFF2-40B4-BE49-F238E27FC236}">
                <a16:creationId xmlns:a16="http://schemas.microsoft.com/office/drawing/2014/main" id="{2B05DD90-3A03-1E63-4AD6-B6D9524845CA}"/>
              </a:ext>
            </a:extLst>
          </p:cNvPr>
          <p:cNvSpPr>
            <a:spLocks noGrp="1"/>
          </p:cNvSpPr>
          <p:nvPr>
            <p:ph type="sldNum" sz="quarter" idx="12"/>
          </p:nvPr>
        </p:nvSpPr>
        <p:spPr/>
        <p:txBody>
          <a:bodyPr/>
          <a:lstStyle/>
          <a:p>
            <a:fld id="{A575ECA5-96F4-415B-9B7B-F5BEE4B08E09}" type="slidenum">
              <a:rPr lang="en-IN" smtClean="0"/>
              <a:pPr/>
              <a:t>14</a:t>
            </a:fld>
            <a:endParaRPr lang="en-IN" dirty="0"/>
          </a:p>
        </p:txBody>
      </p:sp>
    </p:spTree>
    <p:extLst>
      <p:ext uri="{BB962C8B-B14F-4D97-AF65-F5344CB8AC3E}">
        <p14:creationId xmlns:p14="http://schemas.microsoft.com/office/powerpoint/2010/main" val="334970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C9646-E93C-1967-B61B-316EFA0573BF}"/>
              </a:ext>
            </a:extLst>
          </p:cNvPr>
          <p:cNvSpPr>
            <a:spLocks noGrp="1"/>
          </p:cNvSpPr>
          <p:nvPr>
            <p:ph type="sldNum" sz="quarter" idx="12"/>
          </p:nvPr>
        </p:nvSpPr>
        <p:spPr/>
        <p:txBody>
          <a:bodyPr/>
          <a:lstStyle/>
          <a:p>
            <a:fld id="{A575ECA5-96F4-415B-9B7B-F5BEE4B08E09}" type="slidenum">
              <a:rPr lang="en-IN" smtClean="0"/>
              <a:pPr/>
              <a:t>15</a:t>
            </a:fld>
            <a:endParaRPr lang="en-IN" dirty="0"/>
          </a:p>
        </p:txBody>
      </p:sp>
      <p:sp>
        <p:nvSpPr>
          <p:cNvPr id="5" name="Rectangle 4">
            <a:extLst>
              <a:ext uri="{FF2B5EF4-FFF2-40B4-BE49-F238E27FC236}">
                <a16:creationId xmlns:a16="http://schemas.microsoft.com/office/drawing/2014/main" id="{09DA9428-B45B-20BA-B9BF-9EC990C7F486}"/>
              </a:ext>
            </a:extLst>
          </p:cNvPr>
          <p:cNvSpPr/>
          <p:nvPr/>
        </p:nvSpPr>
        <p:spPr>
          <a:xfrm>
            <a:off x="4272423" y="2644567"/>
            <a:ext cx="3647152" cy="923330"/>
          </a:xfrm>
          <a:prstGeom prst="rect">
            <a:avLst/>
          </a:prstGeom>
          <a:noFill/>
        </p:spPr>
        <p:txBody>
          <a:bodyPr wrap="none" lIns="91440" tIns="45720" rIns="91440" bIns="45720">
            <a:spAutoFit/>
          </a:bodyPr>
          <a:lstStyle/>
          <a:p>
            <a:pPr algn="ctr"/>
            <a:r>
              <a:rPr lang="en-U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Thank You</a:t>
            </a:r>
          </a:p>
        </p:txBody>
      </p:sp>
      <p:sp>
        <p:nvSpPr>
          <p:cNvPr id="6" name="Rectangle 5">
            <a:extLst>
              <a:ext uri="{FF2B5EF4-FFF2-40B4-BE49-F238E27FC236}">
                <a16:creationId xmlns:a16="http://schemas.microsoft.com/office/drawing/2014/main" id="{EB405D59-04E2-F173-8396-FFBCDFE0262A}"/>
              </a:ext>
            </a:extLst>
          </p:cNvPr>
          <p:cNvSpPr/>
          <p:nvPr/>
        </p:nvSpPr>
        <p:spPr>
          <a:xfrm>
            <a:off x="4972381" y="3429000"/>
            <a:ext cx="2247237" cy="646331"/>
          </a:xfrm>
          <a:prstGeom prst="rect">
            <a:avLst/>
          </a:prstGeom>
          <a:noFill/>
        </p:spPr>
        <p:txBody>
          <a:bodyPr wrap="square" lIns="91440" tIns="45720" rIns="91440" bIns="45720">
            <a:spAutoFit/>
          </a:bodyPr>
          <a:lstStyle/>
          <a:p>
            <a:pPr algn="ctr"/>
            <a:r>
              <a:rPr lang="en-US" sz="3600" b="0" cap="none" spc="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Queries ?</a:t>
            </a:r>
          </a:p>
        </p:txBody>
      </p:sp>
    </p:spTree>
    <p:extLst>
      <p:ext uri="{BB962C8B-B14F-4D97-AF65-F5344CB8AC3E}">
        <p14:creationId xmlns:p14="http://schemas.microsoft.com/office/powerpoint/2010/main" val="3171341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98BD3-82F3-F887-7675-7696E56FA9EA}"/>
              </a:ext>
            </a:extLst>
          </p:cNvPr>
          <p:cNvSpPr>
            <a:spLocks noGrp="1"/>
          </p:cNvSpPr>
          <p:nvPr>
            <p:ph type="title"/>
          </p:nvPr>
        </p:nvSpPr>
        <p:spPr>
          <a:xfrm>
            <a:off x="2390667" y="304849"/>
            <a:ext cx="8911687" cy="823606"/>
          </a:xfrm>
        </p:spPr>
        <p:txBody>
          <a:bodyPr/>
          <a:lstStyle/>
          <a:p>
            <a:r>
              <a:rPr lang="en-IN" dirty="0"/>
              <a:t>Contents</a:t>
            </a:r>
          </a:p>
        </p:txBody>
      </p:sp>
      <p:sp>
        <p:nvSpPr>
          <p:cNvPr id="3" name="Content Placeholder 2">
            <a:extLst>
              <a:ext uri="{FF2B5EF4-FFF2-40B4-BE49-F238E27FC236}">
                <a16:creationId xmlns:a16="http://schemas.microsoft.com/office/drawing/2014/main" id="{CF4DD591-8615-A08A-67F8-943007048E4D}"/>
              </a:ext>
            </a:extLst>
          </p:cNvPr>
          <p:cNvSpPr>
            <a:spLocks noGrp="1"/>
          </p:cNvSpPr>
          <p:nvPr>
            <p:ph idx="1"/>
          </p:nvPr>
        </p:nvSpPr>
        <p:spPr>
          <a:xfrm>
            <a:off x="2696512" y="985058"/>
            <a:ext cx="7804340" cy="5641883"/>
          </a:xfrm>
        </p:spPr>
        <p:txBody>
          <a:bodyPr>
            <a:noAutofit/>
          </a:bodyPr>
          <a:lstStyle/>
          <a:p>
            <a:pPr marL="457200" indent="-457200">
              <a:buFont typeface="+mj-lt"/>
              <a:buAutoNum type="arabicPeriod"/>
            </a:pPr>
            <a:r>
              <a:rPr lang="en-IN" sz="1800" dirty="0"/>
              <a:t>Introduction</a:t>
            </a:r>
          </a:p>
          <a:p>
            <a:pPr marL="457200" lvl="1" indent="0">
              <a:buNone/>
            </a:pPr>
            <a:r>
              <a:rPr lang="en-IN" sz="1800" dirty="0">
                <a:solidFill>
                  <a:srgbClr val="C00000"/>
                </a:solidFill>
              </a:rPr>
              <a:t>1.1</a:t>
            </a:r>
            <a:r>
              <a:rPr lang="en-IN" sz="1800" dirty="0"/>
              <a:t> Overview</a:t>
            </a:r>
          </a:p>
          <a:p>
            <a:pPr marL="457200" lvl="1" indent="0">
              <a:buNone/>
            </a:pPr>
            <a:r>
              <a:rPr lang="en-IN" sz="1800" dirty="0">
                <a:solidFill>
                  <a:srgbClr val="C00000"/>
                </a:solidFill>
              </a:rPr>
              <a:t>1.2</a:t>
            </a:r>
            <a:r>
              <a:rPr lang="en-IN" sz="1800" dirty="0"/>
              <a:t> Purpose</a:t>
            </a:r>
          </a:p>
          <a:p>
            <a:pPr marL="457200" indent="-457200">
              <a:buFont typeface="+mj-lt"/>
              <a:buAutoNum type="arabicPeriod"/>
            </a:pPr>
            <a:r>
              <a:rPr lang="en-IN" sz="1800" dirty="0"/>
              <a:t>Literature Review</a:t>
            </a:r>
          </a:p>
          <a:p>
            <a:pPr marL="457200" indent="-457200">
              <a:buFont typeface="+mj-lt"/>
              <a:buAutoNum type="arabicPeriod"/>
            </a:pPr>
            <a:r>
              <a:rPr lang="en-IN" sz="1800" dirty="0"/>
              <a:t>Problem Statement</a:t>
            </a:r>
          </a:p>
          <a:p>
            <a:pPr marL="457200" indent="-457200">
              <a:buFont typeface="+mj-lt"/>
              <a:buAutoNum type="arabicPeriod"/>
            </a:pPr>
            <a:r>
              <a:rPr lang="en-IN" sz="1800" dirty="0"/>
              <a:t>Proposed Solution</a:t>
            </a:r>
          </a:p>
          <a:p>
            <a:pPr marL="457200" indent="-457200">
              <a:buFont typeface="+mj-lt"/>
              <a:buAutoNum type="arabicPeriod"/>
            </a:pPr>
            <a:r>
              <a:rPr lang="en-IN" sz="1800" dirty="0"/>
              <a:t>Objectives</a:t>
            </a:r>
          </a:p>
          <a:p>
            <a:pPr marL="457200" indent="-457200">
              <a:buFont typeface="+mj-lt"/>
              <a:buAutoNum type="arabicPeriod"/>
            </a:pPr>
            <a:r>
              <a:rPr lang="en-IN" sz="1800" dirty="0"/>
              <a:t>Theoretical Analysis</a:t>
            </a:r>
          </a:p>
          <a:p>
            <a:pPr marL="457200" lvl="1" indent="0">
              <a:buNone/>
            </a:pPr>
            <a:r>
              <a:rPr lang="en-IN" sz="1800" dirty="0">
                <a:solidFill>
                  <a:srgbClr val="C00000"/>
                </a:solidFill>
              </a:rPr>
              <a:t>6.1</a:t>
            </a:r>
            <a:r>
              <a:rPr lang="en-IN" sz="1800" dirty="0"/>
              <a:t> Block Diagram</a:t>
            </a:r>
          </a:p>
          <a:p>
            <a:pPr marL="457200" lvl="1" indent="0">
              <a:buNone/>
            </a:pPr>
            <a:r>
              <a:rPr lang="en-IN" sz="1800" dirty="0">
                <a:solidFill>
                  <a:srgbClr val="C00000"/>
                </a:solidFill>
              </a:rPr>
              <a:t>6.2</a:t>
            </a:r>
            <a:r>
              <a:rPr lang="en-IN" sz="1800" dirty="0"/>
              <a:t> Hardware Requirements</a:t>
            </a:r>
          </a:p>
          <a:p>
            <a:pPr marL="457200" lvl="1" indent="0">
              <a:buNone/>
            </a:pPr>
            <a:r>
              <a:rPr lang="en-IN" sz="1800" dirty="0">
                <a:solidFill>
                  <a:srgbClr val="C00000"/>
                </a:solidFill>
              </a:rPr>
              <a:t>6.3</a:t>
            </a:r>
            <a:r>
              <a:rPr lang="en-IN" sz="1800" dirty="0"/>
              <a:t> Software Requirements</a:t>
            </a:r>
          </a:p>
          <a:p>
            <a:pPr marL="457200" indent="-457200">
              <a:buFont typeface="+mj-lt"/>
              <a:buAutoNum type="arabicPeriod"/>
            </a:pPr>
            <a:r>
              <a:rPr lang="en-IN" sz="1800" dirty="0"/>
              <a:t>Applications </a:t>
            </a:r>
          </a:p>
          <a:p>
            <a:pPr marL="457200" indent="-457200">
              <a:buFont typeface="+mj-lt"/>
              <a:buAutoNum type="arabicPeriod"/>
            </a:pPr>
            <a:r>
              <a:rPr lang="en-IN" sz="1800" dirty="0"/>
              <a:t>GitHub</a:t>
            </a:r>
          </a:p>
          <a:p>
            <a:pPr marL="457200" indent="-457200">
              <a:buFont typeface="+mj-lt"/>
              <a:buAutoNum type="arabicPeriod"/>
            </a:pPr>
            <a:r>
              <a:rPr lang="en-IN" sz="1800" dirty="0"/>
              <a:t>Reference</a:t>
            </a:r>
          </a:p>
        </p:txBody>
      </p:sp>
      <p:sp>
        <p:nvSpPr>
          <p:cNvPr id="4" name="Slide Number Placeholder 3">
            <a:extLst>
              <a:ext uri="{FF2B5EF4-FFF2-40B4-BE49-F238E27FC236}">
                <a16:creationId xmlns:a16="http://schemas.microsoft.com/office/drawing/2014/main" id="{E8A21891-9C7A-E4D4-07BD-AF0CB8124C66}"/>
              </a:ext>
            </a:extLst>
          </p:cNvPr>
          <p:cNvSpPr>
            <a:spLocks noGrp="1"/>
          </p:cNvSpPr>
          <p:nvPr>
            <p:ph type="sldNum" sz="quarter" idx="12"/>
          </p:nvPr>
        </p:nvSpPr>
        <p:spPr/>
        <p:txBody>
          <a:bodyPr/>
          <a:lstStyle/>
          <a:p>
            <a:fld id="{A575ECA5-96F4-415B-9B7B-F5BEE4B08E09}" type="slidenum">
              <a:rPr lang="en-IN" smtClean="0"/>
              <a:pPr/>
              <a:t>2</a:t>
            </a:fld>
            <a:endParaRPr lang="en-IN" dirty="0"/>
          </a:p>
        </p:txBody>
      </p:sp>
    </p:spTree>
    <p:extLst>
      <p:ext uri="{BB962C8B-B14F-4D97-AF65-F5344CB8AC3E}">
        <p14:creationId xmlns:p14="http://schemas.microsoft.com/office/powerpoint/2010/main" val="1048645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1DBF2-8E9B-B5CB-CD3B-77256299D7E2}"/>
              </a:ext>
            </a:extLst>
          </p:cNvPr>
          <p:cNvSpPr>
            <a:spLocks noGrp="1"/>
          </p:cNvSpPr>
          <p:nvPr>
            <p:ph type="title"/>
          </p:nvPr>
        </p:nvSpPr>
        <p:spPr>
          <a:xfrm>
            <a:off x="2033627" y="691814"/>
            <a:ext cx="3263865" cy="672255"/>
          </a:xfrm>
        </p:spPr>
        <p:txBody>
          <a:bodyPr>
            <a:normAutofit fontScale="90000"/>
          </a:bodyPr>
          <a:lstStyle/>
          <a:p>
            <a:r>
              <a:rPr lang="en-IN" dirty="0"/>
              <a:t>1. </a:t>
            </a:r>
            <a:r>
              <a:rPr lang="en-IN" sz="4400" dirty="0"/>
              <a:t>Introduction</a:t>
            </a:r>
            <a:endParaRPr lang="en-IN" dirty="0"/>
          </a:p>
        </p:txBody>
      </p:sp>
      <p:sp>
        <p:nvSpPr>
          <p:cNvPr id="3" name="Content Placeholder 2">
            <a:extLst>
              <a:ext uri="{FF2B5EF4-FFF2-40B4-BE49-F238E27FC236}">
                <a16:creationId xmlns:a16="http://schemas.microsoft.com/office/drawing/2014/main" id="{D609A8C4-4EBE-CD01-32B2-BE69FCAB26EC}"/>
              </a:ext>
            </a:extLst>
          </p:cNvPr>
          <p:cNvSpPr>
            <a:spLocks noGrp="1"/>
          </p:cNvSpPr>
          <p:nvPr>
            <p:ph idx="1"/>
          </p:nvPr>
        </p:nvSpPr>
        <p:spPr>
          <a:xfrm>
            <a:off x="934065" y="1364069"/>
            <a:ext cx="10864645" cy="5339211"/>
          </a:xfrm>
        </p:spPr>
        <p:txBody>
          <a:bodyPr>
            <a:normAutofit/>
          </a:bodyPr>
          <a:lstStyle/>
          <a:p>
            <a:pPr marL="800100" lvl="2" indent="0">
              <a:buNone/>
            </a:pPr>
            <a:r>
              <a:rPr lang="en-IN" sz="2000" dirty="0">
                <a:solidFill>
                  <a:schemeClr val="tx1"/>
                </a:solidFill>
              </a:rPr>
              <a:t>What is Credit Card Fraud Detection?</a:t>
            </a:r>
          </a:p>
          <a:p>
            <a:pPr marL="800100" lvl="2" indent="0">
              <a:buNone/>
            </a:pPr>
            <a:r>
              <a:rPr lang="en-US" sz="2000" dirty="0">
                <a:solidFill>
                  <a:schemeClr val="tx1"/>
                </a:solidFill>
              </a:rPr>
              <a:t>It is a model which uses some tools and practices to prevent fraudulent transactions on credit cards. The goal is to stop unauthorized transactions as quickly as possible to minimize financial losses for both cardholder n card issuer. Credit card fraud detection uses various techniques and technologies, which includes Anomaly detection.  Machine learning.  Real-time alerts.  Automated data controls.  Risk scores. </a:t>
            </a:r>
            <a:endParaRPr lang="en-IN" sz="2000" dirty="0">
              <a:solidFill>
                <a:schemeClr val="tx1"/>
              </a:solidFill>
            </a:endParaRPr>
          </a:p>
          <a:p>
            <a:pPr marL="800100" lvl="2" indent="0">
              <a:buNone/>
            </a:pPr>
            <a:r>
              <a:rPr lang="en-IN" sz="2000" dirty="0">
                <a:solidFill>
                  <a:schemeClr val="tx1"/>
                </a:solidFill>
              </a:rPr>
              <a:t>1.1 Overview</a:t>
            </a:r>
          </a:p>
          <a:p>
            <a:pPr lvl="2"/>
            <a:r>
              <a:rPr lang="en-US" dirty="0"/>
              <a:t>Uses machine learning to detect fraudulent transactions.</a:t>
            </a:r>
          </a:p>
          <a:p>
            <a:pPr lvl="2"/>
            <a:r>
              <a:rPr lang="en-US" dirty="0"/>
              <a:t>Analyzes patterns in transaction data to flag anomalies.</a:t>
            </a:r>
          </a:p>
          <a:p>
            <a:pPr lvl="2"/>
            <a:r>
              <a:rPr lang="en-US" dirty="0"/>
              <a:t>Protects consumers and financial institutions from losses.</a:t>
            </a:r>
            <a:endParaRPr lang="en-US" dirty="0">
              <a:solidFill>
                <a:srgbClr val="000000"/>
              </a:solidFill>
            </a:endParaRPr>
          </a:p>
          <a:p>
            <a:pPr marL="800100" lvl="2" indent="0">
              <a:buNone/>
            </a:pPr>
            <a:r>
              <a:rPr lang="en-US" sz="2000" dirty="0">
                <a:solidFill>
                  <a:srgbClr val="000000"/>
                </a:solidFill>
                <a:latin typeface="Times New Roman" panose="02020603050405020304" pitchFamily="18" charset="0"/>
              </a:rPr>
              <a:t>1.2 Purpose</a:t>
            </a:r>
          </a:p>
          <a:p>
            <a:pPr lvl="2"/>
            <a:r>
              <a:rPr lang="en-US" b="1" dirty="0"/>
              <a:t>Prevent fraud</a:t>
            </a:r>
            <a:r>
              <a:rPr lang="en-US" dirty="0"/>
              <a:t> by identifying fraudulent transactions early.</a:t>
            </a:r>
          </a:p>
          <a:p>
            <a:pPr lvl="2"/>
            <a:r>
              <a:rPr lang="en-US" b="1" dirty="0"/>
              <a:t>Reduce costs</a:t>
            </a:r>
            <a:r>
              <a:rPr lang="en-US" dirty="0"/>
              <a:t> by minimizing manual intervention and chargebacks.</a:t>
            </a:r>
          </a:p>
          <a:p>
            <a:pPr lvl="2"/>
            <a:r>
              <a:rPr lang="en-US" b="1" dirty="0"/>
              <a:t>Ensure scalability</a:t>
            </a:r>
            <a:r>
              <a:rPr lang="en-US" dirty="0"/>
              <a:t> for use across various sectors while complying with financial standards.</a:t>
            </a:r>
            <a:endParaRPr lang="en-IN" dirty="0"/>
          </a:p>
        </p:txBody>
      </p:sp>
      <p:sp>
        <p:nvSpPr>
          <p:cNvPr id="4" name="Slide Number Placeholder 3">
            <a:extLst>
              <a:ext uri="{FF2B5EF4-FFF2-40B4-BE49-F238E27FC236}">
                <a16:creationId xmlns:a16="http://schemas.microsoft.com/office/drawing/2014/main" id="{2B05DD90-3A03-1E63-4AD6-B6D9524845CA}"/>
              </a:ext>
            </a:extLst>
          </p:cNvPr>
          <p:cNvSpPr>
            <a:spLocks noGrp="1"/>
          </p:cNvSpPr>
          <p:nvPr>
            <p:ph type="sldNum" sz="quarter" idx="12"/>
          </p:nvPr>
        </p:nvSpPr>
        <p:spPr/>
        <p:txBody>
          <a:bodyPr/>
          <a:lstStyle/>
          <a:p>
            <a:fld id="{A575ECA5-96F4-415B-9B7B-F5BEE4B08E09}" type="slidenum">
              <a:rPr lang="en-IN" smtClean="0"/>
              <a:pPr/>
              <a:t>3</a:t>
            </a:fld>
            <a:endParaRPr lang="en-IN" dirty="0"/>
          </a:p>
        </p:txBody>
      </p:sp>
    </p:spTree>
    <p:extLst>
      <p:ext uri="{BB962C8B-B14F-4D97-AF65-F5344CB8AC3E}">
        <p14:creationId xmlns:p14="http://schemas.microsoft.com/office/powerpoint/2010/main" val="4021755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1DBF2-8E9B-B5CB-CD3B-77256299D7E2}"/>
              </a:ext>
            </a:extLst>
          </p:cNvPr>
          <p:cNvSpPr>
            <a:spLocks noGrp="1"/>
          </p:cNvSpPr>
          <p:nvPr>
            <p:ph type="title"/>
          </p:nvPr>
        </p:nvSpPr>
        <p:spPr>
          <a:xfrm>
            <a:off x="1959724" y="722022"/>
            <a:ext cx="4386609" cy="788001"/>
          </a:xfrm>
        </p:spPr>
        <p:txBody>
          <a:bodyPr/>
          <a:lstStyle/>
          <a:p>
            <a:r>
              <a:rPr lang="en-IN" dirty="0"/>
              <a:t>2. Literature Review</a:t>
            </a:r>
          </a:p>
        </p:txBody>
      </p:sp>
      <p:sp>
        <p:nvSpPr>
          <p:cNvPr id="4" name="Slide Number Placeholder 3">
            <a:extLst>
              <a:ext uri="{FF2B5EF4-FFF2-40B4-BE49-F238E27FC236}">
                <a16:creationId xmlns:a16="http://schemas.microsoft.com/office/drawing/2014/main" id="{2B05DD90-3A03-1E63-4AD6-B6D9524845CA}"/>
              </a:ext>
            </a:extLst>
          </p:cNvPr>
          <p:cNvSpPr>
            <a:spLocks noGrp="1"/>
          </p:cNvSpPr>
          <p:nvPr>
            <p:ph type="sldNum" sz="quarter" idx="12"/>
          </p:nvPr>
        </p:nvSpPr>
        <p:spPr/>
        <p:txBody>
          <a:bodyPr/>
          <a:lstStyle/>
          <a:p>
            <a:fld id="{A575ECA5-96F4-415B-9B7B-F5BEE4B08E09}" type="slidenum">
              <a:rPr lang="en-IN" smtClean="0"/>
              <a:pPr/>
              <a:t>4</a:t>
            </a:fld>
            <a:endParaRPr lang="en-IN" dirty="0"/>
          </a:p>
        </p:txBody>
      </p:sp>
      <p:graphicFrame>
        <p:nvGraphicFramePr>
          <p:cNvPr id="5" name="Table 4">
            <a:extLst>
              <a:ext uri="{FF2B5EF4-FFF2-40B4-BE49-F238E27FC236}">
                <a16:creationId xmlns:a16="http://schemas.microsoft.com/office/drawing/2014/main" id="{4D486EC0-E04D-95E7-B43B-C60E6CC60E85}"/>
              </a:ext>
            </a:extLst>
          </p:cNvPr>
          <p:cNvGraphicFramePr>
            <a:graphicFrameLocks noGrp="1"/>
          </p:cNvGraphicFramePr>
          <p:nvPr>
            <p:extLst>
              <p:ext uri="{D42A27DB-BD31-4B8C-83A1-F6EECF244321}">
                <p14:modId xmlns:p14="http://schemas.microsoft.com/office/powerpoint/2010/main" val="3709259523"/>
              </p:ext>
            </p:extLst>
          </p:nvPr>
        </p:nvGraphicFramePr>
        <p:xfrm>
          <a:off x="474562" y="1401896"/>
          <a:ext cx="11527234" cy="4547889"/>
        </p:xfrm>
        <a:graphic>
          <a:graphicData uri="http://schemas.openxmlformats.org/drawingml/2006/table">
            <a:tbl>
              <a:tblPr firstRow="1" bandRow="1">
                <a:tableStyleId>{5C22544A-7EE6-4342-B048-85BDC9FD1C3A}</a:tableStyleId>
              </a:tblPr>
              <a:tblGrid>
                <a:gridCol w="682905">
                  <a:extLst>
                    <a:ext uri="{9D8B030D-6E8A-4147-A177-3AD203B41FA5}">
                      <a16:colId xmlns:a16="http://schemas.microsoft.com/office/drawing/2014/main" val="3061002685"/>
                    </a:ext>
                  </a:extLst>
                </a:gridCol>
                <a:gridCol w="2673752">
                  <a:extLst>
                    <a:ext uri="{9D8B030D-6E8A-4147-A177-3AD203B41FA5}">
                      <a16:colId xmlns:a16="http://schemas.microsoft.com/office/drawing/2014/main" val="3308928935"/>
                    </a:ext>
                  </a:extLst>
                </a:gridCol>
                <a:gridCol w="4328932">
                  <a:extLst>
                    <a:ext uri="{9D8B030D-6E8A-4147-A177-3AD203B41FA5}">
                      <a16:colId xmlns:a16="http://schemas.microsoft.com/office/drawing/2014/main" val="3184326738"/>
                    </a:ext>
                  </a:extLst>
                </a:gridCol>
                <a:gridCol w="3841645">
                  <a:extLst>
                    <a:ext uri="{9D8B030D-6E8A-4147-A177-3AD203B41FA5}">
                      <a16:colId xmlns:a16="http://schemas.microsoft.com/office/drawing/2014/main" val="3980447352"/>
                    </a:ext>
                  </a:extLst>
                </a:gridCol>
              </a:tblGrid>
              <a:tr h="607995">
                <a:tc>
                  <a:txBody>
                    <a:bodyPr/>
                    <a:lstStyle/>
                    <a:p>
                      <a:pPr algn="ctr"/>
                      <a:r>
                        <a:rPr lang="en-IN" sz="1600" dirty="0"/>
                        <a:t>Sr. No.</a:t>
                      </a:r>
                    </a:p>
                  </a:txBody>
                  <a:tcPr/>
                </a:tc>
                <a:tc>
                  <a:txBody>
                    <a:bodyPr/>
                    <a:lstStyle/>
                    <a:p>
                      <a:pPr algn="ctr"/>
                      <a:r>
                        <a:rPr lang="en-IN" sz="1600" dirty="0"/>
                        <a:t>Name of Solution/System</a:t>
                      </a:r>
                    </a:p>
                  </a:txBody>
                  <a:tcPr/>
                </a:tc>
                <a:tc>
                  <a:txBody>
                    <a:bodyPr/>
                    <a:lstStyle/>
                    <a:p>
                      <a:pPr algn="ctr"/>
                      <a:r>
                        <a:rPr lang="en-IN" sz="1800" dirty="0"/>
                        <a:t>Features</a:t>
                      </a:r>
                    </a:p>
                  </a:txBody>
                  <a:tcPr/>
                </a:tc>
                <a:tc>
                  <a:txBody>
                    <a:bodyPr/>
                    <a:lstStyle/>
                    <a:p>
                      <a:pPr algn="ctr"/>
                      <a:r>
                        <a:rPr lang="en-IN" sz="1600" dirty="0"/>
                        <a:t>Limitations/</a:t>
                      </a:r>
                    </a:p>
                    <a:p>
                      <a:pPr algn="ctr"/>
                      <a:r>
                        <a:rPr lang="en-IN" sz="1600" dirty="0"/>
                        <a:t>Drawbacks</a:t>
                      </a:r>
                    </a:p>
                  </a:txBody>
                  <a:tcPr/>
                </a:tc>
                <a:extLst>
                  <a:ext uri="{0D108BD9-81ED-4DB2-BD59-A6C34878D82A}">
                    <a16:rowId xmlns:a16="http://schemas.microsoft.com/office/drawing/2014/main" val="4291405766"/>
                  </a:ext>
                </a:extLst>
              </a:tr>
              <a:tr h="1283915">
                <a:tc>
                  <a:txBody>
                    <a:bodyPr/>
                    <a:lstStyle/>
                    <a:p>
                      <a:pPr algn="ctr"/>
                      <a:r>
                        <a:rPr lang="en-IN" sz="1800" b="0" dirty="0"/>
                        <a:t>1.</a:t>
                      </a:r>
                    </a:p>
                  </a:txBody>
                  <a:tcPr/>
                </a:tc>
                <a:tc>
                  <a:txBody>
                    <a:bodyPr/>
                    <a:lstStyle/>
                    <a:p>
                      <a:pPr algn="ctr"/>
                      <a:r>
                        <a:rPr lang="en-US" sz="2000" dirty="0"/>
                        <a:t>FICO Falcon Fraud Manager</a:t>
                      </a:r>
                      <a:endParaRPr lang="en-IN" sz="2000" dirty="0"/>
                    </a:p>
                  </a:txBody>
                  <a:tcPr/>
                </a:tc>
                <a:tc>
                  <a:txBody>
                    <a:bodyPr/>
                    <a:lstStyle/>
                    <a:p>
                      <a:pPr marL="342900" indent="-342900" algn="l">
                        <a:buFont typeface="+mj-lt"/>
                        <a:buAutoNum type="arabicPeriod"/>
                      </a:pPr>
                      <a:r>
                        <a:rPr lang="en-US" sz="1400" dirty="0"/>
                        <a:t>Real-time fraud detection using machine learning.</a:t>
                      </a:r>
                    </a:p>
                    <a:p>
                      <a:pPr marL="342900" indent="-342900" algn="l">
                        <a:buFont typeface="+mj-lt"/>
                        <a:buAutoNum type="arabicPeriod"/>
                      </a:pPr>
                      <a:r>
                        <a:rPr lang="en-US" sz="1400" dirty="0"/>
                        <a:t>Customizable fraud rules and scoring models.</a:t>
                      </a:r>
                      <a:endParaRPr lang="en-IN" sz="1400" dirty="0"/>
                    </a:p>
                  </a:txBody>
                  <a:tcPr/>
                </a:tc>
                <a:tc>
                  <a:txBody>
                    <a:bodyPr/>
                    <a:lstStyle/>
                    <a:p>
                      <a:pPr marL="342900" indent="-342900" algn="l">
                        <a:buFont typeface="+mj-lt"/>
                        <a:buAutoNum type="arabicPeriod"/>
                      </a:pPr>
                      <a:r>
                        <a:rPr lang="en-US" sz="1400" dirty="0"/>
                        <a:t>Can produce false positives, leading to legitimate transactions being flagged.</a:t>
                      </a:r>
                    </a:p>
                    <a:p>
                      <a:pPr marL="342900" indent="-342900" algn="l">
                        <a:buFont typeface="+mj-lt"/>
                        <a:buAutoNum type="arabicPeriod"/>
                      </a:pPr>
                      <a:r>
                        <a:rPr lang="en-US" sz="1400" dirty="0"/>
                        <a:t>Complexity in customization requires significant expertise.</a:t>
                      </a:r>
                      <a:endParaRPr lang="en-IN" sz="1400" dirty="0"/>
                    </a:p>
                  </a:txBody>
                  <a:tcPr/>
                </a:tc>
                <a:extLst>
                  <a:ext uri="{0D108BD9-81ED-4DB2-BD59-A6C34878D82A}">
                    <a16:rowId xmlns:a16="http://schemas.microsoft.com/office/drawing/2014/main" val="2750208946"/>
                  </a:ext>
                </a:extLst>
              </a:tr>
              <a:tr h="1215990">
                <a:tc>
                  <a:txBody>
                    <a:bodyPr/>
                    <a:lstStyle/>
                    <a:p>
                      <a:pPr algn="ctr"/>
                      <a:r>
                        <a:rPr lang="en-IN" sz="1800" dirty="0"/>
                        <a:t>2.</a:t>
                      </a:r>
                    </a:p>
                  </a:txBody>
                  <a:tcPr/>
                </a:tc>
                <a:tc>
                  <a:txBody>
                    <a:bodyPr/>
                    <a:lstStyle/>
                    <a:p>
                      <a:pPr algn="ctr"/>
                      <a:r>
                        <a:rPr lang="en-US" sz="2000" dirty="0"/>
                        <a:t>SAS Fraud Management</a:t>
                      </a:r>
                      <a:endParaRPr lang="en-IN" sz="2000" dirty="0"/>
                    </a:p>
                  </a:txBody>
                  <a:tcPr/>
                </a:tc>
                <a:tc>
                  <a:txBody>
                    <a:bodyPr/>
                    <a:lstStyle/>
                    <a:p>
                      <a:pPr marL="342900" indent="-342900" algn="l">
                        <a:buFont typeface="+mj-lt"/>
                        <a:buAutoNum type="arabicPeriod"/>
                      </a:pPr>
                      <a:r>
                        <a:rPr lang="en-US" sz="1400" dirty="0"/>
                        <a:t>Advanced analytics and machine learning algorithms.</a:t>
                      </a:r>
                    </a:p>
                    <a:p>
                      <a:pPr marL="342900" indent="-342900" algn="l">
                        <a:buFont typeface="+mj-lt"/>
                        <a:buAutoNum type="arabicPeriod"/>
                      </a:pPr>
                      <a:r>
                        <a:rPr lang="en-US" sz="1400" dirty="0"/>
                        <a:t>Real-time transaction monitoring and alerts.</a:t>
                      </a:r>
                    </a:p>
                    <a:p>
                      <a:pPr marL="342900" indent="-342900" algn="l">
                        <a:buFont typeface="+mj-lt"/>
                        <a:buAutoNum type="arabicPeriod"/>
                      </a:pPr>
                      <a:r>
                        <a:rPr lang="en-US" sz="1400" dirty="0"/>
                        <a:t>Integration with various data sources for comprehensive analysis.</a:t>
                      </a:r>
                      <a:endParaRPr lang="en-IN" sz="1400" dirty="0"/>
                    </a:p>
                  </a:txBody>
                  <a:tcPr/>
                </a:tc>
                <a:tc>
                  <a:txBody>
                    <a:bodyPr/>
                    <a:lstStyle/>
                    <a:p>
                      <a:pPr marL="342900" indent="-342900" algn="l">
                        <a:buFont typeface="+mj-lt"/>
                        <a:buAutoNum type="arabicPeriod"/>
                      </a:pPr>
                      <a:r>
                        <a:rPr lang="en-US" sz="1400" dirty="0"/>
                        <a:t>High implementation and maintenance costs.</a:t>
                      </a:r>
                    </a:p>
                    <a:p>
                      <a:pPr marL="342900" indent="-342900" algn="l">
                        <a:buFont typeface="+mj-lt"/>
                        <a:buAutoNum type="arabicPeriod"/>
                      </a:pPr>
                      <a:endParaRPr lang="en-US" sz="1400" dirty="0"/>
                    </a:p>
                    <a:p>
                      <a:pPr marL="342900" indent="-342900" algn="l">
                        <a:buFont typeface="+mj-lt"/>
                        <a:buAutoNum type="arabicPeriod"/>
                      </a:pPr>
                      <a:r>
                        <a:rPr lang="en-US" sz="1400" dirty="0"/>
                        <a:t>Requires extensive data preparation and modeling.</a:t>
                      </a:r>
                      <a:endParaRPr lang="en-IN" sz="1400" dirty="0"/>
                    </a:p>
                  </a:txBody>
                  <a:tcPr/>
                </a:tc>
                <a:extLst>
                  <a:ext uri="{0D108BD9-81ED-4DB2-BD59-A6C34878D82A}">
                    <a16:rowId xmlns:a16="http://schemas.microsoft.com/office/drawing/2014/main" val="2850866531"/>
                  </a:ext>
                </a:extLst>
              </a:tr>
              <a:tr h="1439989">
                <a:tc>
                  <a:txBody>
                    <a:bodyPr/>
                    <a:lstStyle/>
                    <a:p>
                      <a:pPr algn="ctr"/>
                      <a:r>
                        <a:rPr lang="en-IN" sz="1800" dirty="0"/>
                        <a:t>3.</a:t>
                      </a:r>
                    </a:p>
                  </a:txBody>
                  <a:tcPr/>
                </a:tc>
                <a:tc>
                  <a:txBody>
                    <a:bodyPr/>
                    <a:lstStyle/>
                    <a:p>
                      <a:pPr algn="ctr"/>
                      <a:r>
                        <a:rPr lang="en-US" sz="2000" dirty="0"/>
                        <a:t>Kount</a:t>
                      </a:r>
                      <a:endParaRPr lang="en-IN" sz="2000" dirty="0"/>
                    </a:p>
                  </a:txBody>
                  <a:tcPr/>
                </a:tc>
                <a:tc>
                  <a:txBody>
                    <a:bodyPr/>
                    <a:lstStyle/>
                    <a:p>
                      <a:pPr marL="342900" indent="-342900" algn="l">
                        <a:buFont typeface="+mj-lt"/>
                        <a:buAutoNum type="arabicPeriod"/>
                      </a:pPr>
                      <a:r>
                        <a:rPr lang="en-US" sz="1400" dirty="0"/>
                        <a:t>AI-driven decision engine for transaction analysis.</a:t>
                      </a:r>
                    </a:p>
                    <a:p>
                      <a:pPr marL="342900" indent="-342900" algn="l">
                        <a:buFont typeface="+mj-lt"/>
                        <a:buAutoNum type="arabicPeriod"/>
                      </a:pPr>
                      <a:r>
                        <a:rPr lang="en-US" sz="1400" dirty="0"/>
                        <a:t>Device fingerprinting and customer behavior analytics.</a:t>
                      </a:r>
                    </a:p>
                    <a:p>
                      <a:pPr marL="342900" indent="-342900" algn="l">
                        <a:buFont typeface="+mj-lt"/>
                        <a:buAutoNum type="arabicPeriod"/>
                      </a:pPr>
                      <a:r>
                        <a:rPr lang="en-US" sz="1400" dirty="0"/>
                        <a:t>Risk score assessment based on multiple parameters.</a:t>
                      </a:r>
                      <a:endParaRPr lang="en-IN" sz="1400" dirty="0"/>
                    </a:p>
                  </a:txBody>
                  <a:tcPr/>
                </a:tc>
                <a:tc>
                  <a:txBody>
                    <a:bodyPr/>
                    <a:lstStyle/>
                    <a:p>
                      <a:pPr marL="342900" indent="-342900" algn="l">
                        <a:buFont typeface="+mj-lt"/>
                        <a:buAutoNum type="arabicPeriod"/>
                      </a:pPr>
                      <a:r>
                        <a:rPr lang="en-US" sz="1400" dirty="0"/>
                        <a:t>Limited effectiveness against new or evolving fraud tactics.</a:t>
                      </a:r>
                    </a:p>
                    <a:p>
                      <a:pPr marL="342900" indent="-342900" algn="l">
                        <a:buFont typeface="+mj-lt"/>
                        <a:buAutoNum type="arabicPeriod"/>
                      </a:pPr>
                      <a:r>
                        <a:rPr lang="en-US" sz="1400" dirty="0"/>
                        <a:t>Dependency on historical data may restrict adaptability.</a:t>
                      </a:r>
                      <a:endParaRPr lang="en-IN" sz="1400" dirty="0"/>
                    </a:p>
                  </a:txBody>
                  <a:tcPr/>
                </a:tc>
                <a:extLst>
                  <a:ext uri="{0D108BD9-81ED-4DB2-BD59-A6C34878D82A}">
                    <a16:rowId xmlns:a16="http://schemas.microsoft.com/office/drawing/2014/main" val="312711746"/>
                  </a:ext>
                </a:extLst>
              </a:tr>
            </a:tbl>
          </a:graphicData>
        </a:graphic>
      </p:graphicFrame>
    </p:spTree>
    <p:extLst>
      <p:ext uri="{BB962C8B-B14F-4D97-AF65-F5344CB8AC3E}">
        <p14:creationId xmlns:p14="http://schemas.microsoft.com/office/powerpoint/2010/main" val="188561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1DBF2-8E9B-B5CB-CD3B-77256299D7E2}"/>
              </a:ext>
            </a:extLst>
          </p:cNvPr>
          <p:cNvSpPr>
            <a:spLocks noGrp="1"/>
          </p:cNvSpPr>
          <p:nvPr>
            <p:ph type="title"/>
          </p:nvPr>
        </p:nvSpPr>
        <p:spPr>
          <a:xfrm>
            <a:off x="1981969" y="754990"/>
            <a:ext cx="4664402" cy="811151"/>
          </a:xfrm>
        </p:spPr>
        <p:txBody>
          <a:bodyPr/>
          <a:lstStyle/>
          <a:p>
            <a:r>
              <a:rPr lang="en-IN" dirty="0"/>
              <a:t>3. Problem Statement</a:t>
            </a:r>
          </a:p>
        </p:txBody>
      </p:sp>
      <p:sp>
        <p:nvSpPr>
          <p:cNvPr id="3" name="Content Placeholder 2">
            <a:extLst>
              <a:ext uri="{FF2B5EF4-FFF2-40B4-BE49-F238E27FC236}">
                <a16:creationId xmlns:a16="http://schemas.microsoft.com/office/drawing/2014/main" id="{D609A8C4-4EBE-CD01-32B2-BE69FCAB26EC}"/>
              </a:ext>
            </a:extLst>
          </p:cNvPr>
          <p:cNvSpPr>
            <a:spLocks noGrp="1"/>
          </p:cNvSpPr>
          <p:nvPr>
            <p:ph idx="1"/>
          </p:nvPr>
        </p:nvSpPr>
        <p:spPr>
          <a:xfrm>
            <a:off x="2360226" y="1639385"/>
            <a:ext cx="8395308" cy="4501907"/>
          </a:xfrm>
        </p:spPr>
        <p:txBody>
          <a:bodyPr>
            <a:normAutofit/>
          </a:bodyPr>
          <a:lstStyle/>
          <a:p>
            <a:pPr>
              <a:lnSpc>
                <a:spcPct val="150000"/>
              </a:lnSpc>
            </a:pPr>
            <a:r>
              <a:rPr lang="en-US" sz="2000" dirty="0"/>
              <a:t>Existing fraud detection systems have limitations in detecting new and evolving fraud patterns.</a:t>
            </a:r>
          </a:p>
          <a:p>
            <a:pPr>
              <a:lnSpc>
                <a:spcPct val="150000"/>
              </a:lnSpc>
            </a:pPr>
            <a:r>
              <a:rPr lang="en-US" sz="2000" b="1" dirty="0"/>
              <a:t>High false positives</a:t>
            </a:r>
            <a:r>
              <a:rPr lang="en-US" sz="2000" dirty="0"/>
              <a:t> in current models lead to frustration for legitimate customers and increased costs for financial institutions.</a:t>
            </a:r>
          </a:p>
          <a:p>
            <a:pPr>
              <a:lnSpc>
                <a:spcPct val="150000"/>
              </a:lnSpc>
            </a:pPr>
            <a:r>
              <a:rPr lang="en-US" sz="2000" dirty="0"/>
              <a:t>Many systems rely heavily on </a:t>
            </a:r>
            <a:r>
              <a:rPr lang="en-US" sz="2000" b="1" dirty="0"/>
              <a:t>rule-based methods</a:t>
            </a:r>
            <a:r>
              <a:rPr lang="en-US" sz="2000" dirty="0"/>
              <a:t> that are inflexible and unable to adapt to sophisticated fraud tactics.</a:t>
            </a:r>
          </a:p>
          <a:p>
            <a:pPr>
              <a:lnSpc>
                <a:spcPct val="150000"/>
              </a:lnSpc>
            </a:pPr>
            <a:r>
              <a:rPr lang="en-US" sz="2000" b="1" dirty="0"/>
              <a:t>Complexity and high costs</a:t>
            </a:r>
            <a:r>
              <a:rPr lang="en-US" sz="2000" dirty="0"/>
              <a:t> of implementing and maintaining advanced solutions pose challenges for smaller organizations.</a:t>
            </a:r>
            <a:endParaRPr lang="en-IN" sz="2000" dirty="0"/>
          </a:p>
        </p:txBody>
      </p:sp>
      <p:sp>
        <p:nvSpPr>
          <p:cNvPr id="4" name="Slide Number Placeholder 3">
            <a:extLst>
              <a:ext uri="{FF2B5EF4-FFF2-40B4-BE49-F238E27FC236}">
                <a16:creationId xmlns:a16="http://schemas.microsoft.com/office/drawing/2014/main" id="{2B05DD90-3A03-1E63-4AD6-B6D9524845CA}"/>
              </a:ext>
            </a:extLst>
          </p:cNvPr>
          <p:cNvSpPr>
            <a:spLocks noGrp="1"/>
          </p:cNvSpPr>
          <p:nvPr>
            <p:ph type="sldNum" sz="quarter" idx="12"/>
          </p:nvPr>
        </p:nvSpPr>
        <p:spPr/>
        <p:txBody>
          <a:bodyPr/>
          <a:lstStyle/>
          <a:p>
            <a:fld id="{A575ECA5-96F4-415B-9B7B-F5BEE4B08E09}" type="slidenum">
              <a:rPr lang="en-IN" smtClean="0"/>
              <a:pPr/>
              <a:t>5</a:t>
            </a:fld>
            <a:endParaRPr lang="en-IN" dirty="0"/>
          </a:p>
        </p:txBody>
      </p:sp>
    </p:spTree>
    <p:extLst>
      <p:ext uri="{BB962C8B-B14F-4D97-AF65-F5344CB8AC3E}">
        <p14:creationId xmlns:p14="http://schemas.microsoft.com/office/powerpoint/2010/main" val="28859557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1DBF2-8E9B-B5CB-CD3B-77256299D7E2}"/>
              </a:ext>
            </a:extLst>
          </p:cNvPr>
          <p:cNvSpPr>
            <a:spLocks noGrp="1"/>
          </p:cNvSpPr>
          <p:nvPr>
            <p:ph type="title"/>
          </p:nvPr>
        </p:nvSpPr>
        <p:spPr>
          <a:xfrm>
            <a:off x="1979716" y="771832"/>
            <a:ext cx="4513931" cy="788001"/>
          </a:xfrm>
        </p:spPr>
        <p:txBody>
          <a:bodyPr/>
          <a:lstStyle/>
          <a:p>
            <a:r>
              <a:rPr lang="en-IN" dirty="0"/>
              <a:t>4. Proposed Solution</a:t>
            </a:r>
          </a:p>
        </p:txBody>
      </p:sp>
      <p:sp>
        <p:nvSpPr>
          <p:cNvPr id="3" name="Content Placeholder 2">
            <a:extLst>
              <a:ext uri="{FF2B5EF4-FFF2-40B4-BE49-F238E27FC236}">
                <a16:creationId xmlns:a16="http://schemas.microsoft.com/office/drawing/2014/main" id="{D609A8C4-4EBE-CD01-32B2-BE69FCAB26EC}"/>
              </a:ext>
            </a:extLst>
          </p:cNvPr>
          <p:cNvSpPr>
            <a:spLocks noGrp="1"/>
          </p:cNvSpPr>
          <p:nvPr>
            <p:ph idx="1"/>
          </p:nvPr>
        </p:nvSpPr>
        <p:spPr>
          <a:xfrm>
            <a:off x="2102984" y="1644103"/>
            <a:ext cx="8781326" cy="4560052"/>
          </a:xfrm>
        </p:spPr>
        <p:txBody>
          <a:bodyPr>
            <a:normAutofit fontScale="92500" lnSpcReduction="20000"/>
          </a:bodyPr>
          <a:lstStyle/>
          <a:p>
            <a:pPr>
              <a:lnSpc>
                <a:spcPct val="150000"/>
              </a:lnSpc>
            </a:pPr>
            <a:r>
              <a:rPr lang="en-US" sz="2000" b="1" dirty="0"/>
              <a:t>Machine Learning Model : </a:t>
            </a:r>
            <a:r>
              <a:rPr lang="en-US" sz="1900" dirty="0"/>
              <a:t>Uses</a:t>
            </a:r>
            <a:r>
              <a:rPr lang="en-US" sz="1900" b="1" dirty="0"/>
              <a:t> </a:t>
            </a:r>
            <a:r>
              <a:rPr lang="en-US" sz="1900" dirty="0"/>
              <a:t>model trained on historical data to predict the likelihood of a transaction being fraudulent, therefore overcoming traditional rule-based limitations.</a:t>
            </a:r>
            <a:endParaRPr lang="en-US" sz="2000" dirty="0"/>
          </a:p>
          <a:p>
            <a:pPr>
              <a:lnSpc>
                <a:spcPct val="150000"/>
              </a:lnSpc>
            </a:pPr>
            <a:r>
              <a:rPr lang="en-US" sz="2000" b="1" dirty="0"/>
              <a:t>Model Development : </a:t>
            </a:r>
            <a:r>
              <a:rPr lang="en-US" sz="1900" dirty="0"/>
              <a:t>Create a credit card fraud detection model using deep learning techniques like convolutional neural networks (CNNs) or recurrent neural networks (RNNs). </a:t>
            </a:r>
            <a:endParaRPr lang="en-US" sz="1800" dirty="0"/>
          </a:p>
          <a:p>
            <a:pPr>
              <a:lnSpc>
                <a:spcPct val="150000"/>
              </a:lnSpc>
            </a:pPr>
            <a:r>
              <a:rPr lang="en-US" sz="2000" b="1" dirty="0"/>
              <a:t>Scalable and Cost-Effective : </a:t>
            </a:r>
            <a:r>
              <a:rPr lang="en-US" sz="1900" dirty="0"/>
              <a:t>Create a solution that is scalable and affordable, making it accessible for smaller organizations.</a:t>
            </a:r>
          </a:p>
          <a:p>
            <a:pPr>
              <a:lnSpc>
                <a:spcPct val="150000"/>
              </a:lnSpc>
            </a:pPr>
            <a:r>
              <a:rPr lang="en-US" sz="2000" b="1" dirty="0"/>
              <a:t>Data Privacy and Efficiency : </a:t>
            </a:r>
            <a:r>
              <a:rPr lang="en-US" sz="1900" dirty="0"/>
              <a:t>Implement privacy-preserving methods like dimensionality reduction to process data efficiently while protecting sensitive information.</a:t>
            </a:r>
            <a:endParaRPr lang="en-IN" sz="2000" dirty="0"/>
          </a:p>
        </p:txBody>
      </p:sp>
      <p:sp>
        <p:nvSpPr>
          <p:cNvPr id="4" name="Slide Number Placeholder 3">
            <a:extLst>
              <a:ext uri="{FF2B5EF4-FFF2-40B4-BE49-F238E27FC236}">
                <a16:creationId xmlns:a16="http://schemas.microsoft.com/office/drawing/2014/main" id="{2B05DD90-3A03-1E63-4AD6-B6D9524845CA}"/>
              </a:ext>
            </a:extLst>
          </p:cNvPr>
          <p:cNvSpPr>
            <a:spLocks noGrp="1"/>
          </p:cNvSpPr>
          <p:nvPr>
            <p:ph type="sldNum" sz="quarter" idx="12"/>
          </p:nvPr>
        </p:nvSpPr>
        <p:spPr/>
        <p:txBody>
          <a:bodyPr/>
          <a:lstStyle/>
          <a:p>
            <a:fld id="{A575ECA5-96F4-415B-9B7B-F5BEE4B08E09}" type="slidenum">
              <a:rPr lang="en-IN" smtClean="0"/>
              <a:pPr/>
              <a:t>6</a:t>
            </a:fld>
            <a:endParaRPr lang="en-IN" dirty="0"/>
          </a:p>
        </p:txBody>
      </p:sp>
    </p:spTree>
    <p:extLst>
      <p:ext uri="{BB962C8B-B14F-4D97-AF65-F5344CB8AC3E}">
        <p14:creationId xmlns:p14="http://schemas.microsoft.com/office/powerpoint/2010/main" val="28411632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1DBF2-8E9B-B5CB-CD3B-77256299D7E2}"/>
              </a:ext>
            </a:extLst>
          </p:cNvPr>
          <p:cNvSpPr>
            <a:spLocks noGrp="1"/>
          </p:cNvSpPr>
          <p:nvPr>
            <p:ph type="title"/>
          </p:nvPr>
        </p:nvSpPr>
        <p:spPr>
          <a:xfrm>
            <a:off x="1927818" y="771793"/>
            <a:ext cx="2905050" cy="788001"/>
          </a:xfrm>
        </p:spPr>
        <p:txBody>
          <a:bodyPr/>
          <a:lstStyle/>
          <a:p>
            <a:r>
              <a:rPr lang="en-IN" dirty="0"/>
              <a:t>5. Objectives</a:t>
            </a:r>
          </a:p>
        </p:txBody>
      </p:sp>
      <p:sp>
        <p:nvSpPr>
          <p:cNvPr id="3" name="Content Placeholder 2">
            <a:extLst>
              <a:ext uri="{FF2B5EF4-FFF2-40B4-BE49-F238E27FC236}">
                <a16:creationId xmlns:a16="http://schemas.microsoft.com/office/drawing/2014/main" id="{D609A8C4-4EBE-CD01-32B2-BE69FCAB26EC}"/>
              </a:ext>
            </a:extLst>
          </p:cNvPr>
          <p:cNvSpPr>
            <a:spLocks noGrp="1"/>
          </p:cNvSpPr>
          <p:nvPr>
            <p:ph idx="1"/>
          </p:nvPr>
        </p:nvSpPr>
        <p:spPr>
          <a:xfrm>
            <a:off x="2033004" y="1774529"/>
            <a:ext cx="8340028" cy="4343613"/>
          </a:xfrm>
        </p:spPr>
        <p:txBody>
          <a:bodyPr>
            <a:normAutofit/>
          </a:bodyPr>
          <a:lstStyle/>
          <a:p>
            <a:pPr>
              <a:lnSpc>
                <a:spcPct val="150000"/>
              </a:lnSpc>
            </a:pPr>
            <a:r>
              <a:rPr lang="en-US" sz="2000" b="1" dirty="0"/>
              <a:t>Fraud Prevention :</a:t>
            </a:r>
            <a:r>
              <a:rPr lang="en-US" sz="2000" dirty="0"/>
              <a:t> Detect and prevent fraudulent transactions to protect users from financial losses.</a:t>
            </a:r>
          </a:p>
          <a:p>
            <a:pPr>
              <a:lnSpc>
                <a:spcPct val="150000"/>
              </a:lnSpc>
            </a:pPr>
            <a:r>
              <a:rPr lang="en-US" sz="2000" b="1" dirty="0"/>
              <a:t>Real-Time Detection :</a:t>
            </a:r>
            <a:r>
              <a:rPr lang="en-US" sz="2000" dirty="0"/>
              <a:t> Implement a system that identifies fraud in real-time to minimize the impact of unauthorized transactions.</a:t>
            </a:r>
          </a:p>
          <a:p>
            <a:pPr>
              <a:lnSpc>
                <a:spcPct val="150000"/>
              </a:lnSpc>
            </a:pPr>
            <a:r>
              <a:rPr lang="en-US" sz="2000" b="1" dirty="0"/>
              <a:t>Cost Reduction :</a:t>
            </a:r>
            <a:r>
              <a:rPr lang="en-US" sz="2000" dirty="0"/>
              <a:t> Reduce manual intervention and associated costs by automating the fraud detection process.</a:t>
            </a:r>
          </a:p>
          <a:p>
            <a:pPr>
              <a:lnSpc>
                <a:spcPct val="150000"/>
              </a:lnSpc>
            </a:pPr>
            <a:r>
              <a:rPr lang="en-US" sz="2000" b="1" dirty="0"/>
              <a:t>Scalability :</a:t>
            </a:r>
            <a:r>
              <a:rPr lang="en-US" sz="2000" dirty="0"/>
              <a:t> Ensure the system can scale across various sectors while complying with financial regulations.</a:t>
            </a:r>
            <a:endParaRPr lang="en-IN" sz="2000" dirty="0"/>
          </a:p>
        </p:txBody>
      </p:sp>
      <p:sp>
        <p:nvSpPr>
          <p:cNvPr id="4" name="Slide Number Placeholder 3">
            <a:extLst>
              <a:ext uri="{FF2B5EF4-FFF2-40B4-BE49-F238E27FC236}">
                <a16:creationId xmlns:a16="http://schemas.microsoft.com/office/drawing/2014/main" id="{2B05DD90-3A03-1E63-4AD6-B6D9524845CA}"/>
              </a:ext>
            </a:extLst>
          </p:cNvPr>
          <p:cNvSpPr>
            <a:spLocks noGrp="1"/>
          </p:cNvSpPr>
          <p:nvPr>
            <p:ph type="sldNum" sz="quarter" idx="12"/>
          </p:nvPr>
        </p:nvSpPr>
        <p:spPr/>
        <p:txBody>
          <a:bodyPr/>
          <a:lstStyle/>
          <a:p>
            <a:fld id="{A575ECA5-96F4-415B-9B7B-F5BEE4B08E09}" type="slidenum">
              <a:rPr lang="en-IN" smtClean="0"/>
              <a:pPr/>
              <a:t>7</a:t>
            </a:fld>
            <a:endParaRPr lang="en-IN" dirty="0"/>
          </a:p>
        </p:txBody>
      </p:sp>
    </p:spTree>
    <p:extLst>
      <p:ext uri="{BB962C8B-B14F-4D97-AF65-F5344CB8AC3E}">
        <p14:creationId xmlns:p14="http://schemas.microsoft.com/office/powerpoint/2010/main" val="8709745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1DBF2-8E9B-B5CB-CD3B-77256299D7E2}"/>
              </a:ext>
            </a:extLst>
          </p:cNvPr>
          <p:cNvSpPr>
            <a:spLocks noGrp="1"/>
          </p:cNvSpPr>
          <p:nvPr>
            <p:ph type="title"/>
          </p:nvPr>
        </p:nvSpPr>
        <p:spPr>
          <a:xfrm>
            <a:off x="1877351" y="767627"/>
            <a:ext cx="5243136" cy="834393"/>
          </a:xfrm>
        </p:spPr>
        <p:txBody>
          <a:bodyPr>
            <a:normAutofit fontScale="90000"/>
          </a:bodyPr>
          <a:lstStyle/>
          <a:p>
            <a:r>
              <a:rPr lang="en-IN" sz="4400" dirty="0"/>
              <a:t>6. Theoretical Analysis</a:t>
            </a:r>
          </a:p>
        </p:txBody>
      </p:sp>
      <p:sp>
        <p:nvSpPr>
          <p:cNvPr id="4" name="Slide Number Placeholder 3">
            <a:extLst>
              <a:ext uri="{FF2B5EF4-FFF2-40B4-BE49-F238E27FC236}">
                <a16:creationId xmlns:a16="http://schemas.microsoft.com/office/drawing/2014/main" id="{2B05DD90-3A03-1E63-4AD6-B6D9524845CA}"/>
              </a:ext>
            </a:extLst>
          </p:cNvPr>
          <p:cNvSpPr>
            <a:spLocks noGrp="1"/>
          </p:cNvSpPr>
          <p:nvPr>
            <p:ph type="sldNum" sz="quarter" idx="12"/>
          </p:nvPr>
        </p:nvSpPr>
        <p:spPr/>
        <p:txBody>
          <a:bodyPr/>
          <a:lstStyle/>
          <a:p>
            <a:fld id="{A575ECA5-96F4-415B-9B7B-F5BEE4B08E09}" type="slidenum">
              <a:rPr lang="en-IN" smtClean="0"/>
              <a:pPr/>
              <a:t>8</a:t>
            </a:fld>
            <a:endParaRPr lang="en-IN" dirty="0"/>
          </a:p>
        </p:txBody>
      </p:sp>
      <p:graphicFrame>
        <p:nvGraphicFramePr>
          <p:cNvPr id="5" name="Diagram 4">
            <a:extLst>
              <a:ext uri="{FF2B5EF4-FFF2-40B4-BE49-F238E27FC236}">
                <a16:creationId xmlns:a16="http://schemas.microsoft.com/office/drawing/2014/main" id="{E2C798CC-AA5F-F3C8-3524-19C310FED0FF}"/>
              </a:ext>
            </a:extLst>
          </p:cNvPr>
          <p:cNvGraphicFramePr/>
          <p:nvPr>
            <p:extLst>
              <p:ext uri="{D42A27DB-BD31-4B8C-83A1-F6EECF244321}">
                <p14:modId xmlns:p14="http://schemas.microsoft.com/office/powerpoint/2010/main" val="3335166740"/>
              </p:ext>
            </p:extLst>
          </p:nvPr>
        </p:nvGraphicFramePr>
        <p:xfrm>
          <a:off x="373191" y="1708826"/>
          <a:ext cx="11445618" cy="45225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172252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DC27E-125C-35FE-AF37-6EB843FF5A20}"/>
              </a:ext>
            </a:extLst>
          </p:cNvPr>
          <p:cNvSpPr>
            <a:spLocks noGrp="1"/>
          </p:cNvSpPr>
          <p:nvPr>
            <p:ph type="title"/>
          </p:nvPr>
        </p:nvSpPr>
        <p:spPr>
          <a:xfrm>
            <a:off x="1973493" y="425777"/>
            <a:ext cx="8911687" cy="1280890"/>
          </a:xfrm>
        </p:spPr>
        <p:txBody>
          <a:bodyPr>
            <a:normAutofit/>
          </a:bodyPr>
          <a:lstStyle/>
          <a:p>
            <a:r>
              <a:rPr lang="en-IN" sz="2400" dirty="0"/>
              <a:t>6.1 Block Diagram (Diagram that shows the components of the systems and their organization)</a:t>
            </a:r>
            <a:br>
              <a:rPr lang="en-IN" sz="2400" dirty="0"/>
            </a:br>
            <a:endParaRPr lang="en-US" sz="2400" dirty="0"/>
          </a:p>
        </p:txBody>
      </p:sp>
      <p:pic>
        <p:nvPicPr>
          <p:cNvPr id="6" name="Content Placeholder 5">
            <a:extLst>
              <a:ext uri="{FF2B5EF4-FFF2-40B4-BE49-F238E27FC236}">
                <a16:creationId xmlns:a16="http://schemas.microsoft.com/office/drawing/2014/main" id="{9FB501ED-6D0C-1D78-C7BC-A0D898B624B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5507" r="5919"/>
          <a:stretch/>
        </p:blipFill>
        <p:spPr>
          <a:xfrm>
            <a:off x="1973493" y="1386348"/>
            <a:ext cx="8239432" cy="5471652"/>
          </a:xfrm>
        </p:spPr>
      </p:pic>
      <p:sp>
        <p:nvSpPr>
          <p:cNvPr id="4" name="Slide Number Placeholder 3">
            <a:extLst>
              <a:ext uri="{FF2B5EF4-FFF2-40B4-BE49-F238E27FC236}">
                <a16:creationId xmlns:a16="http://schemas.microsoft.com/office/drawing/2014/main" id="{AC11C1B1-4F2F-22CD-AB91-978D92C84A92}"/>
              </a:ext>
            </a:extLst>
          </p:cNvPr>
          <p:cNvSpPr>
            <a:spLocks noGrp="1"/>
          </p:cNvSpPr>
          <p:nvPr>
            <p:ph type="sldNum" sz="quarter" idx="12"/>
          </p:nvPr>
        </p:nvSpPr>
        <p:spPr/>
        <p:txBody>
          <a:bodyPr/>
          <a:lstStyle/>
          <a:p>
            <a:fld id="{A575ECA5-96F4-415B-9B7B-F5BEE4B08E09}" type="slidenum">
              <a:rPr lang="en-IN" smtClean="0"/>
              <a:pPr/>
              <a:t>9</a:t>
            </a:fld>
            <a:endParaRPr lang="en-IN" dirty="0"/>
          </a:p>
        </p:txBody>
      </p:sp>
    </p:spTree>
    <p:extLst>
      <p:ext uri="{BB962C8B-B14F-4D97-AF65-F5344CB8AC3E}">
        <p14:creationId xmlns:p14="http://schemas.microsoft.com/office/powerpoint/2010/main" val="223180810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688</TotalTime>
  <Words>1053</Words>
  <Application>Microsoft Office PowerPoint</Application>
  <PresentationFormat>Widescreen</PresentationFormat>
  <Paragraphs>129</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Century Gothic</vt:lpstr>
      <vt:lpstr>Times New Roman</vt:lpstr>
      <vt:lpstr>Wingdings 3</vt:lpstr>
      <vt:lpstr>Wisp</vt:lpstr>
      <vt:lpstr>          Synopsis Presentation on  Credit Card Fraud Detection </vt:lpstr>
      <vt:lpstr>Contents</vt:lpstr>
      <vt:lpstr>1. Introduction</vt:lpstr>
      <vt:lpstr>2. Literature Review</vt:lpstr>
      <vt:lpstr>3. Problem Statement</vt:lpstr>
      <vt:lpstr>4. Proposed Solution</vt:lpstr>
      <vt:lpstr>5. Objectives</vt:lpstr>
      <vt:lpstr>6. Theoretical Analysis</vt:lpstr>
      <vt:lpstr>6.1 Block Diagram (Diagram that shows the components of the systems and their organization) </vt:lpstr>
      <vt:lpstr>PowerPoint Presentation</vt:lpstr>
      <vt:lpstr>6.3 Software Requirements </vt:lpstr>
      <vt:lpstr>7. Applications</vt:lpstr>
      <vt:lpstr>8. GitHub Link</vt:lpstr>
      <vt:lpstr>9. Reference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Deepak Singh Chouhan</dc:creator>
  <cp:lastModifiedBy>Amay Saxena</cp:lastModifiedBy>
  <cp:revision>15</cp:revision>
  <dcterms:created xsi:type="dcterms:W3CDTF">2024-09-26T07:25:32Z</dcterms:created>
  <dcterms:modified xsi:type="dcterms:W3CDTF">2024-10-23T09:48:02Z</dcterms:modified>
</cp:coreProperties>
</file>