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aysaxena02/Minor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076122" TargetMode="External"/><Relationship Id="rId2" Type="http://schemas.openxmlformats.org/officeDocument/2006/relationships/hyperlink" Target="https://seon.io/resources/credit-card-fraud-dete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afetyculture.com/topics/data-collection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2115349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261" y="4810858"/>
            <a:ext cx="10411267" cy="1873151"/>
          </a:xfrm>
        </p:spPr>
        <p:txBody>
          <a:bodyPr>
            <a:no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                                                           </a:t>
            </a:r>
            <a:r>
              <a:rPr lang="en-IN" sz="1700" b="1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Presented By: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Manish Vyas														       </a:t>
            </a:r>
            <a:r>
              <a:rPr lang="en-IN" sz="1700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Khushi Agrawal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        </a:t>
            </a:r>
            <a:r>
              <a:rPr lang="en-IN" sz="1700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Amay Saxena</a:t>
            </a:r>
          </a:p>
          <a:p>
            <a:r>
              <a:rPr lang="en-IN" sz="17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        </a:t>
            </a:r>
            <a:r>
              <a:rPr lang="en-IN" sz="1700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Akshat Soni</a:t>
            </a:r>
            <a:endParaRPr lang="en-US" sz="1700" dirty="0">
              <a:effectLst/>
            </a:endParaRPr>
          </a:p>
          <a:p>
            <a:r>
              <a:rPr lang="en-IN" sz="1700" kern="12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											        Ameer Saif Khan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52" y="728282"/>
            <a:ext cx="3668978" cy="776427"/>
          </a:xfrm>
        </p:spPr>
        <p:txBody>
          <a:bodyPr>
            <a:normAutofit/>
          </a:bodyPr>
          <a:lstStyle/>
          <a:p>
            <a:r>
              <a:rPr lang="en-IN" dirty="0"/>
              <a:t>7. 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6776" y="1504709"/>
            <a:ext cx="8915400" cy="4833446"/>
          </a:xfrm>
        </p:spPr>
        <p:txBody>
          <a:bodyPr>
            <a:normAutofit/>
          </a:bodyPr>
          <a:lstStyle/>
          <a:p>
            <a:r>
              <a:rPr lang="en-US" b="1" dirty="0"/>
              <a:t>Online Retailers</a:t>
            </a:r>
            <a:r>
              <a:rPr lang="en-US" dirty="0"/>
              <a:t>: Used to prevent unauthorized transactions and protect against fraud in e-commerce platforms.</a:t>
            </a:r>
          </a:p>
          <a:p>
            <a:r>
              <a:rPr lang="en-US" b="1" dirty="0"/>
              <a:t>Banking and Financial Institutions</a:t>
            </a:r>
            <a:r>
              <a:rPr lang="en-US" dirty="0"/>
              <a:t>: Secures online and in-store transactions while monitoring account activities for suspicious behavior.</a:t>
            </a:r>
          </a:p>
          <a:p>
            <a:r>
              <a:rPr lang="en-US" b="1" dirty="0"/>
              <a:t>Mobile Payment Services</a:t>
            </a:r>
            <a:r>
              <a:rPr lang="en-US" dirty="0"/>
              <a:t>: Ensures secure transactions through apps and mobile wallets, protecting users from fraud.</a:t>
            </a:r>
          </a:p>
          <a:p>
            <a:r>
              <a:rPr lang="en-US" b="1" dirty="0"/>
              <a:t>Insurance Companies</a:t>
            </a:r>
            <a:r>
              <a:rPr lang="en-US" dirty="0"/>
              <a:t>: Identifies fraudulent claims and ensures that only legitimate transactions are processed.</a:t>
            </a:r>
          </a:p>
          <a:p>
            <a:r>
              <a:rPr lang="en-US" b="1" dirty="0"/>
              <a:t>Telecommunications</a:t>
            </a:r>
            <a:r>
              <a:rPr lang="en-US" dirty="0"/>
              <a:t>: Detects and prevents fraudulent account activities and identity theft related to mobile services.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571" y="737131"/>
            <a:ext cx="2928199" cy="718553"/>
          </a:xfrm>
        </p:spPr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397" y="1616808"/>
            <a:ext cx="6577937" cy="605532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https://github.com/amaysaxena02/Minor-Project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73" y="763006"/>
            <a:ext cx="4004645" cy="753278"/>
          </a:xfrm>
        </p:spPr>
        <p:txBody>
          <a:bodyPr/>
          <a:lstStyle/>
          <a:p>
            <a:r>
              <a:rPr lang="en-IN" dirty="0"/>
              <a:t>8.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710" y="1731716"/>
            <a:ext cx="9233330" cy="4363278"/>
          </a:xfrm>
        </p:spPr>
        <p:txBody>
          <a:bodyPr/>
          <a:lstStyle/>
          <a:p>
            <a:r>
              <a:rPr lang="en-US" dirty="0"/>
              <a:t>Bence </a:t>
            </a:r>
            <a:r>
              <a:rPr lang="en-US" dirty="0" err="1"/>
              <a:t>Jendruszak</a:t>
            </a:r>
            <a:r>
              <a:rPr lang="en-US" dirty="0"/>
              <a:t> (2024). </a:t>
            </a:r>
            <a:r>
              <a:rPr lang="en-US" i="1" dirty="0"/>
              <a:t>Credit Card Fraud Detection: What is It, How It Works and Its Importance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SEON</a:t>
            </a:r>
            <a:endParaRPr lang="en-US" dirty="0"/>
          </a:p>
          <a:p>
            <a:r>
              <a:rPr lang="en-US" dirty="0"/>
              <a:t>Ravindra Saini (2023). </a:t>
            </a:r>
            <a:r>
              <a:rPr lang="en-US" i="1" dirty="0"/>
              <a:t>A Survey on Detection of Fraudulent Credit Card Transactions Using Machine Learning Algorithms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IEEE Explore</a:t>
            </a:r>
            <a:endParaRPr lang="en-US" dirty="0"/>
          </a:p>
          <a:p>
            <a:r>
              <a:rPr lang="en-US" dirty="0"/>
              <a:t>Malam </a:t>
            </a:r>
            <a:r>
              <a:rPr lang="en-US" dirty="0" err="1"/>
              <a:t>Alamri</a:t>
            </a:r>
            <a:r>
              <a:rPr lang="en-US" dirty="0"/>
              <a:t> (2022). </a:t>
            </a:r>
            <a:r>
              <a:rPr lang="en-US" i="1" dirty="0"/>
              <a:t>Survey of Credit Card Anomaly and Fraud Detection Using Sampling Techniques</a:t>
            </a:r>
            <a:r>
              <a:rPr lang="en-US" dirty="0"/>
              <a:t>. </a:t>
            </a:r>
            <a:r>
              <a:rPr lang="en-US" dirty="0" err="1">
                <a:hlinkClick r:id="rId4"/>
              </a:rPr>
              <a:t>SafetyCulture</a:t>
            </a:r>
            <a:endParaRPr lang="en-US" dirty="0"/>
          </a:p>
          <a:p>
            <a:r>
              <a:rPr lang="en-US" dirty="0"/>
              <a:t>SEON Resources. </a:t>
            </a:r>
            <a:r>
              <a:rPr lang="en-US" i="1" dirty="0"/>
              <a:t>Credit Card Fraud Detection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SEON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4272423" y="264456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4972381" y="3429000"/>
            <a:ext cx="2247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Theoretical Analysis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6.1</a:t>
            </a:r>
            <a:r>
              <a:rPr lang="en-IN" dirty="0"/>
              <a:t> Block Diagram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6.2</a:t>
            </a:r>
            <a:r>
              <a:rPr lang="en-IN" dirty="0"/>
              <a:t> Hardware Requirements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6.3</a:t>
            </a:r>
            <a:r>
              <a:rPr lang="en-IN" dirty="0"/>
              <a:t>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Applications 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249" y="681982"/>
            <a:ext cx="3263865" cy="672255"/>
          </a:xfrm>
        </p:spPr>
        <p:txBody>
          <a:bodyPr>
            <a:normAutofit fontScale="90000"/>
          </a:bodyPr>
          <a:lstStyle/>
          <a:p>
            <a:r>
              <a:rPr lang="en-IN" dirty="0"/>
              <a:t>1. </a:t>
            </a:r>
            <a:r>
              <a:rPr lang="en-IN" sz="4400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3627" y="1720142"/>
            <a:ext cx="8915400" cy="43632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1.1 Overview</a:t>
            </a:r>
          </a:p>
          <a:p>
            <a:pPr lvl="1"/>
            <a:r>
              <a:rPr lang="en-US" dirty="0"/>
              <a:t>Uses machine learning to detect fraudulent transactions.</a:t>
            </a:r>
          </a:p>
          <a:p>
            <a:pPr lvl="1"/>
            <a:r>
              <a:rPr lang="en-US" dirty="0"/>
              <a:t>Analyzes patterns in transaction data to flag anomalies.</a:t>
            </a:r>
          </a:p>
          <a:p>
            <a:pPr lvl="1"/>
            <a:r>
              <a:rPr lang="en-US" dirty="0"/>
              <a:t>Protects consumers and financial institutions from losses.</a:t>
            </a:r>
            <a:endParaRPr lang="en-US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lvl="1"/>
            <a:r>
              <a:rPr lang="en-US" b="1" dirty="0"/>
              <a:t>Prevent fraud</a:t>
            </a:r>
            <a:r>
              <a:rPr lang="en-US" dirty="0"/>
              <a:t> by identifying fraudulent transactions early.</a:t>
            </a:r>
          </a:p>
          <a:p>
            <a:pPr lvl="1"/>
            <a:r>
              <a:rPr lang="en-US" b="1" dirty="0"/>
              <a:t>Reduce costs</a:t>
            </a:r>
            <a:r>
              <a:rPr lang="en-US" dirty="0"/>
              <a:t> by minimizing manual intervention and chargebacks.</a:t>
            </a:r>
          </a:p>
          <a:p>
            <a:pPr lvl="1"/>
            <a:r>
              <a:rPr lang="en-US" b="1" dirty="0"/>
              <a:t>Ensure scalability</a:t>
            </a:r>
            <a:r>
              <a:rPr lang="en-US" dirty="0"/>
              <a:t> for use across various sectors while complying with financial standards.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91" y="681983"/>
            <a:ext cx="4386609" cy="788001"/>
          </a:xfrm>
        </p:spPr>
        <p:txBody>
          <a:bodyPr/>
          <a:lstStyle/>
          <a:p>
            <a:r>
              <a:rPr lang="en-IN" dirty="0"/>
              <a:t>2. 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486EC0-E04D-95E7-B43B-C60E6CC6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65398"/>
              </p:ext>
            </p:extLst>
          </p:nvPr>
        </p:nvGraphicFramePr>
        <p:xfrm>
          <a:off x="474562" y="1682132"/>
          <a:ext cx="1152723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05">
                  <a:extLst>
                    <a:ext uri="{9D8B030D-6E8A-4147-A177-3AD203B41FA5}">
                      <a16:colId xmlns:a16="http://schemas.microsoft.com/office/drawing/2014/main" val="3061002685"/>
                    </a:ext>
                  </a:extLst>
                </a:gridCol>
                <a:gridCol w="2673752">
                  <a:extLst>
                    <a:ext uri="{9D8B030D-6E8A-4147-A177-3AD203B41FA5}">
                      <a16:colId xmlns:a16="http://schemas.microsoft.com/office/drawing/2014/main" val="3308928935"/>
                    </a:ext>
                  </a:extLst>
                </a:gridCol>
                <a:gridCol w="4328932">
                  <a:extLst>
                    <a:ext uri="{9D8B030D-6E8A-4147-A177-3AD203B41FA5}">
                      <a16:colId xmlns:a16="http://schemas.microsoft.com/office/drawing/2014/main" val="3184326738"/>
                    </a:ext>
                  </a:extLst>
                </a:gridCol>
                <a:gridCol w="3841645">
                  <a:extLst>
                    <a:ext uri="{9D8B030D-6E8A-4147-A177-3AD203B41FA5}">
                      <a16:colId xmlns:a16="http://schemas.microsoft.com/office/drawing/2014/main" val="398044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Name of Solution/System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Limitations/</a:t>
                      </a:r>
                    </a:p>
                    <a:p>
                      <a:pPr algn="ctr"/>
                      <a:r>
                        <a:rPr lang="en-IN" sz="1400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405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FICO Falcon Fraud Manager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Real-time fraud detection using machine learning.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Global fraud detection network for enhanced analytics.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Customizable fraud rules and scoring models.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Can produce false positives, leading to legitimate transactions being flagged.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Complexity in customization requires significant expertise.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SAS Fraud Management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Advanced analytics and machine learning algorithms.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Real-time transaction monitoring and alerts.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Integration with various data sources for comprehensive analysis.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High implementation and maintenance costs.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endParaRPr lang="en-US" sz="1400" dirty="0"/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Requires extensive data preparation and modeling.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Kount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AI-driven decision engine for transaction analysis.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Device fingerprinting and customer behavior analytics.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Risk score assessment based on multiple parameters.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Limited effectiveness against new or evolving fraud tactics.</a:t>
                      </a: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en-US" sz="1400" dirty="0"/>
                        <a:t>Dependency on historical data may restrict adaptability.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11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951" y="716708"/>
            <a:ext cx="4664402" cy="811151"/>
          </a:xfrm>
        </p:spPr>
        <p:txBody>
          <a:bodyPr/>
          <a:lstStyle/>
          <a:p>
            <a:r>
              <a:rPr lang="en-IN" dirty="0"/>
              <a:t>3.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653" y="1651532"/>
            <a:ext cx="8915400" cy="4363278"/>
          </a:xfrm>
        </p:spPr>
        <p:txBody>
          <a:bodyPr/>
          <a:lstStyle/>
          <a:p>
            <a:r>
              <a:rPr lang="en-US" dirty="0"/>
              <a:t>Existing fraud detection systems have limitations in detecting new and evolving fraud patterns.</a:t>
            </a:r>
          </a:p>
          <a:p>
            <a:r>
              <a:rPr lang="en-US" b="1" dirty="0"/>
              <a:t>High false positives</a:t>
            </a:r>
            <a:r>
              <a:rPr lang="en-US" dirty="0"/>
              <a:t> in current models lead to frustration for legitimate customers and increased costs for financial institutions.</a:t>
            </a:r>
          </a:p>
          <a:p>
            <a:r>
              <a:rPr lang="en-US" dirty="0"/>
              <a:t>Many systems rely heavily on </a:t>
            </a:r>
            <a:r>
              <a:rPr lang="en-US" b="1" dirty="0"/>
              <a:t>rule-based methods</a:t>
            </a:r>
            <a:r>
              <a:rPr lang="en-US" dirty="0"/>
              <a:t> that are inflexible and unable to adapt to sophisticated fraud tactics.</a:t>
            </a:r>
          </a:p>
          <a:p>
            <a:r>
              <a:rPr lang="en-US" b="1" dirty="0"/>
              <a:t>Complexity and high costs</a:t>
            </a:r>
            <a:r>
              <a:rPr lang="en-US" dirty="0"/>
              <a:t> of implementing and maintaining advanced solutions pose challenges for smaller organizations.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94" y="728282"/>
            <a:ext cx="4513931" cy="788001"/>
          </a:xfrm>
        </p:spPr>
        <p:txBody>
          <a:bodyPr/>
          <a:lstStyle/>
          <a:p>
            <a:r>
              <a:rPr lang="en-IN" dirty="0"/>
              <a:t>4.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6673" y="1516283"/>
            <a:ext cx="9143377" cy="496553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Adaptive Machine Learning Model</a:t>
            </a:r>
            <a:r>
              <a:rPr lang="en-US" dirty="0"/>
              <a:t>: Develop a machine learning model capable of adapting to new fraud patterns, addressing limitations of traditional rule-based systems.</a:t>
            </a:r>
          </a:p>
          <a:p>
            <a:r>
              <a:rPr lang="en-US" b="1" dirty="0"/>
              <a:t>Minimize False Positives</a:t>
            </a:r>
            <a:r>
              <a:rPr lang="en-US" dirty="0"/>
              <a:t>: Use advanced techniques like oversampling or anomaly detection to handle data imbalance and reduce the number of false positives, ensuring smoother transaction approval for legitimate users.</a:t>
            </a:r>
          </a:p>
          <a:p>
            <a:r>
              <a:rPr lang="en-US" b="1" dirty="0"/>
              <a:t>Scalable and Cost-Effective </a:t>
            </a:r>
            <a:r>
              <a:rPr lang="en-US" dirty="0"/>
              <a:t>:Create a scalable solution that can be implemented without high operational costs, making it accessible for smaller organizations as well.</a:t>
            </a:r>
          </a:p>
          <a:p>
            <a:r>
              <a:rPr lang="en-US" b="1" dirty="0"/>
              <a:t>Data Privacy and Efficiency</a:t>
            </a:r>
            <a:r>
              <a:rPr lang="en-US" dirty="0"/>
              <a:t>: Implement privacy-preserving techniques like dimensionality reduction, ensuring the system processes data efficiently while protecting sensitive user information.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676" y="739857"/>
            <a:ext cx="2905050" cy="788001"/>
          </a:xfrm>
        </p:spPr>
        <p:txBody>
          <a:bodyPr/>
          <a:lstStyle/>
          <a:p>
            <a:r>
              <a:rPr lang="en-IN" dirty="0"/>
              <a:t>5.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178" y="1754865"/>
            <a:ext cx="8915400" cy="4363278"/>
          </a:xfrm>
        </p:spPr>
        <p:txBody>
          <a:bodyPr/>
          <a:lstStyle/>
          <a:p>
            <a:r>
              <a:rPr lang="en-US" b="1" dirty="0"/>
              <a:t>Fraud Prevention</a:t>
            </a:r>
            <a:r>
              <a:rPr lang="en-US" dirty="0"/>
              <a:t>: Detect and prevent fraudulent transactions to protect users from financial losses.</a:t>
            </a:r>
          </a:p>
          <a:p>
            <a:r>
              <a:rPr lang="en-US" b="1" dirty="0"/>
              <a:t>Real-Time Detection</a:t>
            </a:r>
            <a:r>
              <a:rPr lang="en-US" dirty="0"/>
              <a:t>: Implement a system that identifies fraud in real-time to minimize the impact of unauthorized transactions.</a:t>
            </a:r>
          </a:p>
          <a:p>
            <a:r>
              <a:rPr lang="en-US" b="1" dirty="0"/>
              <a:t>Cost Reduction</a:t>
            </a:r>
            <a:r>
              <a:rPr lang="en-US" dirty="0"/>
              <a:t>: Reduce manual intervention and associated costs by automating the fraud detection process.</a:t>
            </a:r>
          </a:p>
          <a:p>
            <a:r>
              <a:rPr lang="en-US" b="1" dirty="0"/>
              <a:t>Scalability</a:t>
            </a:r>
            <a:r>
              <a:rPr lang="en-US" dirty="0"/>
              <a:t>: Ensure the system can scale across various sectors while complying with financial regulations.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652" y="678243"/>
            <a:ext cx="5243136" cy="834393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6.1 Block Diagram (Diagram that shows the components of the systems and their organization)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651" y="739857"/>
            <a:ext cx="4953769" cy="811151"/>
          </a:xfrm>
        </p:spPr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21" y="1454762"/>
            <a:ext cx="9340146" cy="52485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6.2 Hardware Requirements</a:t>
            </a:r>
          </a:p>
          <a:p>
            <a:pPr lvl="1"/>
            <a:r>
              <a:rPr lang="en-US" sz="1800" b="1" dirty="0"/>
              <a:t>Computer/Server</a:t>
            </a:r>
            <a:r>
              <a:rPr lang="en-US" sz="1800" dirty="0"/>
              <a:t>: High-performance machine with sufficient CPU/GPU power and RAM for processing large datasets.</a:t>
            </a:r>
          </a:p>
          <a:p>
            <a:pPr lvl="1"/>
            <a:r>
              <a:rPr lang="en-US" sz="1800" b="1" dirty="0"/>
              <a:t>Storage Devices</a:t>
            </a:r>
            <a:r>
              <a:rPr lang="en-US" sz="1800" dirty="0"/>
              <a:t>: High-capacity SSD or external storage to accommodate large datasets used for training and testing models.</a:t>
            </a:r>
          </a:p>
          <a:p>
            <a:pPr marL="0" indent="0">
              <a:buNone/>
            </a:pPr>
            <a:r>
              <a:rPr lang="en-IN" b="1" dirty="0"/>
              <a:t>6.3 Software Requirements</a:t>
            </a:r>
          </a:p>
          <a:p>
            <a:pPr lvl="1"/>
            <a:r>
              <a:rPr lang="en-US" sz="1800" b="1" dirty="0"/>
              <a:t>Programming Languages</a:t>
            </a:r>
            <a:r>
              <a:rPr lang="en-US" sz="1800" dirty="0"/>
              <a:t>: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Python</a:t>
            </a:r>
            <a:r>
              <a:rPr lang="en-US" dirty="0"/>
              <a:t>: For machine learning and data manipulation.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R</a:t>
            </a:r>
            <a:r>
              <a:rPr lang="en-US" dirty="0"/>
              <a:t>: For statistical analysis.</a:t>
            </a:r>
          </a:p>
          <a:p>
            <a:pPr lvl="1"/>
            <a:r>
              <a:rPr lang="en-US" sz="1800" b="1" dirty="0"/>
              <a:t>Machine Learning Libraries</a:t>
            </a:r>
            <a:r>
              <a:rPr lang="en-US" sz="18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Scikit-learn</a:t>
            </a:r>
            <a:r>
              <a:rPr lang="en-US" dirty="0"/>
              <a:t>: For basic machine learning algorithms.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1" dirty="0"/>
              <a:t>TensorFlow/</a:t>
            </a:r>
            <a:r>
              <a:rPr lang="en-US" b="1" dirty="0" err="1"/>
              <a:t>PyTorch</a:t>
            </a:r>
            <a:r>
              <a:rPr lang="en-US" dirty="0"/>
              <a:t>: For developing advanced models.</a:t>
            </a:r>
          </a:p>
          <a:p>
            <a:pPr lvl="1"/>
            <a:r>
              <a:rPr lang="en-US" sz="1600" b="1" dirty="0"/>
              <a:t>Data Manipulation Libraries</a:t>
            </a:r>
            <a:r>
              <a:rPr lang="en-US" sz="1600" dirty="0"/>
              <a:t>:</a:t>
            </a:r>
          </a:p>
          <a:p>
            <a:pPr lvl="2">
              <a:buFont typeface="+mj-lt"/>
              <a:buAutoNum type="arabicPeriod"/>
            </a:pPr>
            <a:r>
              <a:rPr lang="en-US" sz="1400" b="1" dirty="0"/>
              <a:t>Pandas</a:t>
            </a:r>
            <a:r>
              <a:rPr lang="en-US" sz="1400" dirty="0"/>
              <a:t>: For data manipulation and analysis.</a:t>
            </a:r>
          </a:p>
          <a:p>
            <a:pPr lvl="2">
              <a:buFont typeface="+mj-lt"/>
              <a:buAutoNum type="arabicPeriod"/>
            </a:pPr>
            <a:r>
              <a:rPr lang="en-US" sz="1400" b="1" dirty="0"/>
              <a:t>NumPy</a:t>
            </a:r>
            <a:r>
              <a:rPr lang="en-US" sz="1400" dirty="0"/>
              <a:t>: For numerical operations.</a:t>
            </a:r>
            <a:endParaRPr lang="en-US" sz="1200" dirty="0"/>
          </a:p>
          <a:p>
            <a:pPr lvl="1"/>
            <a:r>
              <a:rPr lang="en-US" sz="1600" b="1" dirty="0"/>
              <a:t>Database Management Systems</a:t>
            </a:r>
          </a:p>
          <a:p>
            <a:pPr lvl="2">
              <a:buFont typeface="+mj-lt"/>
              <a:buAutoNum type="arabicPeriod"/>
            </a:pPr>
            <a:r>
              <a:rPr lang="en-US" sz="1400" b="1" dirty="0"/>
              <a:t>MySQL/PostgreSQL</a:t>
            </a:r>
            <a:r>
              <a:rPr lang="en-US" sz="1400" dirty="0"/>
              <a:t>: For relational database management.</a:t>
            </a:r>
            <a:endParaRPr lang="en-US" sz="1400" b="1" dirty="0"/>
          </a:p>
          <a:p>
            <a:pPr lvl="2">
              <a:buFont typeface="+mj-lt"/>
              <a:buAutoNum type="arabicPeriod"/>
            </a:pPr>
            <a:r>
              <a:rPr lang="en-US" sz="1400" b="1" dirty="0"/>
              <a:t>MongoDB</a:t>
            </a:r>
            <a:r>
              <a:rPr lang="en-US" sz="1400" dirty="0"/>
              <a:t>: For handling non-relational data.</a:t>
            </a:r>
            <a:r>
              <a:rPr lang="en-US" sz="1200" dirty="0"/>
              <a:t>: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931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          Synopsis Presentation on  Credit Card Fraud Detection </vt:lpstr>
      <vt:lpstr>Contents</vt:lpstr>
      <vt:lpstr>1. Introduction</vt:lpstr>
      <vt:lpstr>2. Literature Review</vt:lpstr>
      <vt:lpstr>3. Problem Statement</vt:lpstr>
      <vt:lpstr>4. Proposed Solution</vt:lpstr>
      <vt:lpstr>5. Objectives</vt:lpstr>
      <vt:lpstr>6. Theoretical Analysis</vt:lpstr>
      <vt:lpstr>6. Theoretical Analysis</vt:lpstr>
      <vt:lpstr>7.  Applications</vt:lpstr>
      <vt:lpstr>GitHub Link</vt:lpstr>
      <vt:lpstr>8.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Amay Saxena</cp:lastModifiedBy>
  <cp:revision>9</cp:revision>
  <dcterms:created xsi:type="dcterms:W3CDTF">2024-09-26T07:25:32Z</dcterms:created>
  <dcterms:modified xsi:type="dcterms:W3CDTF">2024-10-09T17:31:49Z</dcterms:modified>
</cp:coreProperties>
</file>