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1C8AB-C155-4632-9FF1-71F38EB5A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BD5C05-6E0F-445D-BBA9-90C09B20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63C6CD-3053-44CA-ABE8-E4FFCF06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A73D09-2E30-4E72-98AC-BEAAA72C3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4A3E1F-1322-432E-85D5-6CFFCEBD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163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6AAEF-86CF-480A-8666-A9F7264E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BFE5A0-3E6F-426E-927D-181E14EFD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E34670-C411-477F-870B-4FD791B9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A4B38-4034-42D8-9693-1763C206F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2708E2-B666-4ECB-8D9E-91851F0A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379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BF0C363-433B-4045-BAB1-938F706B1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13A5FB-C528-4AD4-9003-AE5518DAF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C7426A-1DE0-42C2-A5E7-97EBD0B96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0A487-8922-4CE6-8097-7D0440D7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6CD0C8-9F08-4EAC-908B-92A79D42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3947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AA9BC-13A0-4A6C-8B64-7AA5D87A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7EF59-D284-4461-BE59-77CAB93BB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F92D13-AAA8-4E35-84FC-78E05E00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32DB41-A5DD-47FB-9BA3-83F827F21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4C52D6-9144-4CC7-BF7A-112B6450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3642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103872-C267-4D52-89BD-5765A5FD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FBC906-C7C6-4F18-893F-285FB8CE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32CFD3-8752-4933-85F1-F1D3D931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748C0F-4CEB-4A96-88AB-0B6AA9B7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EF0EE8-3322-4EA9-92B6-99D9F17E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9517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AAFB1B-E0FA-4F6C-BC51-967E382E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5E0794-484E-437A-A150-7B1D7D280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FBBE1D-174C-42E9-8274-EC9B9F3AE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F4EBAB-578B-4058-A110-E8ECFA88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9A54C2-D3B9-428D-BD01-B75B5D74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37631B-03B7-4941-A650-D2044F6D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130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55F3F9-65FE-4708-A390-6C9B2FDE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4F21E5-A5B4-4EAB-993D-92179A76C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67169F-F600-458B-870A-90864D00B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3ACFFA-35A5-41BA-B1D6-629E40B40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FFF2DF2-AFC0-4D8F-A09A-98533A87A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C8CEE6-C051-4F18-93AD-499D617C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95D4CD-6C25-4C48-9D13-1E483116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0BDAD0-CE1D-4A08-A387-122D8271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852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19DF4-B099-4B64-85B5-5EFCADCB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E39449-2074-4BC4-BA5C-0F3F170F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0BB959-1800-4B28-8B0D-83A757E4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9F7738-8658-4CFE-8AA2-C4B5AE6B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1693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73F880D-1104-41B9-A8D5-AD6BA859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35F5D8-CBE0-4E2C-88DB-44D92EA33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D53FEB-BB5A-429D-AAE0-BBFC401B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742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01CE9-56A3-460A-A591-BF0DBFC51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A84E74-7954-4B6B-800B-7FAE8863E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0BB96-C250-407F-9A20-550E9E646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CB34A0-4729-4995-959F-3DCC728A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9456A5-1B06-4E15-A9CF-E8B03141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E3384C-6280-49F8-9C83-4530F668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5869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9D028-0595-4A2C-80CA-C0872D80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1D8E17-94FC-4ADB-A98E-1E80FF687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AFB828-8B0F-4A58-9EC3-F415C34BB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9832C0-9BFC-453E-B1E9-DEBF0589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8D6D8-178F-45AA-8D6F-96212B97C0CF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F4633A-7CD5-45CC-815C-1CD9F5C3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28E9F9-97D7-4AD0-96FF-E7C3AA36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80C4D-B3CE-4F57-93EA-E4034F803C6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309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2D14185-C42D-4D77-8058-8419CBE0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6E49B3-FDCE-4E96-9312-14A267189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0277E8-DB76-457E-A537-57A0BDACE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D6D8-178F-45AA-8D6F-96212B97C0CF}" type="datetimeFigureOut">
              <a:rPr lang="fr-CA" smtClean="0"/>
              <a:t>2025-04-09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330F2D-64B3-45B0-9F77-1E54E2F23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269211-32AC-463E-A947-175FFAAEA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80C4D-B3CE-4F57-93EA-E4034F803C60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9474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sz="3600" dirty="0" err="1"/>
              <a:t>Exemple</a:t>
            </a:r>
            <a:r>
              <a:rPr lang="en-CA" sz="3600" dirty="0"/>
              <a:t>;  </a:t>
            </a:r>
            <a:br>
              <a:rPr lang="en-CA" dirty="0"/>
            </a:br>
            <a:r>
              <a:rPr lang="en-CA" sz="4000" dirty="0" err="1"/>
              <a:t>Compagnie</a:t>
            </a:r>
            <a:r>
              <a:rPr lang="en-CA" sz="4000" dirty="0"/>
              <a:t> </a:t>
            </a:r>
            <a:r>
              <a:rPr lang="en-CA" sz="4000" dirty="0" err="1"/>
              <a:t>d’agence</a:t>
            </a:r>
            <a:r>
              <a:rPr lang="en-CA" sz="4000" dirty="0"/>
              <a:t> de voyage; </a:t>
            </a:r>
            <a:r>
              <a:rPr lang="en-CA" sz="4000" dirty="0" err="1"/>
              <a:t>Croisières</a:t>
            </a:r>
            <a:r>
              <a:rPr lang="en-CA" sz="4000" dirty="0"/>
              <a:t> </a:t>
            </a:r>
            <a:br>
              <a:rPr lang="en-CA" dirty="0"/>
            </a:br>
            <a:r>
              <a:rPr lang="en-CA" sz="2800" b="1" u="sng" dirty="0"/>
              <a:t>Avec </a:t>
            </a:r>
            <a:r>
              <a:rPr lang="en-CA" sz="2800" b="1" u="sng" dirty="0" err="1"/>
              <a:t>l’approche</a:t>
            </a:r>
            <a:r>
              <a:rPr lang="en-CA" sz="2800" b="1" u="sng" dirty="0"/>
              <a:t> des 4 W</a:t>
            </a:r>
            <a:endParaRPr lang="fr-CA" sz="2800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Comment cette compagnie veut structurer sont informations:</a:t>
            </a:r>
          </a:p>
          <a:p>
            <a:endParaRPr lang="fr-CA" dirty="0"/>
          </a:p>
          <a:p>
            <a:pPr lvl="1"/>
            <a:r>
              <a:rPr lang="fr-CA" dirty="0"/>
              <a:t>On sait qu’une CIE d’agence de voyage sa mission est de vendre des voyages.</a:t>
            </a:r>
          </a:p>
          <a:p>
            <a:pPr lvl="1"/>
            <a:endParaRPr lang="fr-CA" dirty="0"/>
          </a:p>
          <a:p>
            <a:pPr lvl="1"/>
            <a:r>
              <a:rPr lang="fr-CA" dirty="0">
                <a:solidFill>
                  <a:schemeClr val="accent1"/>
                </a:solidFill>
              </a:rPr>
              <a:t>Quelles informations devons-nous structurer en vrac:</a:t>
            </a:r>
          </a:p>
          <a:p>
            <a:pPr lvl="2"/>
            <a:r>
              <a:rPr lang="fr-CA" dirty="0">
                <a:solidFill>
                  <a:schemeClr val="accent1"/>
                </a:solidFill>
              </a:rPr>
              <a:t>les clients, Les forfaits,  les destinations, les cabines, les activités sur le bateau, le lieu de départ,  etc…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21027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/>
              <a:t>Exemple</a:t>
            </a:r>
            <a:r>
              <a:rPr lang="en-CA" dirty="0"/>
              <a:t>;  </a:t>
            </a:r>
            <a:r>
              <a:rPr lang="en-CA" dirty="0" err="1"/>
              <a:t>Compagnie</a:t>
            </a:r>
            <a:r>
              <a:rPr lang="en-CA" dirty="0"/>
              <a:t> </a:t>
            </a:r>
            <a:r>
              <a:rPr lang="en-CA" dirty="0" err="1"/>
              <a:t>d’agence</a:t>
            </a:r>
            <a:r>
              <a:rPr lang="en-CA" dirty="0"/>
              <a:t> de voyage</a:t>
            </a:r>
            <a:br>
              <a:rPr lang="en-CA" dirty="0"/>
            </a:br>
            <a:r>
              <a:rPr lang="en-CA" sz="2800" b="1" u="sng" dirty="0"/>
              <a:t>Avec </a:t>
            </a:r>
            <a:r>
              <a:rPr lang="en-CA" sz="2800" b="1" u="sng" dirty="0" err="1"/>
              <a:t>l’approche</a:t>
            </a:r>
            <a:r>
              <a:rPr lang="en-CA" sz="2800" b="1" u="sng" dirty="0"/>
              <a:t> des 4 W</a:t>
            </a:r>
            <a:endParaRPr lang="fr-CA" sz="2800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8086" y="1655808"/>
            <a:ext cx="6032863" cy="3726089"/>
          </a:xfrm>
        </p:spPr>
        <p:txBody>
          <a:bodyPr>
            <a:normAutofit lnSpcReduction="10000"/>
          </a:bodyPr>
          <a:lstStyle/>
          <a:p>
            <a:r>
              <a:rPr lang="fr-FR" sz="2900" dirty="0"/>
              <a:t>Si on détail un peu plus:</a:t>
            </a:r>
          </a:p>
          <a:p>
            <a:pPr lvl="1"/>
            <a:r>
              <a:rPr lang="fr-FR" sz="2600" dirty="0"/>
              <a:t>Quand </a:t>
            </a:r>
          </a:p>
          <a:p>
            <a:pPr lvl="2"/>
            <a:r>
              <a:rPr lang="fr-FR" sz="1900" dirty="0"/>
              <a:t>Mois, date de départ, date d’arrivé, la durée</a:t>
            </a:r>
          </a:p>
          <a:p>
            <a:pPr lvl="1"/>
            <a:r>
              <a:rPr lang="fr-FR" sz="2600" dirty="0"/>
              <a:t>les clients, </a:t>
            </a:r>
          </a:p>
          <a:p>
            <a:pPr lvl="2"/>
            <a:r>
              <a:rPr lang="fr-FR" sz="1900" dirty="0"/>
              <a:t>Provenance, membre d’un association de fidélité, combien de personnes, </a:t>
            </a:r>
          </a:p>
          <a:p>
            <a:pPr lvl="1"/>
            <a:r>
              <a:rPr lang="fr-FR" sz="2600" dirty="0"/>
              <a:t>les forfaits,  </a:t>
            </a:r>
          </a:p>
          <a:p>
            <a:pPr lvl="2"/>
            <a:r>
              <a:rPr lang="fr-FR" sz="1900" dirty="0"/>
              <a:t>Or, argent, bronze</a:t>
            </a:r>
          </a:p>
          <a:p>
            <a:pPr lvl="1"/>
            <a:r>
              <a:rPr lang="fr-FR" sz="2600" dirty="0"/>
              <a:t>les destinations, </a:t>
            </a:r>
          </a:p>
          <a:p>
            <a:pPr lvl="2"/>
            <a:r>
              <a:rPr lang="fr-FR" sz="1900" dirty="0"/>
              <a:t>Pays, ville, aéroport</a:t>
            </a:r>
          </a:p>
          <a:p>
            <a:pPr lvl="1"/>
            <a:endParaRPr lang="fr-FR" sz="2600" dirty="0"/>
          </a:p>
          <a:p>
            <a:endParaRPr lang="fr-CA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159137" y="2048874"/>
            <a:ext cx="6032863" cy="31426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600" dirty="0"/>
              <a:t>les cabines, </a:t>
            </a:r>
          </a:p>
          <a:p>
            <a:pPr lvl="2"/>
            <a:r>
              <a:rPr lang="fr-FR" sz="1900" dirty="0"/>
              <a:t>De luxe avec balcon, avec hublot seulement, 2 lits , etc..</a:t>
            </a:r>
          </a:p>
          <a:p>
            <a:pPr lvl="1"/>
            <a:r>
              <a:rPr lang="fr-FR" sz="2600" dirty="0"/>
              <a:t>les activités sur le bateau, </a:t>
            </a:r>
          </a:p>
          <a:p>
            <a:pPr lvl="2"/>
            <a:r>
              <a:rPr lang="fr-FR" sz="1900" dirty="0"/>
              <a:t>Casino, danse, gym, etc..</a:t>
            </a:r>
          </a:p>
          <a:p>
            <a:pPr lvl="1"/>
            <a:r>
              <a:rPr lang="fr-FR" sz="2600" dirty="0"/>
              <a:t>les activités lorsque  le bateau est à quai, </a:t>
            </a:r>
          </a:p>
          <a:p>
            <a:pPr lvl="2"/>
            <a:r>
              <a:rPr lang="fr-FR" sz="1900" dirty="0"/>
              <a:t>Musée, visite de la ville, etc…</a:t>
            </a:r>
          </a:p>
          <a:p>
            <a:pPr lvl="1"/>
            <a:r>
              <a:rPr lang="fr-FR" sz="2600" dirty="0"/>
              <a:t>le lieu de départ, </a:t>
            </a:r>
          </a:p>
          <a:p>
            <a:pPr lvl="2"/>
            <a:r>
              <a:rPr lang="fr-FR" sz="1900" dirty="0"/>
              <a:t>Pays, ville,  aéroport</a:t>
            </a:r>
          </a:p>
          <a:p>
            <a:pPr lvl="2"/>
            <a:endParaRPr lang="fr-FR" sz="1900" dirty="0"/>
          </a:p>
          <a:p>
            <a:pPr lvl="1"/>
            <a:r>
              <a:rPr lang="fr-FR" sz="2600" dirty="0"/>
              <a:t> etc… Type de bateau,  </a:t>
            </a:r>
          </a:p>
          <a:p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1097280" y="5303520"/>
            <a:ext cx="10319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Indicateurs intéressants : Revenu des croisières,  revenu d’activités vendu en option, provenance des clients, etc… </a:t>
            </a:r>
          </a:p>
          <a:p>
            <a:endParaRPr lang="en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9819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err="1"/>
              <a:t>Exemple</a:t>
            </a:r>
            <a:r>
              <a:rPr lang="en-CA" dirty="0"/>
              <a:t>;  </a:t>
            </a:r>
            <a:r>
              <a:rPr lang="en-CA" dirty="0" err="1"/>
              <a:t>Compagnie</a:t>
            </a:r>
            <a:r>
              <a:rPr lang="en-CA" dirty="0"/>
              <a:t> </a:t>
            </a:r>
            <a:r>
              <a:rPr lang="en-CA" dirty="0" err="1"/>
              <a:t>d’agence</a:t>
            </a:r>
            <a:r>
              <a:rPr lang="en-CA" dirty="0"/>
              <a:t> de voyage</a:t>
            </a:r>
            <a:br>
              <a:rPr lang="en-CA" dirty="0"/>
            </a:br>
            <a:r>
              <a:rPr lang="en-CA" sz="2800" b="1" u="sng" dirty="0"/>
              <a:t>Avec </a:t>
            </a:r>
            <a:r>
              <a:rPr lang="en-CA" sz="2800" b="1" u="sng" dirty="0" err="1"/>
              <a:t>l’approche</a:t>
            </a:r>
            <a:r>
              <a:rPr lang="en-CA" sz="2800" b="1" u="sng" dirty="0"/>
              <a:t> des 4 W</a:t>
            </a:r>
            <a:endParaRPr lang="fr-CA" sz="2800" b="1" u="sng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168296"/>
              </p:ext>
            </p:extLst>
          </p:nvPr>
        </p:nvGraphicFramePr>
        <p:xfrm>
          <a:off x="1378856" y="2184400"/>
          <a:ext cx="9175933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9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9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711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When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Who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Where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Where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What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Indicateur</a:t>
                      </a:r>
                      <a:r>
                        <a:rPr lang="en-CA" baseline="0" dirty="0"/>
                        <a:t>  (FACT)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/>
                        <a:t>Année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Nom du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Destination départ pays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Destination Arrivé pays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Forfait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Revenu des croisières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/>
                        <a:t>Mois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Provenance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noProof="0" dirty="0"/>
                        <a:t>Forfait Argent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Revenu d’activités vendu en option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/>
                        <a:t>Date départ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Couple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Aéroport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Aéroport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noProof="0" dirty="0" err="1"/>
                        <a:t>Forfait</a:t>
                      </a:r>
                      <a:r>
                        <a:rPr lang="en-CA" noProof="0" dirty="0"/>
                        <a:t> bronze</a:t>
                      </a:r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Provenance des clients,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/>
                        <a:t>Date arrivé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673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89866D0-134F-4ED7-8FB7-0D64142CF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C2CF22E-2948-4B4C-A8A6-116D29CFE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830" y="0"/>
            <a:ext cx="6924339" cy="6950919"/>
          </a:xfrm>
          <a:prstGeom prst="rect">
            <a:avLst/>
          </a:prstGeom>
        </p:spPr>
      </p:pic>
      <p:sp>
        <p:nvSpPr>
          <p:cNvPr id="6" name="Flèche : gauche 5">
            <a:extLst>
              <a:ext uri="{FF2B5EF4-FFF2-40B4-BE49-F238E27FC236}">
                <a16:creationId xmlns:a16="http://schemas.microsoft.com/office/drawing/2014/main" id="{3D613895-60D9-4BC4-8487-D151830004FC}"/>
              </a:ext>
            </a:extLst>
          </p:cNvPr>
          <p:cNvSpPr/>
          <p:nvPr/>
        </p:nvSpPr>
        <p:spPr>
          <a:xfrm>
            <a:off x="6725322" y="1876188"/>
            <a:ext cx="5013960" cy="5843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Table de dimension (Time, Sales, Product…)</a:t>
            </a:r>
            <a:endParaRPr lang="fr-CA" dirty="0"/>
          </a:p>
        </p:txBody>
      </p:sp>
      <p:sp>
        <p:nvSpPr>
          <p:cNvPr id="7" name="Flèche : gauche 6">
            <a:extLst>
              <a:ext uri="{FF2B5EF4-FFF2-40B4-BE49-F238E27FC236}">
                <a16:creationId xmlns:a16="http://schemas.microsoft.com/office/drawing/2014/main" id="{2187D0C8-78C4-40C1-B76D-6B1FAE2CDFF9}"/>
              </a:ext>
            </a:extLst>
          </p:cNvPr>
          <p:cNvSpPr/>
          <p:nvPr/>
        </p:nvSpPr>
        <p:spPr>
          <a:xfrm>
            <a:off x="7723094" y="2446928"/>
            <a:ext cx="2232212" cy="5843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Table de fait (result)</a:t>
            </a:r>
            <a:endParaRPr lang="fr-CA" dirty="0"/>
          </a:p>
        </p:txBody>
      </p:sp>
      <p:sp>
        <p:nvSpPr>
          <p:cNvPr id="8" name="Accolade fermante 7">
            <a:extLst>
              <a:ext uri="{FF2B5EF4-FFF2-40B4-BE49-F238E27FC236}">
                <a16:creationId xmlns:a16="http://schemas.microsoft.com/office/drawing/2014/main" id="{3FC5A28E-F3E3-44DF-B459-0DF9EFE9543E}"/>
              </a:ext>
            </a:extLst>
          </p:cNvPr>
          <p:cNvSpPr/>
          <p:nvPr/>
        </p:nvSpPr>
        <p:spPr>
          <a:xfrm rot="16200000">
            <a:off x="4672856" y="743433"/>
            <a:ext cx="397136" cy="3247017"/>
          </a:xfrm>
          <a:prstGeom prst="rightBrace">
            <a:avLst>
              <a:gd name="adj1" fmla="val 8333"/>
              <a:gd name="adj2" fmla="val 495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089343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294</Words>
  <Application>Microsoft Office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Exemple;   Compagnie d’agence de voyage; Croisières  Avec l’approche des 4 W</vt:lpstr>
      <vt:lpstr>Exemple;  Compagnie d’agence de voyage Avec l’approche des 4 W</vt:lpstr>
      <vt:lpstr>Exemple;  Compagnie d’agence de voyage Avec l’approche des 4 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Martel, Michel (IST)</dc:creator>
  <cp:lastModifiedBy>DELL</cp:lastModifiedBy>
  <cp:revision>12</cp:revision>
  <dcterms:created xsi:type="dcterms:W3CDTF">2019-01-21T16:16:33Z</dcterms:created>
  <dcterms:modified xsi:type="dcterms:W3CDTF">2025-04-10T02:42:04Z</dcterms:modified>
</cp:coreProperties>
</file>