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1"/>
  </p:notesMasterIdLst>
  <p:sldIdLst>
    <p:sldId id="263" r:id="rId5"/>
    <p:sldId id="264" r:id="rId6"/>
    <p:sldId id="266" r:id="rId7"/>
    <p:sldId id="265" r:id="rId8"/>
    <p:sldId id="267"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32BCE8FB-2E2D-42BE-8C77-9C13B52338C5}">
          <p14:sldIdLst>
            <p14:sldId id="263"/>
            <p14:sldId id="264"/>
            <p14:sldId id="266"/>
            <p14:sldId id="265"/>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EAD49E-431E-42B4-8280-882BFAD334F2}" v="1138" dt="2023-09-14T18:25:12.347"/>
    <p1510:client id="{18185E16-655F-4D4B-A545-9A0935B27B3D}" v="30" dt="2023-09-20T03:15:58.158"/>
    <p1510:client id="{1845E7B0-B344-41B3-8DAE-5310A70D4C3D}" v="73" dt="2023-09-20T18:07:28.813"/>
    <p1510:client id="{2EB4012A-6819-4473-AC31-2845874BE578}" v="165" dt="2023-09-14T00:59:43.337"/>
    <p1510:client id="{3882B8E9-FF40-4DAE-AA0D-D407CC03F9F9}" v="18" dt="2023-09-20T12:09:35.859"/>
    <p1510:client id="{453DBF6C-FF75-4447-A5F1-9F23590B3FA5}" v="13" dt="2023-09-15T02:51:12.885"/>
    <p1510:client id="{47BF3536-1EB4-4F25-8863-ED46A7F75C2D}" v="19" dt="2023-09-20T03:29:29.397"/>
    <p1510:client id="{4B9F115B-DF0C-47D1-82FA-A0430361AB56}" v="24" dt="2023-09-18T16:40:59.002"/>
    <p1510:client id="{4C69CD22-A2B9-4C1B-BB51-2414D9F69EBC}" v="7" dt="2023-09-20T14:30:26.973"/>
    <p1510:client id="{57C97CA0-CBB4-43BB-94E6-156DEFD68531}" v="228" dt="2023-09-16T12:51:11.496"/>
    <p1510:client id="{9B6EFF40-9470-45D4-9555-126D1DE53457}" v="150" dt="2023-09-20T03:05:16.954"/>
    <p1510:client id="{A73DE554-1C30-4165-963B-2974715779A1}" v="326" dt="2023-09-20T17:48:34.578"/>
    <p1510:client id="{C7AC412D-CB2B-48E2-A2BD-AF89CA2077C9}" v="16" dt="2023-09-14T01:04:05.531"/>
    <p1510:client id="{C7D36EDC-B28F-49D8-8BB7-29AE6257BF66}" v="2" dt="2023-09-20T21:21:42.378"/>
    <p1510:client id="{EC31ACDF-F54E-47DD-BCE5-A8EBCB96CAF3}" v="31" dt="2023-09-18T17:20:54.292"/>
    <p1510:client id="{EF1A2200-42CE-4CA1-8F89-1CB578FB71C2}" v="7" dt="2023-09-20T18:57:45.274"/>
    <p1510:client id="{F9D5E548-4131-4402-A310-4F83972B34D3}" v="11" dt="2023-09-19T20:18:29.4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061" autoAdjust="0"/>
  </p:normalViewPr>
  <p:slideViewPr>
    <p:cSldViewPr snapToGrid="0">
      <p:cViewPr varScale="1">
        <p:scale>
          <a:sx n="66" d="100"/>
          <a:sy n="66" d="100"/>
        </p:scale>
        <p:origin x="644" y="4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9DFAE-960D-4985-B546-0A8E058EAB24}" type="datetimeFigureOut">
              <a:t>4/14/2025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2F6AAD-3043-444C-A92B-1D05D6B1768D}" type="slidenum">
              <a:t>‹#›</a:t>
            </a:fld>
            <a:endParaRPr lang="en-US"/>
          </a:p>
        </p:txBody>
      </p:sp>
    </p:spTree>
    <p:extLst>
      <p:ext uri="{BB962C8B-B14F-4D97-AF65-F5344CB8AC3E}">
        <p14:creationId xmlns:p14="http://schemas.microsoft.com/office/powerpoint/2010/main" val="90328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000"/>
              </a:spcBef>
            </a:pPr>
            <a:endParaRPr lang="fr" b="1" dirty="0">
              <a:cs typeface="Calibri"/>
            </a:endParaRPr>
          </a:p>
        </p:txBody>
      </p:sp>
      <p:sp>
        <p:nvSpPr>
          <p:cNvPr id="4" name="Slide Number Placeholder 3"/>
          <p:cNvSpPr>
            <a:spLocks noGrp="1"/>
          </p:cNvSpPr>
          <p:nvPr>
            <p:ph type="sldNum" sz="quarter" idx="5"/>
          </p:nvPr>
        </p:nvSpPr>
        <p:spPr/>
        <p:txBody>
          <a:bodyPr/>
          <a:lstStyle/>
          <a:p>
            <a:fld id="{6F2F6AAD-3043-444C-A92B-1D05D6B1768D}" type="slidenum">
              <a:t>1</a:t>
            </a:fld>
            <a:endParaRPr lang="en-US"/>
          </a:p>
        </p:txBody>
      </p:sp>
    </p:spTree>
    <p:extLst>
      <p:ext uri="{BB962C8B-B14F-4D97-AF65-F5344CB8AC3E}">
        <p14:creationId xmlns:p14="http://schemas.microsoft.com/office/powerpoint/2010/main" val="3778884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sz="1200" b="0" kern="1200" dirty="0">
                <a:solidFill>
                  <a:schemeClr val="tx1"/>
                </a:solidFill>
                <a:effectLst/>
                <a:latin typeface="+mn-lt"/>
                <a:ea typeface="+mn-ea"/>
                <a:cs typeface="+mn-cs"/>
              </a:rPr>
              <a:t>Colin</a:t>
            </a:r>
            <a:br>
              <a:rPr lang="fr-CA" sz="1200" b="1" kern="1200" dirty="0">
                <a:solidFill>
                  <a:schemeClr val="tx1"/>
                </a:solidFill>
                <a:effectLst/>
                <a:latin typeface="+mn-lt"/>
                <a:ea typeface="+mn-ea"/>
                <a:cs typeface="+mn-cs"/>
              </a:rPr>
            </a:br>
            <a:r>
              <a:rPr lang="fr-CA" sz="1200" b="1" kern="1200" dirty="0">
                <a:solidFill>
                  <a:schemeClr val="tx1"/>
                </a:solidFill>
                <a:effectLst/>
                <a:latin typeface="+mn-lt"/>
                <a:ea typeface="+mn-ea"/>
                <a:cs typeface="+mn-cs"/>
              </a:rPr>
              <a:t>1.1 Le rôle des bases de données relationnel en BI</a:t>
            </a:r>
            <a:r>
              <a:rPr lang="fr-CA" sz="1200" kern="1200" dirty="0">
                <a:solidFill>
                  <a:schemeClr val="tx1"/>
                </a:solidFill>
                <a:effectLst/>
                <a:latin typeface="+mn-lt"/>
                <a:ea typeface="+mn-ea"/>
                <a:cs typeface="+mn-cs"/>
              </a:rPr>
              <a:t> : Selon nous, les bases de données relationnelles, souvent intégrées aux systèmes opérationnels de l'entreprise, sont l'endroit où les transactions sont enregistrées et où les informations cruciales sur les opérations sont stockées. À notre avis, elles constituent le cœur des activités quotidiennes, enregistrant les interactions en temps réel et garantissant l'intégrité des données. Selon notre équipe, ces bases de données sont constamment améliorées pour optimiser les performances, permettant ainsi aux entreprises de répondre aux demandes opérationnelles tout en fournissant une base stable et fiable pour les activités de Business Intelligence. D'après nos apprentissages, grâce à des structures de données organisées, elles offrent un accès rapide et sécurisé aux informations, jouant un rôle central dans la transformation des données brutes en connaissances exploitables pour l'entreprise. Selon ce que nous avons compris, elles jouent un rôle essentiel dans le processus de prise de décision des entreprises modernes.</a:t>
            </a:r>
          </a:p>
          <a:p>
            <a:endParaRPr lang="fr-CA" sz="1200" kern="1200" dirty="0">
              <a:solidFill>
                <a:schemeClr val="tx1"/>
              </a:solidFill>
              <a:effectLst/>
              <a:latin typeface="+mn-lt"/>
              <a:ea typeface="+mn-ea"/>
              <a:cs typeface="+mn-cs"/>
            </a:endParaRPr>
          </a:p>
          <a:p>
            <a:endParaRPr lang="fr-CA" sz="1200" kern="1200" dirty="0">
              <a:solidFill>
                <a:schemeClr val="tx1"/>
              </a:solidFill>
              <a:effectLst/>
              <a:latin typeface="+mn-lt"/>
              <a:ea typeface="+mn-ea"/>
              <a:cs typeface="+mn-cs"/>
            </a:endParaRPr>
          </a:p>
          <a:p>
            <a:r>
              <a:rPr lang="fr-CA" sz="1200" b="1" kern="1200" dirty="0">
                <a:solidFill>
                  <a:schemeClr val="tx1"/>
                </a:solidFill>
                <a:effectLst/>
                <a:latin typeface="+mn-lt"/>
                <a:ea typeface="+mn-ea"/>
                <a:cs typeface="+mn-cs"/>
              </a:rPr>
              <a:t>1.2 Le rôle des data </a:t>
            </a:r>
            <a:r>
              <a:rPr lang="fr-CA" sz="1200" b="1" kern="1200" dirty="0" err="1">
                <a:solidFill>
                  <a:schemeClr val="tx1"/>
                </a:solidFill>
                <a:effectLst/>
                <a:latin typeface="+mn-lt"/>
                <a:ea typeface="+mn-ea"/>
                <a:cs typeface="+mn-cs"/>
              </a:rPr>
              <a:t>warehouse</a:t>
            </a:r>
            <a:r>
              <a:rPr lang="fr-CA" sz="1200" b="1" kern="1200" dirty="0">
                <a:solidFill>
                  <a:schemeClr val="tx1"/>
                </a:solidFill>
                <a:effectLst/>
                <a:latin typeface="+mn-lt"/>
                <a:ea typeface="+mn-ea"/>
                <a:cs typeface="+mn-cs"/>
              </a:rPr>
              <a:t> en BI : </a:t>
            </a:r>
            <a:r>
              <a:rPr lang="fr-CA" sz="1200" kern="1200" dirty="0">
                <a:solidFill>
                  <a:schemeClr val="tx1"/>
                </a:solidFill>
                <a:effectLst/>
                <a:latin typeface="+mn-lt"/>
                <a:ea typeface="+mn-ea"/>
                <a:cs typeface="+mn-cs"/>
              </a:rPr>
              <a:t>D'après nous, les data </a:t>
            </a:r>
            <a:r>
              <a:rPr lang="fr-CA" sz="1200" kern="1200" dirty="0" err="1">
                <a:solidFill>
                  <a:schemeClr val="tx1"/>
                </a:solidFill>
                <a:effectLst/>
                <a:latin typeface="+mn-lt"/>
                <a:ea typeface="+mn-ea"/>
                <a:cs typeface="+mn-cs"/>
              </a:rPr>
              <a:t>warehouses</a:t>
            </a:r>
            <a:r>
              <a:rPr lang="fr-CA" sz="1200" kern="1200" dirty="0">
                <a:solidFill>
                  <a:schemeClr val="tx1"/>
                </a:solidFill>
                <a:effectLst/>
                <a:latin typeface="+mn-lt"/>
                <a:ea typeface="+mn-ea"/>
                <a:cs typeface="+mn-cs"/>
              </a:rPr>
              <a:t>, que ce soit selon l'approche Kimball ou </a:t>
            </a:r>
            <a:r>
              <a:rPr lang="fr-CA" sz="1200" kern="1200" dirty="0" err="1">
                <a:solidFill>
                  <a:schemeClr val="tx1"/>
                </a:solidFill>
                <a:effectLst/>
                <a:latin typeface="+mn-lt"/>
                <a:ea typeface="+mn-ea"/>
                <a:cs typeface="+mn-cs"/>
              </a:rPr>
              <a:t>Inmon</a:t>
            </a:r>
            <a:r>
              <a:rPr lang="fr-CA" sz="1200" kern="1200" dirty="0">
                <a:solidFill>
                  <a:schemeClr val="tx1"/>
                </a:solidFill>
                <a:effectLst/>
                <a:latin typeface="+mn-lt"/>
                <a:ea typeface="+mn-ea"/>
                <a:cs typeface="+mn-cs"/>
              </a:rPr>
              <a:t>, jouent un rôle central dans l'analyse approfondie des données en intelligence d’affaires. Selon notre équipe, l'approche Kimball privilégie la conception de schémas en étoile, offrant une modélisation intuitive orientée vers les utilisateurs finaux. L'approche </a:t>
            </a:r>
            <a:r>
              <a:rPr lang="fr-CA" sz="1200" kern="1200" dirty="0" err="1">
                <a:solidFill>
                  <a:schemeClr val="tx1"/>
                </a:solidFill>
                <a:effectLst/>
                <a:latin typeface="+mn-lt"/>
                <a:ea typeface="+mn-ea"/>
                <a:cs typeface="+mn-cs"/>
              </a:rPr>
              <a:t>Inmon</a:t>
            </a:r>
            <a:r>
              <a:rPr lang="fr-CA" sz="1200" kern="1200" dirty="0">
                <a:solidFill>
                  <a:schemeClr val="tx1"/>
                </a:solidFill>
                <a:effectLst/>
                <a:latin typeface="+mn-lt"/>
                <a:ea typeface="+mn-ea"/>
                <a:cs typeface="+mn-cs"/>
              </a:rPr>
              <a:t>, quant à elle, propose un modèle de données centralisé, ce qui favorise la cohérence et l'intégrité des données. Selon nos apprentissages, quelle que soit la méthode choisie, les data </a:t>
            </a:r>
            <a:r>
              <a:rPr lang="fr-CA" sz="1200" kern="1200" dirty="0" err="1">
                <a:solidFill>
                  <a:schemeClr val="tx1"/>
                </a:solidFill>
                <a:effectLst/>
                <a:latin typeface="+mn-lt"/>
                <a:ea typeface="+mn-ea"/>
                <a:cs typeface="+mn-cs"/>
              </a:rPr>
              <a:t>warehouses</a:t>
            </a:r>
            <a:r>
              <a:rPr lang="fr-CA" sz="1200" kern="1200" dirty="0">
                <a:solidFill>
                  <a:schemeClr val="tx1"/>
                </a:solidFill>
                <a:effectLst/>
                <a:latin typeface="+mn-lt"/>
                <a:ea typeface="+mn-ea"/>
                <a:cs typeface="+mn-cs"/>
              </a:rPr>
              <a:t> permettent d'intégrer des données historiques de sources multiples, offrant ainsi une plateforme robuste pour des analyses multidimensionnelles. D'après ce que nous avons compris, ces entrepôts de données constituent une source fiable pour les outils de BI, jouant un rôle essentiel dans les prises de décision stratégiques des organisations.</a:t>
            </a:r>
          </a:p>
          <a:p>
            <a:endParaRPr lang="fr-CA" dirty="0"/>
          </a:p>
        </p:txBody>
      </p:sp>
      <p:sp>
        <p:nvSpPr>
          <p:cNvPr id="4" name="Espace réservé du numéro de diapositive 3"/>
          <p:cNvSpPr>
            <a:spLocks noGrp="1"/>
          </p:cNvSpPr>
          <p:nvPr>
            <p:ph type="sldNum" sz="quarter" idx="5"/>
          </p:nvPr>
        </p:nvSpPr>
        <p:spPr/>
        <p:txBody>
          <a:bodyPr/>
          <a:lstStyle/>
          <a:p>
            <a:fld id="{6F2F6AAD-3043-444C-A92B-1D05D6B1768D}" type="slidenum">
              <a:rPr lang="fr-CA" smtClean="0"/>
              <a:t>2</a:t>
            </a:fld>
            <a:endParaRPr lang="fr-CA"/>
          </a:p>
        </p:txBody>
      </p:sp>
    </p:spTree>
    <p:extLst>
      <p:ext uri="{BB962C8B-B14F-4D97-AF65-F5344CB8AC3E}">
        <p14:creationId xmlns:p14="http://schemas.microsoft.com/office/powerpoint/2010/main" val="2619595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sz="1200" b="1" kern="1200" dirty="0">
                <a:solidFill>
                  <a:schemeClr val="tx1"/>
                </a:solidFill>
                <a:effectLst/>
                <a:latin typeface="+mn-lt"/>
                <a:ea typeface="+mn-ea"/>
                <a:cs typeface="+mn-cs"/>
              </a:rPr>
              <a:t>3.1 Connection a une source de données MSSQL </a:t>
            </a:r>
            <a:r>
              <a:rPr lang="fr-CA" sz="1200" kern="1200" dirty="0">
                <a:solidFill>
                  <a:schemeClr val="tx1"/>
                </a:solidFill>
                <a:effectLst/>
                <a:latin typeface="+mn-lt"/>
                <a:ea typeface="+mn-ea"/>
                <a:cs typeface="+mn-cs"/>
              </a:rPr>
              <a:t>: Selon nos apprentissages, il était essentiel d'apprendre à configurer une connexion à la base de données SQL Server pour effectuer le projet. Cela impliquait de comprendre les chaînes de connexion, les authentifications et la gestion des autorisations.</a:t>
            </a:r>
            <a:br>
              <a:rPr lang="fr-CA" sz="1200" kern="1200" dirty="0">
                <a:solidFill>
                  <a:schemeClr val="tx1"/>
                </a:solidFill>
                <a:effectLst/>
                <a:latin typeface="+mn-lt"/>
                <a:ea typeface="+mn-ea"/>
                <a:cs typeface="+mn-cs"/>
              </a:rPr>
            </a:br>
            <a:endParaRPr lang="fr-CA" sz="1200" kern="1200" dirty="0">
              <a:solidFill>
                <a:schemeClr val="tx1"/>
              </a:solidFill>
              <a:effectLst/>
              <a:latin typeface="+mn-lt"/>
              <a:ea typeface="+mn-ea"/>
              <a:cs typeface="+mn-cs"/>
            </a:endParaRPr>
          </a:p>
          <a:p>
            <a:r>
              <a:rPr lang="fr-CA" sz="1200" b="1" kern="1200" dirty="0">
                <a:solidFill>
                  <a:schemeClr val="tx1"/>
                </a:solidFill>
                <a:effectLst/>
                <a:latin typeface="+mn-lt"/>
                <a:ea typeface="+mn-ea"/>
                <a:cs typeface="+mn-cs"/>
              </a:rPr>
              <a:t>3.2 Vue et exploration de schémas de données : </a:t>
            </a:r>
            <a:r>
              <a:rPr lang="fr-CA" sz="1200" kern="1200" dirty="0">
                <a:solidFill>
                  <a:schemeClr val="tx1"/>
                </a:solidFill>
                <a:effectLst/>
                <a:latin typeface="+mn-lt"/>
                <a:ea typeface="+mn-ea"/>
                <a:cs typeface="+mn-cs"/>
              </a:rPr>
              <a:t>Dans notre compréhension du projet </a:t>
            </a:r>
            <a:r>
              <a:rPr lang="fr-CA" sz="1200" kern="1200" dirty="0" err="1">
                <a:solidFill>
                  <a:schemeClr val="tx1"/>
                </a:solidFill>
                <a:effectLst/>
                <a:latin typeface="+mn-lt"/>
                <a:ea typeface="+mn-ea"/>
                <a:cs typeface="+mn-cs"/>
              </a:rPr>
              <a:t>Distrisys</a:t>
            </a:r>
            <a:r>
              <a:rPr lang="fr-CA" sz="1200" kern="1200" dirty="0">
                <a:solidFill>
                  <a:schemeClr val="tx1"/>
                </a:solidFill>
                <a:effectLst/>
                <a:latin typeface="+mn-lt"/>
                <a:ea typeface="+mn-ea"/>
                <a:cs typeface="+mn-cs"/>
              </a:rPr>
              <a:t>, il était essentiel d'apprendre à créer des schémas relationnels. D'après nos apprentissages, comprendre les différences entre les schémas en étoile et en flocon de neige était également crucial pour le succès de notre projet. À notre avis, cette connaissance approfondie des schémas relationnels a grandement contribué à la mise en place d'une structure de base solide et efficace pour notre système, facilitant ainsi l'analyse approfondie des données et la prise de décisions stratégiques dans le contexte de la Business Intelligence.</a:t>
            </a:r>
            <a:br>
              <a:rPr lang="fr-CA" sz="1200" kern="1200" dirty="0">
                <a:solidFill>
                  <a:schemeClr val="tx1"/>
                </a:solidFill>
                <a:effectLst/>
                <a:latin typeface="+mn-lt"/>
                <a:ea typeface="+mn-ea"/>
                <a:cs typeface="+mn-cs"/>
              </a:rPr>
            </a:br>
            <a:endParaRPr lang="fr-CA" sz="1200" kern="1200" dirty="0">
              <a:solidFill>
                <a:schemeClr val="tx1"/>
              </a:solidFill>
              <a:effectLst/>
              <a:latin typeface="+mn-lt"/>
              <a:ea typeface="+mn-ea"/>
              <a:cs typeface="+mn-cs"/>
            </a:endParaRPr>
          </a:p>
          <a:p>
            <a:r>
              <a:rPr lang="fr-CA" sz="1200" b="1" kern="1200" dirty="0">
                <a:solidFill>
                  <a:schemeClr val="tx1"/>
                </a:solidFill>
                <a:effectLst/>
                <a:latin typeface="+mn-lt"/>
                <a:ea typeface="+mn-ea"/>
                <a:cs typeface="+mn-cs"/>
              </a:rPr>
              <a:t>3.3 Conception d’un cube : </a:t>
            </a:r>
            <a:r>
              <a:rPr lang="fr-CA" sz="1200" kern="1200" dirty="0">
                <a:solidFill>
                  <a:schemeClr val="tx1"/>
                </a:solidFill>
                <a:effectLst/>
                <a:latin typeface="+mn-lt"/>
                <a:ea typeface="+mn-ea"/>
                <a:cs typeface="+mn-cs"/>
              </a:rPr>
              <a:t>Selon notre compréhension, il était important d'apprendre à créer des cubes multidimensionnels en définissant des mesures, des dimensions, des hiérarchies, et en configurant les propriétés telles que les agrégats et les partitions. À notre avis, cette compétence a été fondamentale pour permettre une analyse approfondie des données dans le cadre du travail pratique 1.</a:t>
            </a:r>
            <a:br>
              <a:rPr lang="fr-CA" sz="1200" kern="1200" dirty="0">
                <a:solidFill>
                  <a:schemeClr val="tx1"/>
                </a:solidFill>
                <a:effectLst/>
                <a:latin typeface="+mn-lt"/>
                <a:ea typeface="+mn-ea"/>
                <a:cs typeface="+mn-cs"/>
              </a:rPr>
            </a:br>
            <a:endParaRPr lang="fr-CA" sz="1200" kern="1200" dirty="0">
              <a:solidFill>
                <a:schemeClr val="tx1"/>
              </a:solidFill>
              <a:effectLst/>
              <a:latin typeface="+mn-lt"/>
              <a:ea typeface="+mn-ea"/>
              <a:cs typeface="+mn-cs"/>
            </a:endParaRPr>
          </a:p>
          <a:p>
            <a:r>
              <a:rPr lang="fr-CA" sz="1200" b="1" kern="1200" dirty="0">
                <a:solidFill>
                  <a:schemeClr val="tx1"/>
                </a:solidFill>
                <a:effectLst/>
                <a:latin typeface="+mn-lt"/>
                <a:ea typeface="+mn-ea"/>
                <a:cs typeface="+mn-cs"/>
              </a:rPr>
              <a:t>3.4 Définition de Dimensions : </a:t>
            </a:r>
            <a:r>
              <a:rPr lang="fr-CA" sz="1200" kern="1200" dirty="0">
                <a:solidFill>
                  <a:schemeClr val="tx1"/>
                </a:solidFill>
                <a:effectLst/>
                <a:latin typeface="+mn-lt"/>
                <a:ea typeface="+mn-ea"/>
                <a:cs typeface="+mn-cs"/>
              </a:rPr>
              <a:t>À notre avis, comprendre la création et la configuration des dimensions, y compris la hiérarchisation, l'ajout d'attributs, et la gestion des membres calculés, était essentiel pour fournir un contexte significatif aux mesures dans le cube. D'après ce que nous avons compris, cette étape permettait d'organiser les données de manière structurée, facilitant ainsi une analyse approfondie et précise.</a:t>
            </a:r>
            <a:br>
              <a:rPr lang="fr-CA" sz="1200" kern="1200" dirty="0">
                <a:solidFill>
                  <a:schemeClr val="tx1"/>
                </a:solidFill>
                <a:effectLst/>
                <a:latin typeface="+mn-lt"/>
                <a:ea typeface="+mn-ea"/>
                <a:cs typeface="+mn-cs"/>
              </a:rPr>
            </a:br>
            <a:endParaRPr lang="fr-CA" sz="1200" kern="1200" dirty="0">
              <a:solidFill>
                <a:schemeClr val="tx1"/>
              </a:solidFill>
              <a:effectLst/>
              <a:latin typeface="+mn-lt"/>
              <a:ea typeface="+mn-ea"/>
              <a:cs typeface="+mn-cs"/>
            </a:endParaRPr>
          </a:p>
          <a:p>
            <a:r>
              <a:rPr lang="fr-CA" sz="1200" b="1" kern="1200" dirty="0">
                <a:solidFill>
                  <a:schemeClr val="tx1"/>
                </a:solidFill>
                <a:effectLst/>
                <a:latin typeface="+mn-lt"/>
                <a:ea typeface="+mn-ea"/>
                <a:cs typeface="+mn-cs"/>
              </a:rPr>
              <a:t>3.5 Processus de Déploiement : </a:t>
            </a:r>
            <a:r>
              <a:rPr lang="fr-CA" sz="1200" kern="1200" dirty="0">
                <a:solidFill>
                  <a:schemeClr val="tx1"/>
                </a:solidFill>
                <a:effectLst/>
                <a:latin typeface="+mn-lt"/>
                <a:ea typeface="+mn-ea"/>
                <a:cs typeface="+mn-cs"/>
              </a:rPr>
              <a:t>D'après nous, comprendre les étapes du déploiement, y compris la planification, la préparation des scripts SQL, la vérification des configurations et le suivi post-déploiement, était essentiel pour assurer le succès du projet. À notre avis, ces étapes étaient cruciales pour garantir la cohérence, la précision et la stabilité du système déployé en Business Intelligence.</a:t>
            </a:r>
            <a:br>
              <a:rPr lang="fr-CA" sz="1200" kern="1200" dirty="0">
                <a:solidFill>
                  <a:schemeClr val="tx1"/>
                </a:solidFill>
                <a:effectLst/>
                <a:latin typeface="+mn-lt"/>
                <a:ea typeface="+mn-ea"/>
                <a:cs typeface="+mn-cs"/>
              </a:rPr>
            </a:br>
            <a:endParaRPr lang="fr-CA" sz="1200" kern="1200" dirty="0">
              <a:solidFill>
                <a:schemeClr val="tx1"/>
              </a:solidFill>
              <a:effectLst/>
              <a:latin typeface="+mn-lt"/>
              <a:ea typeface="+mn-ea"/>
              <a:cs typeface="+mn-cs"/>
            </a:endParaRPr>
          </a:p>
          <a:p>
            <a:r>
              <a:rPr lang="fr-CA" sz="1200" b="1" kern="1200" dirty="0">
                <a:solidFill>
                  <a:schemeClr val="tx1"/>
                </a:solidFill>
                <a:effectLst/>
                <a:latin typeface="+mn-lt"/>
                <a:ea typeface="+mn-ea"/>
                <a:cs typeface="+mn-cs"/>
              </a:rPr>
              <a:t>3.6 Intégration avec SQL Server : </a:t>
            </a:r>
            <a:r>
              <a:rPr lang="fr-CA" sz="1200" kern="1200" dirty="0">
                <a:solidFill>
                  <a:schemeClr val="tx1"/>
                </a:solidFill>
                <a:effectLst/>
                <a:latin typeface="+mn-lt"/>
                <a:ea typeface="+mn-ea"/>
                <a:cs typeface="+mn-cs"/>
              </a:rPr>
              <a:t>Selon nos apprentissages, comprendre comment SSDT se connecte et interagit avec SQL Server, y compris la gestion des connexions aux bases de données, aux entrepôts de données et aux serveurs SSAS, était fondamental. À notre avis, cette compréhension approfondie a permis une utilisation efficace de l'outil pour le développement et la maintenance des solutions de Business Intelligence.</a:t>
            </a:r>
            <a:br>
              <a:rPr lang="fr-CA" sz="1200" kern="1200" dirty="0">
                <a:solidFill>
                  <a:schemeClr val="tx1"/>
                </a:solidFill>
                <a:effectLst/>
                <a:latin typeface="+mn-lt"/>
                <a:ea typeface="+mn-ea"/>
                <a:cs typeface="+mn-cs"/>
              </a:rPr>
            </a:br>
            <a:br>
              <a:rPr lang="fr-CA" sz="1200" kern="1200" dirty="0">
                <a:solidFill>
                  <a:schemeClr val="tx1"/>
                </a:solidFill>
                <a:effectLst/>
                <a:latin typeface="+mn-lt"/>
                <a:ea typeface="+mn-ea"/>
                <a:cs typeface="+mn-cs"/>
              </a:rPr>
            </a:br>
            <a:r>
              <a:rPr lang="fr-CA" sz="1200" b="1" kern="1200" dirty="0">
                <a:solidFill>
                  <a:schemeClr val="tx1"/>
                </a:solidFill>
                <a:effectLst/>
                <a:latin typeface="+mn-lt"/>
                <a:ea typeface="+mn-ea"/>
                <a:cs typeface="+mn-cs"/>
              </a:rPr>
              <a:t>3.7 Modélisation Dimensionnelle : </a:t>
            </a:r>
            <a:r>
              <a:rPr lang="fr-CA" sz="1200" kern="1200" dirty="0">
                <a:solidFill>
                  <a:schemeClr val="tx1"/>
                </a:solidFill>
                <a:effectLst/>
                <a:latin typeface="+mn-lt"/>
                <a:ea typeface="+mn-ea"/>
                <a:cs typeface="+mn-cs"/>
              </a:rPr>
              <a:t>Selon nos apprentissages, apprendre à concevoir des tables de dimension et des tables de faits en utilisant des schémas en étoile ou en flocon de neige était essentiel pour permettre des analyses multidimensionnelles efficaces. À notre avis, cette conception précise des bases de données a facilité l'exploration approfondie des données, offrant ainsi des insights pertinents pour la Business Intelligence.</a:t>
            </a:r>
          </a:p>
          <a:p>
            <a:endParaRPr lang="fr-CA" dirty="0"/>
          </a:p>
        </p:txBody>
      </p:sp>
      <p:sp>
        <p:nvSpPr>
          <p:cNvPr id="4" name="Espace réservé du numéro de diapositive 3"/>
          <p:cNvSpPr>
            <a:spLocks noGrp="1"/>
          </p:cNvSpPr>
          <p:nvPr>
            <p:ph type="sldNum" sz="quarter" idx="5"/>
          </p:nvPr>
        </p:nvSpPr>
        <p:spPr/>
        <p:txBody>
          <a:bodyPr/>
          <a:lstStyle/>
          <a:p>
            <a:fld id="{6F2F6AAD-3043-444C-A92B-1D05D6B1768D}" type="slidenum">
              <a:rPr lang="fr-CA" smtClean="0"/>
              <a:t>3</a:t>
            </a:fld>
            <a:endParaRPr lang="fr-CA"/>
          </a:p>
        </p:txBody>
      </p:sp>
    </p:spTree>
    <p:extLst>
      <p:ext uri="{BB962C8B-B14F-4D97-AF65-F5344CB8AC3E}">
        <p14:creationId xmlns:p14="http://schemas.microsoft.com/office/powerpoint/2010/main" val="323613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sz="1200" b="1" kern="1200" dirty="0">
                <a:solidFill>
                  <a:schemeClr val="tx1"/>
                </a:solidFill>
                <a:effectLst/>
                <a:latin typeface="+mn-lt"/>
                <a:ea typeface="+mn-ea"/>
                <a:cs typeface="+mn-cs"/>
              </a:rPr>
              <a:t>2.1 Analyse Multidimensionnels</a:t>
            </a:r>
            <a:r>
              <a:rPr lang="fr-CA" sz="1200" kern="1200" dirty="0">
                <a:solidFill>
                  <a:schemeClr val="tx1"/>
                </a:solidFill>
                <a:effectLst/>
                <a:latin typeface="+mn-lt"/>
                <a:ea typeface="+mn-ea"/>
                <a:cs typeface="+mn-cs"/>
              </a:rPr>
              <a:t> : Selon ce que nous avons compris, l'analyse multidimensionnelle avec SQL Server </a:t>
            </a:r>
            <a:r>
              <a:rPr lang="fr-CA" sz="1200" kern="1200" dirty="0" err="1">
                <a:solidFill>
                  <a:schemeClr val="tx1"/>
                </a:solidFill>
                <a:effectLst/>
                <a:latin typeface="+mn-lt"/>
                <a:ea typeface="+mn-ea"/>
                <a:cs typeface="+mn-cs"/>
              </a:rPr>
              <a:t>Analysis</a:t>
            </a:r>
            <a:r>
              <a:rPr lang="fr-CA" sz="1200" kern="1200" dirty="0">
                <a:solidFill>
                  <a:schemeClr val="tx1"/>
                </a:solidFill>
                <a:effectLst/>
                <a:latin typeface="+mn-lt"/>
                <a:ea typeface="+mn-ea"/>
                <a:cs typeface="+mn-cs"/>
              </a:rPr>
              <a:t> Services (SSAS) dans le contexte de la BI offre aux entreprises une perspective puissante sur leurs données. D'après notre équipe, en utilisant des cubes OLAP, elle permet une exploration interactive et approfondie des données, révélant des tendances et des relations. À notre avis, les modèles multidimensionnels créés avec SSAS offrent des fonctionnalités avancées telles que les calculs personnalisés et les agrégats spécifiques, permettant aux entreprises de transformer des données brutes en insights significatifs. Selon nos apprentissages, cette approche permet aux utilisateurs de naviguer aisément à travers les données, d'effectuer des analyses comparatives et d'obtenir des indicateurs clés de performance, facilitant ainsi la prise de décisions stratégiques basées sur des informations approfondies et précieuses. Selon ce que nous avons compris, cette utilisation de SSAS constitue un atout majeur pour les entreprises engagées dans l'analyse approfondie de leurs données.</a:t>
            </a:r>
            <a:endParaRPr lang="fr-CA" dirty="0"/>
          </a:p>
        </p:txBody>
      </p:sp>
      <p:sp>
        <p:nvSpPr>
          <p:cNvPr id="4" name="Espace réservé du numéro de diapositive 3"/>
          <p:cNvSpPr>
            <a:spLocks noGrp="1"/>
          </p:cNvSpPr>
          <p:nvPr>
            <p:ph type="sldNum" sz="quarter" idx="5"/>
          </p:nvPr>
        </p:nvSpPr>
        <p:spPr/>
        <p:txBody>
          <a:bodyPr/>
          <a:lstStyle/>
          <a:p>
            <a:fld id="{6F2F6AAD-3043-444C-A92B-1D05D6B1768D}" type="slidenum">
              <a:rPr lang="fr-CA" smtClean="0"/>
              <a:t>4</a:t>
            </a:fld>
            <a:endParaRPr lang="fr-CA"/>
          </a:p>
        </p:txBody>
      </p:sp>
    </p:spTree>
    <p:extLst>
      <p:ext uri="{BB962C8B-B14F-4D97-AF65-F5344CB8AC3E}">
        <p14:creationId xmlns:p14="http://schemas.microsoft.com/office/powerpoint/2010/main" val="3372630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80484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23697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4175876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45171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43924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10604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2538457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94368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64180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17619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extLst>
      <p:ext uri="{BB962C8B-B14F-4D97-AF65-F5344CB8AC3E}">
        <p14:creationId xmlns:p14="http://schemas.microsoft.com/office/powerpoint/2010/main" val="2171813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11777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80812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77016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1688669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87928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4/14/2025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135909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excel-lence.com/les-cubes-olap/"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D31BBF-3974-8802-20BD-FC9F008632C6}"/>
              </a:ext>
            </a:extLst>
          </p:cNvPr>
          <p:cNvSpPr>
            <a:spLocks noGrp="1"/>
          </p:cNvSpPr>
          <p:nvPr>
            <p:ph type="title"/>
          </p:nvPr>
        </p:nvSpPr>
        <p:spPr>
          <a:xfrm>
            <a:off x="1043950" y="1179151"/>
            <a:ext cx="3300646" cy="4463889"/>
          </a:xfrm>
        </p:spPr>
        <p:txBody>
          <a:bodyPr anchor="ctr">
            <a:normAutofit/>
          </a:bodyPr>
          <a:lstStyle/>
          <a:p>
            <a:r>
              <a:rPr lang="fr" dirty="0">
                <a:latin typeface="Times New Roman"/>
                <a:cs typeface="Times New Roman"/>
              </a:rPr>
              <a:t>Les outils</a:t>
            </a:r>
            <a:endParaRPr lang="en-US" dirty="0"/>
          </a:p>
        </p:txBody>
      </p:sp>
      <p:sp>
        <p:nvSpPr>
          <p:cNvPr id="23" name="Isosceles Triangle 22">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548BB2-2E27-8477-4370-FFCA5D851880}"/>
              </a:ext>
            </a:extLst>
          </p:cNvPr>
          <p:cNvSpPr>
            <a:spLocks noGrp="1"/>
          </p:cNvSpPr>
          <p:nvPr>
            <p:ph idx="1"/>
          </p:nvPr>
        </p:nvSpPr>
        <p:spPr>
          <a:xfrm>
            <a:off x="4978918" y="1109145"/>
            <a:ext cx="6341016" cy="4603900"/>
          </a:xfrm>
        </p:spPr>
        <p:txBody>
          <a:bodyPr vert="horz" lIns="91440" tIns="45720" rIns="91440" bIns="45720" rtlCol="0" anchor="ctr">
            <a:normAutofit/>
          </a:bodyPr>
          <a:lstStyle/>
          <a:p>
            <a:pPr>
              <a:buAutoNum type="arabicPeriod"/>
            </a:pPr>
            <a:r>
              <a:rPr lang="fr-CA" dirty="0">
                <a:latin typeface="Times New Roman"/>
                <a:cs typeface="Times New Roman"/>
              </a:rPr>
              <a:t>SQL Servers</a:t>
            </a:r>
          </a:p>
          <a:p>
            <a:pPr>
              <a:buAutoNum type="arabicPeriod"/>
            </a:pPr>
            <a:r>
              <a:rPr lang="fr-CA" dirty="0">
                <a:latin typeface="Times New Roman"/>
                <a:cs typeface="Times New Roman"/>
              </a:rPr>
              <a:t>SSDT</a:t>
            </a:r>
          </a:p>
          <a:p>
            <a:pPr>
              <a:buFont typeface="Wingdings 3" charset="2"/>
              <a:buAutoNum type="arabicPeriod"/>
            </a:pPr>
            <a:r>
              <a:rPr lang="fr-CA" dirty="0" err="1">
                <a:latin typeface="Times New Roman"/>
                <a:cs typeface="Times New Roman"/>
              </a:rPr>
              <a:t>Analysis</a:t>
            </a:r>
            <a:r>
              <a:rPr lang="fr-CA" dirty="0">
                <a:latin typeface="Times New Roman"/>
                <a:cs typeface="Times New Roman"/>
              </a:rPr>
              <a:t> Services</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Tree>
    <p:extLst>
      <p:ext uri="{BB962C8B-B14F-4D97-AF65-F5344CB8AC3E}">
        <p14:creationId xmlns:p14="http://schemas.microsoft.com/office/powerpoint/2010/main" val="2782716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18E9F1-B0F2-4C3C-A5AC-51943572D10A}"/>
              </a:ext>
            </a:extLst>
          </p:cNvPr>
          <p:cNvSpPr>
            <a:spLocks noGrp="1"/>
          </p:cNvSpPr>
          <p:nvPr>
            <p:ph type="title"/>
          </p:nvPr>
        </p:nvSpPr>
        <p:spPr/>
        <p:txBody>
          <a:bodyPr/>
          <a:lstStyle/>
          <a:p>
            <a:r>
              <a:rPr lang="fr-CA" dirty="0">
                <a:latin typeface="Times New Roman"/>
                <a:cs typeface="Times New Roman"/>
              </a:rPr>
              <a:t>Apprentissage concernant SQL Servers</a:t>
            </a:r>
            <a:endParaRPr lang="fr-CA" dirty="0"/>
          </a:p>
        </p:txBody>
      </p:sp>
      <p:sp>
        <p:nvSpPr>
          <p:cNvPr id="3" name="Espace réservé du contenu 2">
            <a:extLst>
              <a:ext uri="{FF2B5EF4-FFF2-40B4-BE49-F238E27FC236}">
                <a16:creationId xmlns:a16="http://schemas.microsoft.com/office/drawing/2014/main" id="{4551AE56-BD61-41E7-9C8F-292604D10FFA}"/>
              </a:ext>
            </a:extLst>
          </p:cNvPr>
          <p:cNvSpPr>
            <a:spLocks noGrp="1"/>
          </p:cNvSpPr>
          <p:nvPr>
            <p:ph idx="1"/>
          </p:nvPr>
        </p:nvSpPr>
        <p:spPr>
          <a:xfrm>
            <a:off x="677334" y="1695797"/>
            <a:ext cx="8596668" cy="4345566"/>
          </a:xfrm>
        </p:spPr>
        <p:txBody>
          <a:bodyPr/>
          <a:lstStyle/>
          <a:p>
            <a:r>
              <a:rPr lang="fr-CA" b="1" dirty="0"/>
              <a:t>Le rôle des bases de données relationnel en BI</a:t>
            </a:r>
            <a:r>
              <a:rPr lang="fr-CA" dirty="0"/>
              <a:t> </a:t>
            </a:r>
            <a:br>
              <a:rPr lang="fr-CA" dirty="0"/>
            </a:br>
            <a:br>
              <a:rPr lang="fr-CA" dirty="0"/>
            </a:br>
            <a:br>
              <a:rPr lang="fr-CA" dirty="0"/>
            </a:br>
            <a:br>
              <a:rPr lang="fr-CA" dirty="0"/>
            </a:br>
            <a:br>
              <a:rPr lang="fr-CA" dirty="0"/>
            </a:br>
            <a:br>
              <a:rPr lang="fr-CA" dirty="0"/>
            </a:br>
            <a:endParaRPr lang="fr-CA" dirty="0"/>
          </a:p>
          <a:p>
            <a:r>
              <a:rPr lang="fr-CA" b="1" dirty="0"/>
              <a:t>Le rôle des data </a:t>
            </a:r>
            <a:r>
              <a:rPr lang="fr-CA" b="1" dirty="0" err="1"/>
              <a:t>warehouse</a:t>
            </a:r>
            <a:r>
              <a:rPr lang="fr-CA" b="1" dirty="0"/>
              <a:t> en BI </a:t>
            </a:r>
            <a:endParaRPr lang="fr-CA" dirty="0"/>
          </a:p>
        </p:txBody>
      </p:sp>
      <p:pic>
        <p:nvPicPr>
          <p:cNvPr id="1028" name="Picture 4" descr="Designing a Relational Database and Creating an Entity Relationship Diagram  | by Craig Dickson | Towards Data Science">
            <a:extLst>
              <a:ext uri="{FF2B5EF4-FFF2-40B4-BE49-F238E27FC236}">
                <a16:creationId xmlns:a16="http://schemas.microsoft.com/office/drawing/2014/main" id="{2057FB92-9FCF-4C06-AD73-127738D3316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2058" y="2171963"/>
            <a:ext cx="1594341" cy="13925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act vs Dimension Tables in Star Schema | Towards Data Science">
            <a:extLst>
              <a:ext uri="{FF2B5EF4-FFF2-40B4-BE49-F238E27FC236}">
                <a16:creationId xmlns:a16="http://schemas.microsoft.com/office/drawing/2014/main" id="{EF3C0189-84E1-42CE-9E5C-1FC1C8A0A1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3554" y="4335080"/>
            <a:ext cx="3265690" cy="1963136"/>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56D747D1-F9B0-4D06-A525-9395D55C81D8}"/>
              </a:ext>
            </a:extLst>
          </p:cNvPr>
          <p:cNvPicPr/>
          <p:nvPr/>
        </p:nvPicPr>
        <p:blipFill>
          <a:blip r:embed="rId5">
            <a:extLst>
              <a:ext uri="{28A0092B-C50C-407E-A947-70E740481C1C}">
                <a14:useLocalDpi xmlns:a14="http://schemas.microsoft.com/office/drawing/2010/main" val="0"/>
              </a:ext>
            </a:extLst>
          </a:blip>
          <a:stretch>
            <a:fillRect/>
          </a:stretch>
        </p:blipFill>
        <p:spPr>
          <a:xfrm>
            <a:off x="5120900" y="2286621"/>
            <a:ext cx="4013863" cy="3429000"/>
          </a:xfrm>
          <a:prstGeom prst="rect">
            <a:avLst/>
          </a:prstGeom>
        </p:spPr>
      </p:pic>
      <p:sp>
        <p:nvSpPr>
          <p:cNvPr id="4" name="Rectangle 3">
            <a:extLst>
              <a:ext uri="{FF2B5EF4-FFF2-40B4-BE49-F238E27FC236}">
                <a16:creationId xmlns:a16="http://schemas.microsoft.com/office/drawing/2014/main" id="{38C9B2F6-A269-4F08-BFFB-7029F60654D6}"/>
              </a:ext>
            </a:extLst>
          </p:cNvPr>
          <p:cNvSpPr/>
          <p:nvPr/>
        </p:nvSpPr>
        <p:spPr>
          <a:xfrm>
            <a:off x="5193635" y="2484121"/>
            <a:ext cx="725027" cy="1672244"/>
          </a:xfrm>
          <a:prstGeom prst="rect">
            <a:avLst/>
          </a:prstGeom>
          <a:noFill/>
          <a:ln w="762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CA"/>
          </a:p>
        </p:txBody>
      </p:sp>
    </p:spTree>
    <p:extLst>
      <p:ext uri="{BB962C8B-B14F-4D97-AF65-F5344CB8AC3E}">
        <p14:creationId xmlns:p14="http://schemas.microsoft.com/office/powerpoint/2010/main" val="133957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440A74-A74A-4DC1-95FF-F9BE850A3A50}"/>
              </a:ext>
            </a:extLst>
          </p:cNvPr>
          <p:cNvSpPr>
            <a:spLocks noGrp="1"/>
          </p:cNvSpPr>
          <p:nvPr>
            <p:ph type="title"/>
          </p:nvPr>
        </p:nvSpPr>
        <p:spPr>
          <a:xfrm>
            <a:off x="677334" y="609600"/>
            <a:ext cx="9198186" cy="1320800"/>
          </a:xfrm>
        </p:spPr>
        <p:txBody>
          <a:bodyPr>
            <a:normAutofit/>
          </a:bodyPr>
          <a:lstStyle/>
          <a:p>
            <a:r>
              <a:rPr lang="fr-CA" dirty="0"/>
              <a:t>Apprentissage concernant </a:t>
            </a:r>
            <a:br>
              <a:rPr lang="fr-CA" dirty="0"/>
            </a:br>
            <a:r>
              <a:rPr lang="fr-CA" dirty="0"/>
              <a:t>Visual Studio (VS) et SQL Server Data Tools </a:t>
            </a:r>
          </a:p>
        </p:txBody>
      </p:sp>
      <p:sp>
        <p:nvSpPr>
          <p:cNvPr id="3" name="Espace réservé du contenu 2">
            <a:extLst>
              <a:ext uri="{FF2B5EF4-FFF2-40B4-BE49-F238E27FC236}">
                <a16:creationId xmlns:a16="http://schemas.microsoft.com/office/drawing/2014/main" id="{23208C59-B8C7-4B40-927E-C58873DC9038}"/>
              </a:ext>
            </a:extLst>
          </p:cNvPr>
          <p:cNvSpPr>
            <a:spLocks noGrp="1"/>
          </p:cNvSpPr>
          <p:nvPr>
            <p:ph idx="1"/>
          </p:nvPr>
        </p:nvSpPr>
        <p:spPr>
          <a:xfrm>
            <a:off x="677334" y="2160589"/>
            <a:ext cx="8596668" cy="4572720"/>
          </a:xfrm>
        </p:spPr>
        <p:txBody>
          <a:bodyPr>
            <a:normAutofit/>
          </a:bodyPr>
          <a:lstStyle/>
          <a:p>
            <a:r>
              <a:rPr lang="fr-CA" dirty="0"/>
              <a:t>Connection à une source de données MSSQL</a:t>
            </a:r>
            <a:br>
              <a:rPr lang="fr-CA" dirty="0"/>
            </a:br>
            <a:endParaRPr lang="fr-CA" dirty="0"/>
          </a:p>
          <a:p>
            <a:r>
              <a:rPr lang="fr-CA" dirty="0"/>
              <a:t>Vue et exploration du schéma de données</a:t>
            </a:r>
            <a:br>
              <a:rPr lang="fr-CA" dirty="0"/>
            </a:br>
            <a:endParaRPr lang="fr-CA" dirty="0"/>
          </a:p>
          <a:p>
            <a:r>
              <a:rPr lang="fr-CA" dirty="0"/>
              <a:t>Conception du cubes</a:t>
            </a:r>
            <a:br>
              <a:rPr lang="fr-CA" dirty="0"/>
            </a:br>
            <a:endParaRPr lang="fr-CA" dirty="0"/>
          </a:p>
          <a:p>
            <a:r>
              <a:rPr lang="fr-CA" dirty="0"/>
              <a:t>Définition des dimensions</a:t>
            </a:r>
            <a:br>
              <a:rPr lang="fr-CA" dirty="0"/>
            </a:br>
            <a:endParaRPr lang="fr-CA" dirty="0"/>
          </a:p>
          <a:p>
            <a:r>
              <a:rPr lang="fr-CA" dirty="0"/>
              <a:t>Processus de déploiements </a:t>
            </a:r>
            <a:br>
              <a:rPr lang="fr-CA" dirty="0"/>
            </a:br>
            <a:endParaRPr lang="fr-CA" dirty="0"/>
          </a:p>
          <a:p>
            <a:r>
              <a:rPr lang="fr-CA" dirty="0"/>
              <a:t>Intégration avec SQL Server</a:t>
            </a:r>
            <a:br>
              <a:rPr lang="fr-CA" dirty="0"/>
            </a:br>
            <a:endParaRPr lang="fr-CA" dirty="0"/>
          </a:p>
          <a:p>
            <a:r>
              <a:rPr lang="fr-CA" dirty="0"/>
              <a:t>Modélisation dimensionnel </a:t>
            </a:r>
          </a:p>
          <a:p>
            <a:endParaRPr lang="fr-CA" dirty="0"/>
          </a:p>
        </p:txBody>
      </p:sp>
      <p:pic>
        <p:nvPicPr>
          <p:cNvPr id="4" name="Image 3">
            <a:extLst>
              <a:ext uri="{FF2B5EF4-FFF2-40B4-BE49-F238E27FC236}">
                <a16:creationId xmlns:a16="http://schemas.microsoft.com/office/drawing/2014/main" id="{8B8C2790-60B5-4319-9A12-D581EABDA719}"/>
              </a:ext>
            </a:extLst>
          </p:cNvPr>
          <p:cNvPicPr/>
          <p:nvPr/>
        </p:nvPicPr>
        <p:blipFill>
          <a:blip r:embed="rId3">
            <a:extLst>
              <a:ext uri="{28A0092B-C50C-407E-A947-70E740481C1C}">
                <a14:useLocalDpi xmlns:a14="http://schemas.microsoft.com/office/drawing/2010/main" val="0"/>
              </a:ext>
            </a:extLst>
          </a:blip>
          <a:stretch>
            <a:fillRect/>
          </a:stretch>
        </p:blipFill>
        <p:spPr>
          <a:xfrm>
            <a:off x="5725651" y="2371134"/>
            <a:ext cx="4013863" cy="3429000"/>
          </a:xfrm>
          <a:prstGeom prst="rect">
            <a:avLst/>
          </a:prstGeom>
        </p:spPr>
      </p:pic>
      <p:sp>
        <p:nvSpPr>
          <p:cNvPr id="10" name="Rectangle 9">
            <a:extLst>
              <a:ext uri="{FF2B5EF4-FFF2-40B4-BE49-F238E27FC236}">
                <a16:creationId xmlns:a16="http://schemas.microsoft.com/office/drawing/2014/main" id="{91BB42E3-BCA9-4DF9-BA85-5A8673D7D276}"/>
              </a:ext>
            </a:extLst>
          </p:cNvPr>
          <p:cNvSpPr/>
          <p:nvPr/>
        </p:nvSpPr>
        <p:spPr>
          <a:xfrm>
            <a:off x="8298180" y="2378754"/>
            <a:ext cx="998682" cy="2109426"/>
          </a:xfrm>
          <a:prstGeom prst="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fr-CA"/>
          </a:p>
        </p:txBody>
      </p:sp>
      <p:cxnSp>
        <p:nvCxnSpPr>
          <p:cNvPr id="12" name="Connecteur droit avec flèche 11">
            <a:extLst>
              <a:ext uri="{FF2B5EF4-FFF2-40B4-BE49-F238E27FC236}">
                <a16:creationId xmlns:a16="http://schemas.microsoft.com/office/drawing/2014/main" id="{68549CAC-3575-4403-8648-88F900CBD175}"/>
              </a:ext>
            </a:extLst>
          </p:cNvPr>
          <p:cNvCxnSpPr/>
          <p:nvPr/>
        </p:nvCxnSpPr>
        <p:spPr>
          <a:xfrm flipH="1">
            <a:off x="7360920" y="3429000"/>
            <a:ext cx="10363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89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BDC89FAC-E4FF-462D-9B97-D4918E5853FA}"/>
              </a:ext>
            </a:extLst>
          </p:cNvPr>
          <p:cNvPicPr/>
          <p:nvPr/>
        </p:nvPicPr>
        <p:blipFill>
          <a:blip r:embed="rId3">
            <a:extLst>
              <a:ext uri="{28A0092B-C50C-407E-A947-70E740481C1C}">
                <a14:useLocalDpi xmlns:a14="http://schemas.microsoft.com/office/drawing/2010/main" val="0"/>
              </a:ext>
            </a:extLst>
          </a:blip>
          <a:stretch>
            <a:fillRect/>
          </a:stretch>
        </p:blipFill>
        <p:spPr>
          <a:xfrm>
            <a:off x="4914552" y="2386475"/>
            <a:ext cx="4013863" cy="3429000"/>
          </a:xfrm>
          <a:prstGeom prst="rect">
            <a:avLst/>
          </a:prstGeom>
        </p:spPr>
      </p:pic>
      <p:sp>
        <p:nvSpPr>
          <p:cNvPr id="2" name="Titre 1">
            <a:extLst>
              <a:ext uri="{FF2B5EF4-FFF2-40B4-BE49-F238E27FC236}">
                <a16:creationId xmlns:a16="http://schemas.microsoft.com/office/drawing/2014/main" id="{E3F663C6-C64C-44B3-9144-3303FC558EF9}"/>
              </a:ext>
            </a:extLst>
          </p:cNvPr>
          <p:cNvSpPr>
            <a:spLocks noGrp="1"/>
          </p:cNvSpPr>
          <p:nvPr>
            <p:ph type="title"/>
          </p:nvPr>
        </p:nvSpPr>
        <p:spPr/>
        <p:txBody>
          <a:bodyPr/>
          <a:lstStyle/>
          <a:p>
            <a:r>
              <a:rPr lang="fr-CA" dirty="0"/>
              <a:t>Apprentissage concernant </a:t>
            </a:r>
            <a:br>
              <a:rPr lang="fr-CA" dirty="0"/>
            </a:br>
            <a:r>
              <a:rPr lang="fr-CA" dirty="0"/>
              <a:t>SQL Server </a:t>
            </a:r>
            <a:r>
              <a:rPr lang="fr-CA" dirty="0" err="1"/>
              <a:t>Analysis</a:t>
            </a:r>
            <a:r>
              <a:rPr lang="fr-CA" dirty="0"/>
              <a:t> Services (SSAS)</a:t>
            </a:r>
          </a:p>
        </p:txBody>
      </p:sp>
      <p:sp>
        <p:nvSpPr>
          <p:cNvPr id="3" name="Espace réservé du contenu 2">
            <a:extLst>
              <a:ext uri="{FF2B5EF4-FFF2-40B4-BE49-F238E27FC236}">
                <a16:creationId xmlns:a16="http://schemas.microsoft.com/office/drawing/2014/main" id="{75396AE7-9249-4DC5-8575-3D54D6B29A59}"/>
              </a:ext>
            </a:extLst>
          </p:cNvPr>
          <p:cNvSpPr>
            <a:spLocks noGrp="1"/>
          </p:cNvSpPr>
          <p:nvPr>
            <p:ph idx="1"/>
          </p:nvPr>
        </p:nvSpPr>
        <p:spPr/>
        <p:txBody>
          <a:bodyPr/>
          <a:lstStyle/>
          <a:p>
            <a:r>
              <a:rPr lang="fr-CA" b="1" dirty="0"/>
              <a:t>Analyse Multidimensionnels</a:t>
            </a:r>
            <a:r>
              <a:rPr lang="fr-CA" dirty="0"/>
              <a:t> </a:t>
            </a:r>
          </a:p>
        </p:txBody>
      </p:sp>
      <p:pic>
        <p:nvPicPr>
          <p:cNvPr id="4" name="Image 3" descr="Cubes OLAP - Excel-lence">
            <a:extLst>
              <a:ext uri="{FF2B5EF4-FFF2-40B4-BE49-F238E27FC236}">
                <a16:creationId xmlns:a16="http://schemas.microsoft.com/office/drawing/2014/main" id="{332327B8-B8E0-4743-91BC-269C5A89BF10}"/>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3451" y="3305294"/>
            <a:ext cx="3418070" cy="3175061"/>
          </a:xfrm>
          <a:prstGeom prst="rect">
            <a:avLst/>
          </a:prstGeom>
          <a:noFill/>
          <a:ln>
            <a:noFill/>
          </a:ln>
        </p:spPr>
      </p:pic>
      <p:sp>
        <p:nvSpPr>
          <p:cNvPr id="5" name="ZoneTexte 4">
            <a:extLst>
              <a:ext uri="{FF2B5EF4-FFF2-40B4-BE49-F238E27FC236}">
                <a16:creationId xmlns:a16="http://schemas.microsoft.com/office/drawing/2014/main" id="{76D8499D-265D-4CB9-82D4-6F8EEC210E48}"/>
              </a:ext>
            </a:extLst>
          </p:cNvPr>
          <p:cNvSpPr txBox="1"/>
          <p:nvPr/>
        </p:nvSpPr>
        <p:spPr>
          <a:xfrm>
            <a:off x="677334" y="6480355"/>
            <a:ext cx="8474436" cy="369332"/>
          </a:xfrm>
          <a:prstGeom prst="rect">
            <a:avLst/>
          </a:prstGeom>
          <a:noFill/>
        </p:spPr>
        <p:txBody>
          <a:bodyPr wrap="none" rtlCol="0">
            <a:spAutoFit/>
          </a:bodyPr>
          <a:lstStyle/>
          <a:p>
            <a:r>
              <a:rPr lang="fr-CA" dirty="0"/>
              <a:t>Exemple de cube de données OLAP ( </a:t>
            </a:r>
            <a:r>
              <a:rPr lang="fr-CA" u="sng" dirty="0">
                <a:hlinkClick r:id="rId5"/>
              </a:rPr>
              <a:t>https://excel-lence.com/les-cubes-olap/</a:t>
            </a:r>
            <a:r>
              <a:rPr lang="fr-CA" dirty="0"/>
              <a:t> )</a:t>
            </a:r>
          </a:p>
        </p:txBody>
      </p:sp>
      <p:sp>
        <p:nvSpPr>
          <p:cNvPr id="7" name="Rectangle 6">
            <a:extLst>
              <a:ext uri="{FF2B5EF4-FFF2-40B4-BE49-F238E27FC236}">
                <a16:creationId xmlns:a16="http://schemas.microsoft.com/office/drawing/2014/main" id="{C4030233-18E1-4943-851A-78453B68ECE9}"/>
              </a:ext>
            </a:extLst>
          </p:cNvPr>
          <p:cNvSpPr/>
          <p:nvPr/>
        </p:nvSpPr>
        <p:spPr>
          <a:xfrm>
            <a:off x="5783580" y="2621280"/>
            <a:ext cx="769620" cy="1630680"/>
          </a:xfrm>
          <a:prstGeom prst="rect">
            <a:avLst/>
          </a:prstGeom>
          <a:noFill/>
          <a:ln w="762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CA"/>
          </a:p>
        </p:txBody>
      </p:sp>
      <p:sp>
        <p:nvSpPr>
          <p:cNvPr id="8" name="Rectangle 7">
            <a:extLst>
              <a:ext uri="{FF2B5EF4-FFF2-40B4-BE49-F238E27FC236}">
                <a16:creationId xmlns:a16="http://schemas.microsoft.com/office/drawing/2014/main" id="{CB9D4185-EB2A-4721-A25F-BEA0F650F854}"/>
              </a:ext>
            </a:extLst>
          </p:cNvPr>
          <p:cNvSpPr/>
          <p:nvPr/>
        </p:nvSpPr>
        <p:spPr>
          <a:xfrm>
            <a:off x="6012180" y="5067300"/>
            <a:ext cx="1272540" cy="763415"/>
          </a:xfrm>
          <a:prstGeom prst="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fr-CA"/>
          </a:p>
        </p:txBody>
      </p:sp>
    </p:spTree>
    <p:extLst>
      <p:ext uri="{BB962C8B-B14F-4D97-AF65-F5344CB8AC3E}">
        <p14:creationId xmlns:p14="http://schemas.microsoft.com/office/powerpoint/2010/main" val="103806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E9D612-A9D6-4E78-BD47-6933CC19237D}"/>
              </a:ext>
            </a:extLst>
          </p:cNvPr>
          <p:cNvSpPr>
            <a:spLocks noGrp="1"/>
          </p:cNvSpPr>
          <p:nvPr>
            <p:ph type="title"/>
          </p:nvPr>
        </p:nvSpPr>
        <p:spPr/>
        <p:txBody>
          <a:bodyPr/>
          <a:lstStyle/>
          <a:p>
            <a:r>
              <a:rPr lang="fr-CA" dirty="0" err="1"/>
              <a:t>Démonstation</a:t>
            </a:r>
            <a:endParaRPr lang="fr-CA" dirty="0"/>
          </a:p>
        </p:txBody>
      </p:sp>
      <p:sp>
        <p:nvSpPr>
          <p:cNvPr id="3" name="Espace réservé du contenu 2">
            <a:extLst>
              <a:ext uri="{FF2B5EF4-FFF2-40B4-BE49-F238E27FC236}">
                <a16:creationId xmlns:a16="http://schemas.microsoft.com/office/drawing/2014/main" id="{A385BDB3-566A-4D25-8F57-A4B71C0B3575}"/>
              </a:ext>
            </a:extLst>
          </p:cNvPr>
          <p:cNvSpPr>
            <a:spLocks noGrp="1"/>
          </p:cNvSpPr>
          <p:nvPr>
            <p:ph idx="1"/>
          </p:nvPr>
        </p:nvSpPr>
        <p:spPr/>
        <p:txBody>
          <a:bodyPr/>
          <a:lstStyle/>
          <a:p>
            <a:endParaRPr lang="fr-CA"/>
          </a:p>
        </p:txBody>
      </p:sp>
      <p:pic>
        <p:nvPicPr>
          <p:cNvPr id="5" name="Image 4">
            <a:extLst>
              <a:ext uri="{FF2B5EF4-FFF2-40B4-BE49-F238E27FC236}">
                <a16:creationId xmlns:a16="http://schemas.microsoft.com/office/drawing/2014/main" id="{1F131984-C238-8D5E-B3B0-51C7A1764EDC}"/>
              </a:ext>
            </a:extLst>
          </p:cNvPr>
          <p:cNvPicPr>
            <a:picLocks noChangeAspect="1"/>
          </p:cNvPicPr>
          <p:nvPr/>
        </p:nvPicPr>
        <p:blipFill>
          <a:blip r:embed="rId2"/>
          <a:stretch>
            <a:fillRect/>
          </a:stretch>
        </p:blipFill>
        <p:spPr>
          <a:xfrm>
            <a:off x="318525" y="1457924"/>
            <a:ext cx="9314286" cy="4790476"/>
          </a:xfrm>
          <a:prstGeom prst="rect">
            <a:avLst/>
          </a:prstGeom>
        </p:spPr>
      </p:pic>
    </p:spTree>
    <p:extLst>
      <p:ext uri="{BB962C8B-B14F-4D97-AF65-F5344CB8AC3E}">
        <p14:creationId xmlns:p14="http://schemas.microsoft.com/office/powerpoint/2010/main" val="2810281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a:extLst>
              <a:ext uri="{FF2B5EF4-FFF2-40B4-BE49-F238E27FC236}">
                <a16:creationId xmlns:a16="http://schemas.microsoft.com/office/drawing/2014/main" id="{D77F84DB-8C9B-5856-4CD0-86C1C2C5E17F}"/>
              </a:ext>
            </a:extLst>
          </p:cNvPr>
          <p:cNvPicPr>
            <a:picLocks noGrp="1" noChangeAspect="1"/>
          </p:cNvPicPr>
          <p:nvPr>
            <p:ph idx="1"/>
          </p:nvPr>
        </p:nvPicPr>
        <p:blipFill>
          <a:blip r:embed="rId2"/>
          <a:stretch>
            <a:fillRect/>
          </a:stretch>
        </p:blipFill>
        <p:spPr>
          <a:xfrm>
            <a:off x="1126309" y="1426509"/>
            <a:ext cx="9941259" cy="4001356"/>
          </a:xfrm>
          <a:prstGeom prst="rect">
            <a:avLst/>
          </a:prstGeom>
        </p:spPr>
      </p:pic>
    </p:spTree>
    <p:extLst>
      <p:ext uri="{BB962C8B-B14F-4D97-AF65-F5344CB8AC3E}">
        <p14:creationId xmlns:p14="http://schemas.microsoft.com/office/powerpoint/2010/main" val="11035948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a46dbd44-20b0-4df8-accb-3faac255857e">
      <Terms xmlns="http://schemas.microsoft.com/office/infopath/2007/PartnerControls"/>
    </lcf76f155ced4ddcb4097134ff3c332f>
    <TaxCatchAll xmlns="dc4f803a-e80b-4fb7-b91f-b4e5a51dfb7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89B90BCBEB6514B956FA15747F377F1" ma:contentTypeVersion="10" ma:contentTypeDescription="Crée un document." ma:contentTypeScope="" ma:versionID="d0d57663c8ed3f47c23700c3c584283c">
  <xsd:schema xmlns:xsd="http://www.w3.org/2001/XMLSchema" xmlns:xs="http://www.w3.org/2001/XMLSchema" xmlns:p="http://schemas.microsoft.com/office/2006/metadata/properties" xmlns:ns2="a46dbd44-20b0-4df8-accb-3faac255857e" xmlns:ns3="dc4f803a-e80b-4fb7-b91f-b4e5a51dfb79" targetNamespace="http://schemas.microsoft.com/office/2006/metadata/properties" ma:root="true" ma:fieldsID="526d935ec070f8114abc6f447a05ba13" ns2:_="" ns3:_="">
    <xsd:import namespace="a46dbd44-20b0-4df8-accb-3faac255857e"/>
    <xsd:import namespace="dc4f803a-e80b-4fb7-b91f-b4e5a51dfb79"/>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6dbd44-20b0-4df8-accb-3faac25585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Balises d’images" ma:readOnly="false" ma:fieldId="{5cf76f15-5ced-4ddc-b409-7134ff3c332f}" ma:taxonomyMulti="true" ma:sspId="958b1829-365d-4832-bec7-405194407c12"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c4f803a-e80b-4fb7-b91f-b4e5a51dfb79"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77f7bfbe-4750-4241-8724-7f3c1506524e}" ma:internalName="TaxCatchAll" ma:showField="CatchAllData" ma:web="dc4f803a-e80b-4fb7-b91f-b4e5a51dfb7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BDBDCF-FA1F-4D96-81C5-F00F6F138179}">
  <ds:schemaRefs>
    <ds:schemaRef ds:uri="http://schemas.microsoft.com/office/2006/metadata/properties"/>
    <ds:schemaRef ds:uri="http://schemas.openxmlformats.org/package/2006/metadata/core-properties"/>
    <ds:schemaRef ds:uri="http://purl.org/dc/elements/1.1/"/>
    <ds:schemaRef ds:uri="http://schemas.microsoft.com/office/2006/documentManagement/types"/>
    <ds:schemaRef ds:uri="http://schemas.microsoft.com/office/infopath/2007/PartnerControls"/>
    <ds:schemaRef ds:uri="http://purl.org/dc/terms/"/>
    <ds:schemaRef ds:uri="dc4f803a-e80b-4fb7-b91f-b4e5a51dfb79"/>
    <ds:schemaRef ds:uri="a46dbd44-20b0-4df8-accb-3faac255857e"/>
    <ds:schemaRef ds:uri="http://www.w3.org/XML/1998/namespace"/>
    <ds:schemaRef ds:uri="http://purl.org/dc/dcmitype/"/>
  </ds:schemaRefs>
</ds:datastoreItem>
</file>

<file path=customXml/itemProps2.xml><?xml version="1.0" encoding="utf-8"?>
<ds:datastoreItem xmlns:ds="http://schemas.openxmlformats.org/officeDocument/2006/customXml" ds:itemID="{B7462258-E5F7-431B-8601-BC746F2D6F8E}">
  <ds:schemaRefs>
    <ds:schemaRef ds:uri="http://schemas.microsoft.com/sharepoint/v3/contenttype/forms"/>
  </ds:schemaRefs>
</ds:datastoreItem>
</file>

<file path=customXml/itemProps3.xml><?xml version="1.0" encoding="utf-8"?>
<ds:datastoreItem xmlns:ds="http://schemas.openxmlformats.org/officeDocument/2006/customXml" ds:itemID="{61C0F709-3311-4EF5-8155-BCB4D72564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6dbd44-20b0-4df8-accb-3faac255857e"/>
    <ds:schemaRef ds:uri="dc4f803a-e80b-4fb7-b91f-b4e5a51dfb7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44</TotalTime>
  <Words>1112</Words>
  <Application>Microsoft Office PowerPoint</Application>
  <PresentationFormat>Widescreen</PresentationFormat>
  <Paragraphs>34</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Times New Roman</vt:lpstr>
      <vt:lpstr>Trebuchet MS</vt:lpstr>
      <vt:lpstr>Wingdings 3</vt:lpstr>
      <vt:lpstr>Facet</vt:lpstr>
      <vt:lpstr>Les outils</vt:lpstr>
      <vt:lpstr>Apprentissage concernant SQL Servers</vt:lpstr>
      <vt:lpstr>Apprentissage concernant  Visual Studio (VS) et SQL Server Data Tools </vt:lpstr>
      <vt:lpstr>Apprentissage concernant  SQL Server Analysis Services (SSAS)</vt:lpstr>
      <vt:lpstr>Démonstation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COLIN BOUCHARD</dc:creator>
  <cp:lastModifiedBy>DELL</cp:lastModifiedBy>
  <cp:revision>11</cp:revision>
  <dcterms:created xsi:type="dcterms:W3CDTF">2013-07-15T20:26:40Z</dcterms:created>
  <dcterms:modified xsi:type="dcterms:W3CDTF">2025-04-15T02:11:01Z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0x010100B89B90BCBEB6514B956FA15747F377F1</vt:lpwstr>
  </property>
  <property fmtid="{D5CDD505-2E9C-101B-9397-08002B2CF9AE}" pid="3" name="MediaServiceImageTags">
    <vt:lpwstr/>
  </property>
</Properties>
</file>