
<file path=[Content_Types].xml><?xml version="1.0" encoding="utf-8"?>
<Types xmlns="http://schemas.openxmlformats.org/package/2006/content-types">
  <Default Extension="jpeg" ContentType="image/jpeg"/>
  <Default Extension="png" ContentType="image/png"/>
  <Default Extension="m4a" ContentType="audi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302" r:id="rId7"/>
    <p:sldId id="295" r:id="rId8"/>
    <p:sldId id="303" r:id="rId9"/>
    <p:sldId id="304" r:id="rId10"/>
    <p:sldId id="305" r:id="rId11"/>
    <p:sldId id="296" r:id="rId12"/>
    <p:sldId id="308" r:id="rId13"/>
    <p:sldId id="297" r:id="rId14"/>
    <p:sldId id="313" r:id="rId15"/>
    <p:sldId id="314" r:id="rId16"/>
    <p:sldId id="315" r:id="rId17"/>
    <p:sldId id="316" r:id="rId18"/>
    <p:sldId id="298" r:id="rId19"/>
    <p:sldId id="318" r:id="rId20"/>
    <p:sldId id="299" r:id="rId21"/>
    <p:sldId id="319" r:id="rId22"/>
    <p:sldId id="300" r:id="rId23"/>
    <p:sldId id="320" r:id="rId24"/>
    <p:sldId id="301" r:id="rId25"/>
  </p:sldIdLst>
  <p:sldSz cx="12192000" cy="6858000"/>
  <p:notesSz cx="6858000" cy="9144000"/>
  <p:embeddedFontLst>
    <p:embeddedFont>
      <p:font typeface="方正兰亭中黑_GBK" panose="02000000000000000000" pitchFamily="2" charset="-122"/>
      <p:regular r:id="rId29"/>
    </p:embeddedFont>
    <p:embeddedFont>
      <p:font typeface="Agency FB" panose="020B0503020202020204" pitchFamily="34" charset="0"/>
      <p:regular r:id="rId30"/>
      <p:bold r:id="rId31"/>
    </p:embeddedFont>
    <p:embeddedFont>
      <p:font typeface="微软雅黑" panose="020B0503020204020204" charset="-122"/>
      <p:regular r:id="rId32"/>
    </p:embeddedFont>
    <p:embeddedFont>
      <p:font typeface="等线" panose="02010600030101010101" charset="-122"/>
      <p:regular r:id="rId33"/>
    </p:embeddedFont>
  </p:embeddedFontLst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C3C2611-4C71-4FC5-86AE-919BDF0F9419}" styleName="">
    <a:wholeTbl>
      <a:tcTxStyle>
        <a:srgbClr val="000000"/>
        <a:latin typeface="Helvetica Neue"/>
        <a:ea typeface="Helvetica Neue"/>
        <a:cs typeface="Helvetica Neu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srgbClr val="FFFFFF"/>
        <a:latin typeface="Helvetica Neue"/>
        <a:ea typeface="Helvetica Neue"/>
        <a:cs typeface="Helvetica Neu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4"/>
            </a:schemeClr>
          </a:solidFill>
        </a:fill>
      </a:tcStyle>
    </a:firstCol>
    <a:lastRow>
      <a:tcTxStyle>
        <a:srgbClr val="000000"/>
        <a:latin typeface="Helvetica Neue"/>
        <a:ea typeface="Helvetica Neue"/>
        <a:cs typeface="Helvetica Neu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srgbClr val="FFFFFF"/>
        <a:latin typeface="Helvetica Neue"/>
        <a:ea typeface="Helvetica Neue"/>
        <a:cs typeface="Helvetica Neu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4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876" y="102"/>
      </p:cViewPr>
      <p:guideLst>
        <p:guide pos="7451"/>
        <p:guide orient="horz" pos="212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gs" Target="tags/tag1.xml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97D26-EA8F-4A8A-B742-80F5194446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8FFCF-9BB8-4641-9517-3B3B423002A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8FFCF-9BB8-4641-9517-3B3B423002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8FFCF-9BB8-4641-9517-3B3B423002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8FFCF-9BB8-4641-9517-3B3B423002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8FFCF-9BB8-4641-9517-3B3B423002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8FFCF-9BB8-4641-9517-3B3B423002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8FFCF-9BB8-4641-9517-3B3B423002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8FFCF-9BB8-4641-9517-3B3B423002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8FFCF-9BB8-4641-9517-3B3B423002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8FFCF-9BB8-4641-9517-3B3B423002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8FFCF-9BB8-4641-9517-3B3B423002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8FFCF-9BB8-4641-9517-3B3B423002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8FFCF-9BB8-4641-9517-3B3B423002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8FFCF-9BB8-4641-9517-3B3B423002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8FFCF-9BB8-4641-9517-3B3B423002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8FFCF-9BB8-4641-9517-3B3B423002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8FFCF-9BB8-4641-9517-3B3B423002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8FFCF-9BB8-4641-9517-3B3B423002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8FFCF-9BB8-4641-9517-3B3B423002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8FFCF-9BB8-4641-9517-3B3B423002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8FFCF-9BB8-4641-9517-3B3B423002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8FFCF-9BB8-4641-9517-3B3B423002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8FFCF-9BB8-4641-9517-3B3B423002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1614971" y="2487329"/>
            <a:ext cx="2136935" cy="1217822"/>
          </a:xfrm>
          <a:custGeom>
            <a:avLst/>
            <a:gdLst>
              <a:gd name="connsiteX0" fmla="*/ 0 w 2136935"/>
              <a:gd name="connsiteY0" fmla="*/ 0 h 1217822"/>
              <a:gd name="connsiteX1" fmla="*/ 2136935 w 2136935"/>
              <a:gd name="connsiteY1" fmla="*/ 0 h 1217822"/>
              <a:gd name="connsiteX2" fmla="*/ 2136935 w 2136935"/>
              <a:gd name="connsiteY2" fmla="*/ 1217822 h 1217822"/>
              <a:gd name="connsiteX3" fmla="*/ 0 w 2136935"/>
              <a:gd name="connsiteY3" fmla="*/ 1217822 h 121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6935" h="1217822">
                <a:moveTo>
                  <a:pt x="0" y="0"/>
                </a:moveTo>
                <a:lnTo>
                  <a:pt x="2136935" y="0"/>
                </a:lnTo>
                <a:lnTo>
                  <a:pt x="2136935" y="1217822"/>
                </a:lnTo>
                <a:lnTo>
                  <a:pt x="0" y="1217822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4432088" y="2050482"/>
            <a:ext cx="3348000" cy="1908000"/>
          </a:xfrm>
          <a:custGeom>
            <a:avLst/>
            <a:gdLst>
              <a:gd name="connsiteX0" fmla="*/ 0 w 3348000"/>
              <a:gd name="connsiteY0" fmla="*/ 0 h 1908000"/>
              <a:gd name="connsiteX1" fmla="*/ 3348000 w 3348000"/>
              <a:gd name="connsiteY1" fmla="*/ 0 h 1908000"/>
              <a:gd name="connsiteX2" fmla="*/ 3348000 w 3348000"/>
              <a:gd name="connsiteY2" fmla="*/ 1908000 h 1908000"/>
              <a:gd name="connsiteX3" fmla="*/ 0 w 3348000"/>
              <a:gd name="connsiteY3" fmla="*/ 1908000 h 19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8000" h="1908000">
                <a:moveTo>
                  <a:pt x="0" y="0"/>
                </a:moveTo>
                <a:lnTo>
                  <a:pt x="3348000" y="0"/>
                </a:lnTo>
                <a:lnTo>
                  <a:pt x="3348000" y="1908000"/>
                </a:lnTo>
                <a:lnTo>
                  <a:pt x="0" y="1908000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8460271" y="2487329"/>
            <a:ext cx="2136935" cy="1217822"/>
          </a:xfrm>
          <a:custGeom>
            <a:avLst/>
            <a:gdLst>
              <a:gd name="connsiteX0" fmla="*/ 0 w 2136935"/>
              <a:gd name="connsiteY0" fmla="*/ 0 h 1217822"/>
              <a:gd name="connsiteX1" fmla="*/ 2136935 w 2136935"/>
              <a:gd name="connsiteY1" fmla="*/ 0 h 1217822"/>
              <a:gd name="connsiteX2" fmla="*/ 2136935 w 2136935"/>
              <a:gd name="connsiteY2" fmla="*/ 1217822 h 1217822"/>
              <a:gd name="connsiteX3" fmla="*/ 0 w 2136935"/>
              <a:gd name="connsiteY3" fmla="*/ 1217822 h 121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6935" h="1217822">
                <a:moveTo>
                  <a:pt x="0" y="0"/>
                </a:moveTo>
                <a:lnTo>
                  <a:pt x="2136935" y="0"/>
                </a:lnTo>
                <a:lnTo>
                  <a:pt x="2136935" y="1217822"/>
                </a:lnTo>
                <a:lnTo>
                  <a:pt x="0" y="1217822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0" y="1449388"/>
            <a:ext cx="12192000" cy="5408612"/>
          </a:xfrm>
          <a:custGeom>
            <a:avLst/>
            <a:gdLst>
              <a:gd name="connsiteX0" fmla="*/ 0 w 12192000"/>
              <a:gd name="connsiteY0" fmla="*/ 0 h 5408612"/>
              <a:gd name="connsiteX1" fmla="*/ 12192000 w 12192000"/>
              <a:gd name="connsiteY1" fmla="*/ 0 h 5408612"/>
              <a:gd name="connsiteX2" fmla="*/ 12192000 w 12192000"/>
              <a:gd name="connsiteY2" fmla="*/ 5408612 h 5408612"/>
              <a:gd name="connsiteX3" fmla="*/ 0 w 12192000"/>
              <a:gd name="connsiteY3" fmla="*/ 5408612 h 540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408612">
                <a:moveTo>
                  <a:pt x="0" y="0"/>
                </a:moveTo>
                <a:lnTo>
                  <a:pt x="12192000" y="0"/>
                </a:lnTo>
                <a:lnTo>
                  <a:pt x="12192000" y="5408612"/>
                </a:lnTo>
                <a:lnTo>
                  <a:pt x="0" y="54086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901371" y="2148115"/>
            <a:ext cx="1712686" cy="1712686"/>
          </a:xfrm>
          <a:custGeom>
            <a:avLst/>
            <a:gdLst>
              <a:gd name="connsiteX0" fmla="*/ 856343 w 1712686"/>
              <a:gd name="connsiteY0" fmla="*/ 0 h 1712686"/>
              <a:gd name="connsiteX1" fmla="*/ 1712686 w 1712686"/>
              <a:gd name="connsiteY1" fmla="*/ 856343 h 1712686"/>
              <a:gd name="connsiteX2" fmla="*/ 856343 w 1712686"/>
              <a:gd name="connsiteY2" fmla="*/ 1712686 h 1712686"/>
              <a:gd name="connsiteX3" fmla="*/ 0 w 1712686"/>
              <a:gd name="connsiteY3" fmla="*/ 856343 h 1712686"/>
              <a:gd name="connsiteX4" fmla="*/ 856343 w 1712686"/>
              <a:gd name="connsiteY4" fmla="*/ 0 h 171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2686" h="1712686">
                <a:moveTo>
                  <a:pt x="856343" y="0"/>
                </a:moveTo>
                <a:cubicBezTo>
                  <a:pt x="1329288" y="0"/>
                  <a:pt x="1712686" y="383398"/>
                  <a:pt x="1712686" y="856343"/>
                </a:cubicBezTo>
                <a:cubicBezTo>
                  <a:pt x="1712686" y="1329288"/>
                  <a:pt x="1329288" y="1712686"/>
                  <a:pt x="856343" y="1712686"/>
                </a:cubicBezTo>
                <a:cubicBezTo>
                  <a:pt x="383398" y="1712686"/>
                  <a:pt x="0" y="1329288"/>
                  <a:pt x="0" y="856343"/>
                </a:cubicBezTo>
                <a:cubicBezTo>
                  <a:pt x="0" y="383398"/>
                  <a:pt x="383398" y="0"/>
                  <a:pt x="856343" y="0"/>
                </a:cubicBezTo>
                <a:close/>
              </a:path>
            </a:pathLst>
          </a:custGeom>
          <a:ln w="57150">
            <a:solidFill>
              <a:schemeClr val="accent2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239657" y="2148115"/>
            <a:ext cx="1712686" cy="1712686"/>
          </a:xfrm>
          <a:custGeom>
            <a:avLst/>
            <a:gdLst>
              <a:gd name="connsiteX0" fmla="*/ 856343 w 1712686"/>
              <a:gd name="connsiteY0" fmla="*/ 0 h 1712686"/>
              <a:gd name="connsiteX1" fmla="*/ 1712686 w 1712686"/>
              <a:gd name="connsiteY1" fmla="*/ 856343 h 1712686"/>
              <a:gd name="connsiteX2" fmla="*/ 856343 w 1712686"/>
              <a:gd name="connsiteY2" fmla="*/ 1712686 h 1712686"/>
              <a:gd name="connsiteX3" fmla="*/ 0 w 1712686"/>
              <a:gd name="connsiteY3" fmla="*/ 856343 h 1712686"/>
              <a:gd name="connsiteX4" fmla="*/ 856343 w 1712686"/>
              <a:gd name="connsiteY4" fmla="*/ 0 h 171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2686" h="1712686">
                <a:moveTo>
                  <a:pt x="856343" y="0"/>
                </a:moveTo>
                <a:cubicBezTo>
                  <a:pt x="1329288" y="0"/>
                  <a:pt x="1712686" y="383398"/>
                  <a:pt x="1712686" y="856343"/>
                </a:cubicBezTo>
                <a:cubicBezTo>
                  <a:pt x="1712686" y="1329288"/>
                  <a:pt x="1329288" y="1712686"/>
                  <a:pt x="856343" y="1712686"/>
                </a:cubicBezTo>
                <a:cubicBezTo>
                  <a:pt x="383398" y="1712686"/>
                  <a:pt x="0" y="1329288"/>
                  <a:pt x="0" y="856343"/>
                </a:cubicBezTo>
                <a:cubicBezTo>
                  <a:pt x="0" y="383398"/>
                  <a:pt x="383398" y="0"/>
                  <a:pt x="856343" y="0"/>
                </a:cubicBezTo>
                <a:close/>
              </a:path>
            </a:pathLst>
          </a:custGeom>
          <a:ln w="57150">
            <a:solidFill>
              <a:schemeClr val="accent2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577943" y="2148115"/>
            <a:ext cx="1712686" cy="1712686"/>
          </a:xfrm>
          <a:custGeom>
            <a:avLst/>
            <a:gdLst>
              <a:gd name="connsiteX0" fmla="*/ 856343 w 1712686"/>
              <a:gd name="connsiteY0" fmla="*/ 0 h 1712686"/>
              <a:gd name="connsiteX1" fmla="*/ 1712686 w 1712686"/>
              <a:gd name="connsiteY1" fmla="*/ 856343 h 1712686"/>
              <a:gd name="connsiteX2" fmla="*/ 856343 w 1712686"/>
              <a:gd name="connsiteY2" fmla="*/ 1712686 h 1712686"/>
              <a:gd name="connsiteX3" fmla="*/ 0 w 1712686"/>
              <a:gd name="connsiteY3" fmla="*/ 856343 h 1712686"/>
              <a:gd name="connsiteX4" fmla="*/ 856343 w 1712686"/>
              <a:gd name="connsiteY4" fmla="*/ 0 h 171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2686" h="1712686">
                <a:moveTo>
                  <a:pt x="856343" y="0"/>
                </a:moveTo>
                <a:cubicBezTo>
                  <a:pt x="1329288" y="0"/>
                  <a:pt x="1712686" y="383398"/>
                  <a:pt x="1712686" y="856343"/>
                </a:cubicBezTo>
                <a:cubicBezTo>
                  <a:pt x="1712686" y="1329288"/>
                  <a:pt x="1329288" y="1712686"/>
                  <a:pt x="856343" y="1712686"/>
                </a:cubicBezTo>
                <a:cubicBezTo>
                  <a:pt x="383398" y="1712686"/>
                  <a:pt x="0" y="1329288"/>
                  <a:pt x="0" y="856343"/>
                </a:cubicBezTo>
                <a:cubicBezTo>
                  <a:pt x="0" y="383398"/>
                  <a:pt x="383398" y="0"/>
                  <a:pt x="856343" y="0"/>
                </a:cubicBezTo>
                <a:close/>
              </a:path>
            </a:pathLst>
          </a:custGeom>
          <a:ln w="57150">
            <a:solidFill>
              <a:schemeClr val="accent2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874713" y="2612571"/>
            <a:ext cx="4176258" cy="2496458"/>
          </a:xfrm>
          <a:custGeom>
            <a:avLst/>
            <a:gdLst>
              <a:gd name="connsiteX0" fmla="*/ 0 w 4176258"/>
              <a:gd name="connsiteY0" fmla="*/ 0 h 2496458"/>
              <a:gd name="connsiteX1" fmla="*/ 4176258 w 4176258"/>
              <a:gd name="connsiteY1" fmla="*/ 0 h 2496458"/>
              <a:gd name="connsiteX2" fmla="*/ 4176258 w 4176258"/>
              <a:gd name="connsiteY2" fmla="*/ 2496458 h 2496458"/>
              <a:gd name="connsiteX3" fmla="*/ 0 w 4176258"/>
              <a:gd name="connsiteY3" fmla="*/ 2496458 h 249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6258" h="2496458">
                <a:moveTo>
                  <a:pt x="0" y="0"/>
                </a:moveTo>
                <a:lnTo>
                  <a:pt x="4176258" y="0"/>
                </a:lnTo>
                <a:lnTo>
                  <a:pt x="4176258" y="2496458"/>
                </a:lnTo>
                <a:lnTo>
                  <a:pt x="0" y="24964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089252" y="1741714"/>
            <a:ext cx="3374572" cy="3374572"/>
          </a:xfrm>
          <a:custGeom>
            <a:avLst/>
            <a:gdLst>
              <a:gd name="connsiteX0" fmla="*/ 1687286 w 3374572"/>
              <a:gd name="connsiteY0" fmla="*/ 0 h 3374572"/>
              <a:gd name="connsiteX1" fmla="*/ 3374572 w 3374572"/>
              <a:gd name="connsiteY1" fmla="*/ 1687286 h 3374572"/>
              <a:gd name="connsiteX2" fmla="*/ 1687286 w 3374572"/>
              <a:gd name="connsiteY2" fmla="*/ 3374572 h 3374572"/>
              <a:gd name="connsiteX3" fmla="*/ 0 w 3374572"/>
              <a:gd name="connsiteY3" fmla="*/ 1687286 h 3374572"/>
              <a:gd name="connsiteX4" fmla="*/ 1687286 w 3374572"/>
              <a:gd name="connsiteY4" fmla="*/ 0 h 3374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4572" h="3374572">
                <a:moveTo>
                  <a:pt x="1687286" y="0"/>
                </a:moveTo>
                <a:cubicBezTo>
                  <a:pt x="2619148" y="0"/>
                  <a:pt x="3374572" y="755424"/>
                  <a:pt x="3374572" y="1687286"/>
                </a:cubicBezTo>
                <a:cubicBezTo>
                  <a:pt x="3374572" y="2619148"/>
                  <a:pt x="2619148" y="3374572"/>
                  <a:pt x="1687286" y="3374572"/>
                </a:cubicBezTo>
                <a:cubicBezTo>
                  <a:pt x="755424" y="3374572"/>
                  <a:pt x="0" y="2619148"/>
                  <a:pt x="0" y="1687286"/>
                </a:cubicBezTo>
                <a:cubicBezTo>
                  <a:pt x="0" y="755424"/>
                  <a:pt x="755424" y="0"/>
                  <a:pt x="1687286" y="0"/>
                </a:cubicBezTo>
                <a:close/>
              </a:path>
            </a:pathLst>
          </a:custGeom>
          <a:ln w="57150">
            <a:solidFill>
              <a:schemeClr val="accent2"/>
            </a:solidFill>
          </a:ln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874713" y="1944915"/>
            <a:ext cx="2544432" cy="2612571"/>
          </a:xfrm>
          <a:custGeom>
            <a:avLst/>
            <a:gdLst>
              <a:gd name="connsiteX0" fmla="*/ 0 w 2544432"/>
              <a:gd name="connsiteY0" fmla="*/ 0 h 2612571"/>
              <a:gd name="connsiteX1" fmla="*/ 2544432 w 2544432"/>
              <a:gd name="connsiteY1" fmla="*/ 0 h 2612571"/>
              <a:gd name="connsiteX2" fmla="*/ 2544432 w 2544432"/>
              <a:gd name="connsiteY2" fmla="*/ 2612571 h 2612571"/>
              <a:gd name="connsiteX3" fmla="*/ 0 w 2544432"/>
              <a:gd name="connsiteY3" fmla="*/ 2612571 h 261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4432" h="2612571">
                <a:moveTo>
                  <a:pt x="0" y="0"/>
                </a:moveTo>
                <a:lnTo>
                  <a:pt x="2544432" y="0"/>
                </a:lnTo>
                <a:lnTo>
                  <a:pt x="2544432" y="2612571"/>
                </a:lnTo>
                <a:lnTo>
                  <a:pt x="0" y="2612571"/>
                </a:lnTo>
                <a:close/>
              </a:path>
            </a:pathLst>
          </a:custGeom>
          <a:ln w="57150">
            <a:solidFill>
              <a:schemeClr val="accent2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3507427" y="1944915"/>
            <a:ext cx="2544432" cy="2612571"/>
          </a:xfrm>
          <a:custGeom>
            <a:avLst/>
            <a:gdLst>
              <a:gd name="connsiteX0" fmla="*/ 0 w 2544432"/>
              <a:gd name="connsiteY0" fmla="*/ 0 h 2612571"/>
              <a:gd name="connsiteX1" fmla="*/ 2544432 w 2544432"/>
              <a:gd name="connsiteY1" fmla="*/ 0 h 2612571"/>
              <a:gd name="connsiteX2" fmla="*/ 2544432 w 2544432"/>
              <a:gd name="connsiteY2" fmla="*/ 2612571 h 2612571"/>
              <a:gd name="connsiteX3" fmla="*/ 0 w 2544432"/>
              <a:gd name="connsiteY3" fmla="*/ 2612571 h 261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4432" h="2612571">
                <a:moveTo>
                  <a:pt x="0" y="0"/>
                </a:moveTo>
                <a:lnTo>
                  <a:pt x="2544432" y="0"/>
                </a:lnTo>
                <a:lnTo>
                  <a:pt x="2544432" y="2612571"/>
                </a:lnTo>
                <a:lnTo>
                  <a:pt x="0" y="2612571"/>
                </a:lnTo>
                <a:close/>
              </a:path>
            </a:pathLst>
          </a:custGeom>
          <a:ln w="57150">
            <a:solidFill>
              <a:schemeClr val="accent2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6140142" y="1944915"/>
            <a:ext cx="2544432" cy="2612571"/>
          </a:xfrm>
          <a:custGeom>
            <a:avLst/>
            <a:gdLst>
              <a:gd name="connsiteX0" fmla="*/ 0 w 2544432"/>
              <a:gd name="connsiteY0" fmla="*/ 0 h 2612571"/>
              <a:gd name="connsiteX1" fmla="*/ 2544432 w 2544432"/>
              <a:gd name="connsiteY1" fmla="*/ 0 h 2612571"/>
              <a:gd name="connsiteX2" fmla="*/ 2544432 w 2544432"/>
              <a:gd name="connsiteY2" fmla="*/ 2612571 h 2612571"/>
              <a:gd name="connsiteX3" fmla="*/ 0 w 2544432"/>
              <a:gd name="connsiteY3" fmla="*/ 2612571 h 261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4432" h="2612571">
                <a:moveTo>
                  <a:pt x="0" y="0"/>
                </a:moveTo>
                <a:lnTo>
                  <a:pt x="2544432" y="0"/>
                </a:lnTo>
                <a:lnTo>
                  <a:pt x="2544432" y="2612571"/>
                </a:lnTo>
                <a:lnTo>
                  <a:pt x="0" y="2612571"/>
                </a:lnTo>
                <a:close/>
              </a:path>
            </a:pathLst>
          </a:custGeom>
          <a:ln w="57150">
            <a:solidFill>
              <a:schemeClr val="accent2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8772856" y="1944915"/>
            <a:ext cx="2544432" cy="2612571"/>
          </a:xfrm>
          <a:custGeom>
            <a:avLst/>
            <a:gdLst>
              <a:gd name="connsiteX0" fmla="*/ 0 w 2544432"/>
              <a:gd name="connsiteY0" fmla="*/ 0 h 2612571"/>
              <a:gd name="connsiteX1" fmla="*/ 2544432 w 2544432"/>
              <a:gd name="connsiteY1" fmla="*/ 0 h 2612571"/>
              <a:gd name="connsiteX2" fmla="*/ 2544432 w 2544432"/>
              <a:gd name="connsiteY2" fmla="*/ 2612571 h 2612571"/>
              <a:gd name="connsiteX3" fmla="*/ 0 w 2544432"/>
              <a:gd name="connsiteY3" fmla="*/ 2612571 h 261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4432" h="2612571">
                <a:moveTo>
                  <a:pt x="0" y="0"/>
                </a:moveTo>
                <a:lnTo>
                  <a:pt x="2544432" y="0"/>
                </a:lnTo>
                <a:lnTo>
                  <a:pt x="2544432" y="2612571"/>
                </a:lnTo>
                <a:lnTo>
                  <a:pt x="0" y="2612571"/>
                </a:lnTo>
                <a:close/>
              </a:path>
            </a:pathLst>
          </a:custGeom>
          <a:ln w="57150">
            <a:solidFill>
              <a:schemeClr val="accent2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6516914" y="1828800"/>
            <a:ext cx="4266114" cy="4064000"/>
          </a:xfrm>
          <a:custGeom>
            <a:avLst/>
            <a:gdLst>
              <a:gd name="connsiteX0" fmla="*/ 0 w 4266114"/>
              <a:gd name="connsiteY0" fmla="*/ 0 h 4064000"/>
              <a:gd name="connsiteX1" fmla="*/ 4266114 w 4266114"/>
              <a:gd name="connsiteY1" fmla="*/ 0 h 4064000"/>
              <a:gd name="connsiteX2" fmla="*/ 4266114 w 4266114"/>
              <a:gd name="connsiteY2" fmla="*/ 4064000 h 4064000"/>
              <a:gd name="connsiteX3" fmla="*/ 0 w 4266114"/>
              <a:gd name="connsiteY3" fmla="*/ 4064000 h 40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6114" h="4064000">
                <a:moveTo>
                  <a:pt x="0" y="0"/>
                </a:moveTo>
                <a:lnTo>
                  <a:pt x="4266114" y="0"/>
                </a:lnTo>
                <a:lnTo>
                  <a:pt x="4266114" y="4064000"/>
                </a:lnTo>
                <a:lnTo>
                  <a:pt x="0" y="4064000"/>
                </a:lnTo>
                <a:close/>
              </a:path>
            </a:pathLst>
          </a:custGeom>
          <a:ln w="57150">
            <a:solidFill>
              <a:schemeClr val="accent2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016001" y="2061029"/>
            <a:ext cx="4804229" cy="3585029"/>
          </a:xfrm>
          <a:custGeom>
            <a:avLst/>
            <a:gdLst>
              <a:gd name="connsiteX0" fmla="*/ 0 w 4804229"/>
              <a:gd name="connsiteY0" fmla="*/ 0 h 3585029"/>
              <a:gd name="connsiteX1" fmla="*/ 4804229 w 4804229"/>
              <a:gd name="connsiteY1" fmla="*/ 0 h 3585029"/>
              <a:gd name="connsiteX2" fmla="*/ 4804229 w 4804229"/>
              <a:gd name="connsiteY2" fmla="*/ 3585029 h 3585029"/>
              <a:gd name="connsiteX3" fmla="*/ 0 w 4804229"/>
              <a:gd name="connsiteY3" fmla="*/ 3585029 h 3585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04229" h="3585029">
                <a:moveTo>
                  <a:pt x="0" y="0"/>
                </a:moveTo>
                <a:lnTo>
                  <a:pt x="4804229" y="0"/>
                </a:lnTo>
                <a:lnTo>
                  <a:pt x="4804229" y="3585029"/>
                </a:lnTo>
                <a:lnTo>
                  <a:pt x="0" y="3585029"/>
                </a:lnTo>
                <a:close/>
              </a:path>
            </a:pathLst>
          </a:custGeom>
          <a:ln w="57150">
            <a:solidFill>
              <a:schemeClr val="accent2"/>
            </a:solidFill>
          </a:ln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microsoft.com/office/2007/relationships/media" Target="../media/media1.m4a"/><Relationship Id="rId3" Type="http://schemas.openxmlformats.org/officeDocument/2006/relationships/audio" Target="../media/media1.m4a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5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6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3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4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569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635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2858" y="386588"/>
            <a:ext cx="11466285" cy="6084824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46479" y="3708507"/>
            <a:ext cx="3772535" cy="3987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REPORTING TEAM: 1-th Team</a:t>
            </a:r>
            <a:endParaRPr lang="en-US" altLang="zh-CN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10228" y="2004222"/>
            <a:ext cx="9387205" cy="11988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方正兰亭中黑_GBK" panose="02000000000000000000" pitchFamily="2" charset="-122"/>
              </a:rPr>
              <a:t>SHMU BLOG PROJECT REPORT</a:t>
            </a:r>
            <a:endParaRPr lang="en-US" altLang="zh-CN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ea typeface="方正兰亭中黑_GBK" panose="02000000000000000000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346200" y="3411855"/>
            <a:ext cx="9044940" cy="1968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BGM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609600" y="-653143"/>
            <a:ext cx="609600" cy="6096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346479" y="4260322"/>
            <a:ext cx="2279650" cy="163004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TEAM MEMBERS: </a:t>
            </a:r>
            <a:endParaRPr lang="en-US" altLang="zh-CN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刘哲峰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曾科特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李鹏飞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刘通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29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5" grpId="0" bldLvl="0" animBg="1"/>
      <p:bldP spid="6" grpId="0" animBg="1"/>
      <p:bldP spid="8" grpId="0"/>
      <p:bldP spid="11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77460" y="275917"/>
            <a:ext cx="20370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Risk Plan 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502000" y="1016057"/>
            <a:ext cx="118800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1048340" y="2053482"/>
            <a:ext cx="4627287" cy="754742"/>
            <a:chOff x="874713" y="2213139"/>
            <a:chExt cx="4627287" cy="754742"/>
          </a:xfrm>
        </p:grpSpPr>
        <p:sp>
          <p:nvSpPr>
            <p:cNvPr id="52" name="椭圆 51"/>
            <p:cNvSpPr/>
            <p:nvPr/>
          </p:nvSpPr>
          <p:spPr>
            <a:xfrm>
              <a:off x="874713" y="2213139"/>
              <a:ext cx="754742" cy="7547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1789111" y="2409742"/>
              <a:ext cx="3712889" cy="435890"/>
              <a:chOff x="874713" y="4594092"/>
              <a:chExt cx="3712889" cy="435890"/>
            </a:xfrm>
          </p:grpSpPr>
          <p:sp>
            <p:nvSpPr>
              <p:cNvPr id="50" name="文本框 7"/>
              <p:cNvSpPr txBox="1"/>
              <p:nvPr/>
            </p:nvSpPr>
            <p:spPr>
              <a:xfrm>
                <a:off x="964248" y="4594092"/>
                <a:ext cx="3289935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sz="2000">
                    <a:sym typeface="+mn-ea"/>
                  </a:rPr>
                  <a:t>Wrong time estimation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1" name="文本框 8"/>
              <p:cNvSpPr txBox="1"/>
              <p:nvPr/>
            </p:nvSpPr>
            <p:spPr>
              <a:xfrm>
                <a:off x="874713" y="4692797"/>
                <a:ext cx="3712889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en-US" altLang="zh-CN" sz="1600" dirty="0">
                  <a:solidFill>
                    <a:prstClr val="white">
                      <a:lumMod val="50000"/>
                    </a:prstClr>
                  </a:solidFill>
                  <a:latin typeface="Agency FB" panose="020B0503020202020204" pitchFamily="34" charset="0"/>
                  <a:ea typeface="时尚中黑简体" panose="01010104010101010101" pitchFamily="2" charset="-122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048340" y="3475882"/>
            <a:ext cx="4627287" cy="755048"/>
            <a:chOff x="874713" y="2213139"/>
            <a:chExt cx="4627287" cy="755048"/>
          </a:xfrm>
        </p:grpSpPr>
        <p:sp>
          <p:nvSpPr>
            <p:cNvPr id="59" name="椭圆 58"/>
            <p:cNvSpPr/>
            <p:nvPr/>
          </p:nvSpPr>
          <p:spPr>
            <a:xfrm>
              <a:off x="874713" y="2213139"/>
              <a:ext cx="754742" cy="7547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1789111" y="2213527"/>
              <a:ext cx="3712889" cy="754660"/>
              <a:chOff x="874713" y="4397877"/>
              <a:chExt cx="3712889" cy="754660"/>
            </a:xfrm>
          </p:grpSpPr>
          <p:sp>
            <p:nvSpPr>
              <p:cNvPr id="57" name="文本框 13"/>
              <p:cNvSpPr txBox="1"/>
              <p:nvPr/>
            </p:nvSpPr>
            <p:spPr>
              <a:xfrm>
                <a:off x="945833" y="4397877"/>
                <a:ext cx="3641725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sz="2000">
                    <a:sym typeface="+mn-ea"/>
                  </a:rPr>
                  <a:t>Unexpected project scope expansions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8" name="文本框 14"/>
              <p:cNvSpPr txBox="1"/>
              <p:nvPr/>
            </p:nvSpPr>
            <p:spPr>
              <a:xfrm>
                <a:off x="874713" y="4815352"/>
                <a:ext cx="3712889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en-US" altLang="zh-CN" sz="1600" dirty="0">
                  <a:solidFill>
                    <a:prstClr val="white">
                      <a:lumMod val="50000"/>
                    </a:prstClr>
                  </a:solidFill>
                  <a:latin typeface="Agency FB" panose="020B0503020202020204" pitchFamily="34" charset="0"/>
                  <a:ea typeface="时尚中黑简体" panose="01010104010101010101" pitchFamily="2" charset="-122"/>
                </a:endParaRPr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>
            <a:off x="6516373" y="1949095"/>
            <a:ext cx="5652133" cy="1014730"/>
            <a:chOff x="874713" y="2108752"/>
            <a:chExt cx="5652133" cy="1014730"/>
          </a:xfrm>
        </p:grpSpPr>
        <p:sp>
          <p:nvSpPr>
            <p:cNvPr id="73" name="椭圆 72"/>
            <p:cNvSpPr/>
            <p:nvPr/>
          </p:nvSpPr>
          <p:spPr>
            <a:xfrm>
              <a:off x="874713" y="2213139"/>
              <a:ext cx="754742" cy="7547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1789111" y="2108752"/>
              <a:ext cx="4737735" cy="1014730"/>
              <a:chOff x="874713" y="4293102"/>
              <a:chExt cx="4737735" cy="1014730"/>
            </a:xfrm>
          </p:grpSpPr>
          <p:sp>
            <p:nvSpPr>
              <p:cNvPr id="71" name="文本框 27"/>
              <p:cNvSpPr txBox="1"/>
              <p:nvPr/>
            </p:nvSpPr>
            <p:spPr>
              <a:xfrm>
                <a:off x="874713" y="4293102"/>
                <a:ext cx="4737735" cy="1014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sz="2000">
                    <a:sym typeface="+mn-ea"/>
                  </a:rPr>
                  <a:t>Failure to identify complex functionalities</a:t>
                </a:r>
                <a:endParaRPr sz="2000">
                  <a:sym typeface="+mn-ea"/>
                </a:endParaRPr>
              </a:p>
              <a:p>
                <a:pPr algn="l"/>
                <a:r>
                  <a:rPr sz="2000">
                    <a:sym typeface="+mn-ea"/>
                  </a:rPr>
                  <a:t> and time required to develop those </a:t>
                </a:r>
                <a:endParaRPr sz="2000">
                  <a:sym typeface="+mn-ea"/>
                </a:endParaRPr>
              </a:p>
              <a:p>
                <a:pPr algn="l"/>
                <a:r>
                  <a:rPr sz="2000">
                    <a:sym typeface="+mn-ea"/>
                  </a:rPr>
                  <a:t>functionalities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72" name="文本框 28"/>
              <p:cNvSpPr txBox="1"/>
              <p:nvPr/>
            </p:nvSpPr>
            <p:spPr>
              <a:xfrm>
                <a:off x="874713" y="4671842"/>
                <a:ext cx="3712889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en-US" altLang="zh-CN" sz="1600" dirty="0">
                  <a:solidFill>
                    <a:prstClr val="white">
                      <a:lumMod val="50000"/>
                    </a:prstClr>
                  </a:solidFill>
                  <a:latin typeface="Agency FB" panose="020B0503020202020204" pitchFamily="34" charset="0"/>
                  <a:ea typeface="时尚中黑简体" panose="01010104010101010101" pitchFamily="2" charset="-122"/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6516373" y="3475882"/>
            <a:ext cx="5031103" cy="754742"/>
            <a:chOff x="874713" y="2213139"/>
            <a:chExt cx="5031103" cy="754742"/>
          </a:xfrm>
        </p:grpSpPr>
        <p:sp>
          <p:nvSpPr>
            <p:cNvPr id="80" name="椭圆 79"/>
            <p:cNvSpPr/>
            <p:nvPr/>
          </p:nvSpPr>
          <p:spPr>
            <a:xfrm>
              <a:off x="874713" y="2213139"/>
              <a:ext cx="754742" cy="7547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1789111" y="2367197"/>
              <a:ext cx="4116705" cy="457480"/>
              <a:chOff x="874713" y="4551547"/>
              <a:chExt cx="4116705" cy="457480"/>
            </a:xfrm>
          </p:grpSpPr>
          <p:sp>
            <p:nvSpPr>
              <p:cNvPr id="78" name="文本框 34"/>
              <p:cNvSpPr txBox="1"/>
              <p:nvPr/>
            </p:nvSpPr>
            <p:spPr>
              <a:xfrm>
                <a:off x="874713" y="4551547"/>
                <a:ext cx="4116705" cy="398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sz="2000">
                    <a:sym typeface="+mn-ea"/>
                  </a:rPr>
                  <a:t>Continuous changing requirements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79" name="文本框 35"/>
              <p:cNvSpPr txBox="1"/>
              <p:nvPr/>
            </p:nvSpPr>
            <p:spPr>
              <a:xfrm>
                <a:off x="874713" y="4671842"/>
                <a:ext cx="3712889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en-US" altLang="zh-CN" sz="1600" dirty="0">
                  <a:solidFill>
                    <a:prstClr val="white">
                      <a:lumMod val="50000"/>
                    </a:prstClr>
                  </a:solidFill>
                  <a:latin typeface="Agency FB" panose="020B0503020202020204" pitchFamily="34" charset="0"/>
                  <a:ea typeface="时尚中黑简体" panose="01010104010101010101" pitchFamily="2" charset="-122"/>
                </a:endParaRPr>
              </a:p>
            </p:txBody>
          </p:sp>
        </p:grp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0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0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0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569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48646"/>
          <a:stretch>
            <a:fillRect/>
          </a:stretch>
        </p:blipFill>
        <p:spPr>
          <a:xfrm>
            <a:off x="0" y="0"/>
            <a:ext cx="12192000" cy="3594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35941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2858" y="386588"/>
            <a:ext cx="11466285" cy="6084824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94837" y="1405362"/>
            <a:ext cx="3402330" cy="14452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方正兰亭中黑_GBK" panose="02000000000000000000" pitchFamily="2" charset="-122"/>
              </a:rPr>
              <a:t>PART 04</a:t>
            </a:r>
            <a:endParaRPr lang="zh-CN" altLang="en-US" sz="8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ea typeface="方正兰亭中黑_GBK" panose="020000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78083" y="4006088"/>
            <a:ext cx="2235835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b="1" dirty="0">
                <a:solidFill>
                  <a:schemeClr val="accent2"/>
                </a:solidFill>
                <a:latin typeface="+mj-ea"/>
                <a:ea typeface="+mj-ea"/>
              </a:rPr>
              <a:t>Test Plan</a:t>
            </a:r>
            <a:endParaRPr lang="en-US" altLang="zh-CN" sz="36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00638" y="275917"/>
            <a:ext cx="199072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Unit Test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502000" y="1016057"/>
            <a:ext cx="118800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/>
          <p:nvPr/>
        </p:nvGraphicFramePr>
        <p:xfrm>
          <a:off x="1064895" y="1239520"/>
          <a:ext cx="10063480" cy="5598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3737610"/>
                <a:gridCol w="2514600"/>
                <a:gridCol w="2515870"/>
              </a:tblGrid>
              <a:tr h="1029970">
                <a:tc>
                  <a:txBody>
                    <a:bodyPr/>
                    <a:p>
                      <a:pPr>
                        <a:buNone/>
                      </a:pPr>
                      <a:r>
                        <a:rPr sz="2400" b="0">
                          <a:solidFill>
                            <a:srgbClr val="000000"/>
                          </a:solidFill>
                        </a:rPr>
                        <a:t>序列</a:t>
                      </a:r>
                      <a:endParaRPr sz="2400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2400" b="0">
                          <a:solidFill>
                            <a:srgbClr val="000000"/>
                          </a:solidFill>
                        </a:rPr>
                        <a:t>被测函数</a:t>
                      </a:r>
                      <a:endParaRPr sz="2400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2400" b="0">
                          <a:solidFill>
                            <a:srgbClr val="000000"/>
                          </a:solidFill>
                        </a:rPr>
                        <a:t>测试功能</a:t>
                      </a:r>
                      <a:endParaRPr sz="2400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2400" b="0">
                          <a:solidFill>
                            <a:srgbClr val="000000"/>
                          </a:solidFill>
                        </a:rPr>
                        <a:t>测试状态</a:t>
                      </a:r>
                      <a:endParaRPr sz="2400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031240">
                <a:tc>
                  <a:txBody>
                    <a:bodyPr/>
                    <a:p>
                      <a:pPr>
                        <a:buNone/>
                      </a:pPr>
                      <a:r>
                        <a:rPr sz="2400">
                          <a:solidFill>
                            <a:srgbClr val="000000"/>
                          </a:solidFill>
                        </a:rPr>
                        <a:t>1</a:t>
                      </a:r>
                      <a:endParaRPr sz="2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2400">
                          <a:solidFill>
                            <a:srgbClr val="000000"/>
                          </a:solidFill>
                        </a:rPr>
                        <a:t>test_bad_permission()</a:t>
                      </a:r>
                      <a:endParaRPr sz="2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2400">
                          <a:solidFill>
                            <a:srgbClr val="000000"/>
                          </a:solidFill>
                        </a:rPr>
                        <a:t>Permission to login</a:t>
                      </a:r>
                      <a:endParaRPr sz="2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2400">
                          <a:solidFill>
                            <a:srgbClr val="000000"/>
                          </a:solidFill>
                        </a:rPr>
                        <a:t>success</a:t>
                      </a:r>
                      <a:endParaRPr sz="2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883920">
                <a:tc>
                  <a:txBody>
                    <a:bodyPr/>
                    <a:p>
                      <a:pPr>
                        <a:buNone/>
                      </a:pPr>
                      <a:r>
                        <a:rPr sz="2400">
                          <a:solidFill>
                            <a:srgbClr val="000000"/>
                          </a:solidFill>
                        </a:rPr>
                        <a:t>2</a:t>
                      </a:r>
                      <a:endParaRPr sz="2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2400">
                          <a:solidFill>
                            <a:srgbClr val="000000"/>
                          </a:solidFill>
                        </a:rPr>
                        <a:t>test_login_blocked_user()</a:t>
                      </a:r>
                      <a:endParaRPr sz="2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2400">
                          <a:solidFill>
                            <a:srgbClr val="000000"/>
                          </a:solidFill>
                        </a:rPr>
                        <a:t>Verify blocked users</a:t>
                      </a:r>
                      <a:endParaRPr sz="2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2400">
                          <a:solidFill>
                            <a:srgbClr val="000000"/>
                          </a:solidFill>
                        </a:rPr>
                        <a:t>success</a:t>
                      </a:r>
                      <a:endParaRPr sz="2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884555">
                <a:tc>
                  <a:txBody>
                    <a:bodyPr/>
                    <a:p>
                      <a:pPr>
                        <a:buNone/>
                      </a:pPr>
                      <a:r>
                        <a:rPr sz="2400">
                          <a:solidFill>
                            <a:srgbClr val="000000"/>
                          </a:solidFill>
                        </a:rPr>
                        <a:t>3</a:t>
                      </a:r>
                      <a:endParaRPr sz="2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2400">
                          <a:solidFill>
                            <a:srgbClr val="000000"/>
                          </a:solidFill>
                        </a:rPr>
                        <a:t>test_fail_login()</a:t>
                      </a:r>
                      <a:endParaRPr sz="2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2400">
                          <a:solidFill>
                            <a:srgbClr val="000000"/>
                          </a:solidFill>
                        </a:rPr>
                        <a:t>fail login</a:t>
                      </a:r>
                      <a:endParaRPr sz="2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2400">
                          <a:solidFill>
                            <a:srgbClr val="000000"/>
                          </a:solidFill>
                        </a:rPr>
                        <a:t>success</a:t>
                      </a:r>
                      <a:endParaRPr sz="2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883920">
                <a:tc>
                  <a:txBody>
                    <a:bodyPr/>
                    <a:p>
                      <a:pPr>
                        <a:buNone/>
                      </a:pPr>
                      <a:r>
                        <a:rPr sz="2400">
                          <a:solidFill>
                            <a:srgbClr val="000000"/>
                          </a:solidFill>
                        </a:rPr>
                        <a:t>4</a:t>
                      </a:r>
                      <a:endParaRPr sz="2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2400">
                          <a:solidFill>
                            <a:srgbClr val="000000"/>
                          </a:solidFill>
                        </a:rPr>
                        <a:t>test_register_account()</a:t>
                      </a:r>
                      <a:endParaRPr sz="2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2400">
                          <a:solidFill>
                            <a:srgbClr val="000000"/>
                          </a:solidFill>
                        </a:rPr>
                        <a:t>register</a:t>
                      </a:r>
                      <a:endParaRPr sz="2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2400">
                          <a:solidFill>
                            <a:srgbClr val="000000"/>
                          </a:solidFill>
                        </a:rPr>
                        <a:t>success</a:t>
                      </a:r>
                      <a:endParaRPr sz="2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885190">
                <a:tc>
                  <a:txBody>
                    <a:bodyPr/>
                    <a:p>
                      <a:pPr>
                        <a:buNone/>
                      </a:pPr>
                      <a:r>
                        <a:rPr sz="2400">
                          <a:solidFill>
                            <a:srgbClr val="000000"/>
                          </a:solidFill>
                        </a:rPr>
                        <a:t>5</a:t>
                      </a:r>
                      <a:endParaRPr sz="2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2400">
                          <a:solidFill>
                            <a:srgbClr val="000000"/>
                          </a:solidFill>
                        </a:rPr>
                        <a:t>test_user_index_page()</a:t>
                      </a:r>
                      <a:endParaRPr sz="2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2400">
                          <a:solidFill>
                            <a:srgbClr val="000000"/>
                          </a:solidFill>
                        </a:rPr>
                        <a:t>write blog</a:t>
                      </a:r>
                      <a:endParaRPr sz="2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2400">
                          <a:solidFill>
                            <a:srgbClr val="000000"/>
                          </a:solidFill>
                        </a:rPr>
                        <a:t>success</a:t>
                      </a:r>
                      <a:endParaRPr sz="2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00638" y="275917"/>
            <a:ext cx="199072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Unit Test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502000" y="1016057"/>
            <a:ext cx="118800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/>
          <p:nvPr/>
        </p:nvGraphicFramePr>
        <p:xfrm>
          <a:off x="1064895" y="1239520"/>
          <a:ext cx="10063480" cy="5598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3737610"/>
                <a:gridCol w="2514600"/>
                <a:gridCol w="2515870"/>
              </a:tblGrid>
              <a:tr h="1029970">
                <a:tc>
                  <a:txBody>
                    <a:bodyPr/>
                    <a:p>
                      <a:pPr>
                        <a:buNone/>
                      </a:pPr>
                      <a:r>
                        <a:rPr sz="2400" b="0">
                          <a:solidFill>
                            <a:srgbClr val="000000"/>
                          </a:solidFill>
                        </a:rPr>
                        <a:t>序列</a:t>
                      </a:r>
                      <a:endParaRPr sz="2400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2400" b="0">
                          <a:solidFill>
                            <a:srgbClr val="000000"/>
                          </a:solidFill>
                        </a:rPr>
                        <a:t>被测函数</a:t>
                      </a:r>
                      <a:endParaRPr sz="2400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2400" b="0">
                          <a:solidFill>
                            <a:srgbClr val="000000"/>
                          </a:solidFill>
                        </a:rPr>
                        <a:t>测试功能</a:t>
                      </a:r>
                      <a:endParaRPr sz="2400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2400" b="0">
                          <a:solidFill>
                            <a:srgbClr val="000000"/>
                          </a:solidFill>
                        </a:rPr>
                        <a:t>测试状态</a:t>
                      </a:r>
                      <a:endParaRPr sz="2400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031240">
                <a:tc>
                  <a:txBody>
                    <a:bodyPr/>
                    <a:p>
                      <a:pPr>
                        <a:buNone/>
                      </a:pPr>
                      <a:r>
                        <a:rPr sz="2400">
                          <a:solidFill>
                            <a:srgbClr val="000000"/>
                          </a:solidFill>
                        </a:rPr>
                        <a:t>1</a:t>
                      </a:r>
                      <a:endParaRPr sz="2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2400">
                          <a:solidFill>
                            <a:srgbClr val="000000"/>
                          </a:solidFill>
                        </a:rPr>
                        <a:t>test_bad_permission()</a:t>
                      </a:r>
                      <a:endParaRPr sz="2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2400">
                          <a:solidFill>
                            <a:srgbClr val="000000"/>
                          </a:solidFill>
                        </a:rPr>
                        <a:t>Permission to login</a:t>
                      </a:r>
                      <a:endParaRPr sz="2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2400">
                          <a:solidFill>
                            <a:srgbClr val="000000"/>
                          </a:solidFill>
                        </a:rPr>
                        <a:t>success</a:t>
                      </a:r>
                      <a:endParaRPr sz="2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883920">
                <a:tc>
                  <a:txBody>
                    <a:bodyPr/>
                    <a:p>
                      <a:pPr>
                        <a:buNone/>
                      </a:pPr>
                      <a:r>
                        <a:rPr sz="2400">
                          <a:solidFill>
                            <a:srgbClr val="000000"/>
                          </a:solidFill>
                        </a:rPr>
                        <a:t>2</a:t>
                      </a:r>
                      <a:endParaRPr sz="2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2400">
                          <a:solidFill>
                            <a:srgbClr val="000000"/>
                          </a:solidFill>
                        </a:rPr>
                        <a:t>test_login_blocked_user()</a:t>
                      </a:r>
                      <a:endParaRPr sz="2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2400">
                          <a:solidFill>
                            <a:srgbClr val="000000"/>
                          </a:solidFill>
                        </a:rPr>
                        <a:t>Verify blocked users</a:t>
                      </a:r>
                      <a:endParaRPr sz="2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2400">
                          <a:solidFill>
                            <a:srgbClr val="000000"/>
                          </a:solidFill>
                        </a:rPr>
                        <a:t>success</a:t>
                      </a:r>
                      <a:endParaRPr sz="24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61268" y="275917"/>
            <a:ext cx="206946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Test Case 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502000" y="1016057"/>
            <a:ext cx="118800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5875" y="859790"/>
            <a:ext cx="9420860" cy="59061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61268" y="275917"/>
            <a:ext cx="206946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Test Case 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502000" y="1016057"/>
            <a:ext cx="118800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910" y="1369060"/>
            <a:ext cx="11347450" cy="53320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569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48646"/>
          <a:stretch>
            <a:fillRect/>
          </a:stretch>
        </p:blipFill>
        <p:spPr>
          <a:xfrm>
            <a:off x="0" y="0"/>
            <a:ext cx="12192000" cy="3594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35941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2858" y="386588"/>
            <a:ext cx="11466285" cy="6084824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95472" y="1405362"/>
            <a:ext cx="3401060" cy="14452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方正兰亭中黑_GBK" panose="02000000000000000000" pitchFamily="2" charset="-122"/>
              </a:rPr>
              <a:t>PART 05</a:t>
            </a:r>
            <a:endParaRPr lang="zh-CN" altLang="en-US" sz="8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ea typeface="方正兰亭中黑_GBK" panose="020000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11651" y="4006088"/>
            <a:ext cx="356870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b="1" dirty="0">
                <a:solidFill>
                  <a:schemeClr val="accent2"/>
                </a:solidFill>
                <a:latin typeface="+mj-ea"/>
                <a:ea typeface="+mj-ea"/>
              </a:rPr>
              <a:t>Lessons Learnt</a:t>
            </a:r>
            <a:endParaRPr lang="en-US" altLang="zh-CN" sz="36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8658" y="275917"/>
            <a:ext cx="319468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Lessons Learnt 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502000" y="1016057"/>
            <a:ext cx="118800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1048340" y="2053482"/>
            <a:ext cx="4293868" cy="754742"/>
            <a:chOff x="874713" y="2213139"/>
            <a:chExt cx="4293868" cy="754742"/>
          </a:xfrm>
        </p:grpSpPr>
        <p:sp>
          <p:nvSpPr>
            <p:cNvPr id="52" name="椭圆 51"/>
            <p:cNvSpPr/>
            <p:nvPr/>
          </p:nvSpPr>
          <p:spPr>
            <a:xfrm>
              <a:off x="874713" y="2213139"/>
              <a:ext cx="754742" cy="7547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0" name="文本框 7"/>
            <p:cNvSpPr txBox="1"/>
            <p:nvPr/>
          </p:nvSpPr>
          <p:spPr>
            <a:xfrm>
              <a:off x="1878646" y="2409742"/>
              <a:ext cx="328993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>
                  <a:sym typeface="+mn-ea"/>
                </a:rPr>
                <a:t>Mentality proplems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048340" y="3475882"/>
            <a:ext cx="4645658" cy="754742"/>
            <a:chOff x="874713" y="2213139"/>
            <a:chExt cx="4645658" cy="754742"/>
          </a:xfrm>
        </p:grpSpPr>
        <p:sp>
          <p:nvSpPr>
            <p:cNvPr id="59" name="椭圆 58"/>
            <p:cNvSpPr/>
            <p:nvPr/>
          </p:nvSpPr>
          <p:spPr>
            <a:xfrm>
              <a:off x="874713" y="2213139"/>
              <a:ext cx="754742" cy="7547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7" name="文本框 13"/>
            <p:cNvSpPr txBox="1"/>
            <p:nvPr/>
          </p:nvSpPr>
          <p:spPr>
            <a:xfrm>
              <a:off x="1878646" y="2391327"/>
              <a:ext cx="364172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>
                  <a:sym typeface="+mn-ea"/>
                </a:rPr>
                <a:t>technology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516373" y="2053482"/>
            <a:ext cx="4593588" cy="754742"/>
            <a:chOff x="874713" y="2213139"/>
            <a:chExt cx="4593588" cy="754742"/>
          </a:xfrm>
        </p:grpSpPr>
        <p:sp>
          <p:nvSpPr>
            <p:cNvPr id="73" name="椭圆 72"/>
            <p:cNvSpPr/>
            <p:nvPr/>
          </p:nvSpPr>
          <p:spPr>
            <a:xfrm>
              <a:off x="874713" y="2213139"/>
              <a:ext cx="754742" cy="7547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1" name="文本框 27"/>
            <p:cNvSpPr txBox="1"/>
            <p:nvPr/>
          </p:nvSpPr>
          <p:spPr>
            <a:xfrm>
              <a:off x="1789111" y="2391327"/>
              <a:ext cx="3679190" cy="39878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>
                  <a:sym typeface="+mn-ea"/>
                </a:rPr>
                <a:t>Team work and communication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0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0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569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48646"/>
          <a:stretch>
            <a:fillRect/>
          </a:stretch>
        </p:blipFill>
        <p:spPr>
          <a:xfrm>
            <a:off x="0" y="0"/>
            <a:ext cx="12192000" cy="3594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35941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2858" y="386588"/>
            <a:ext cx="11466285" cy="6084824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91662" y="1405362"/>
            <a:ext cx="3408680" cy="14452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方正兰亭中黑_GBK" panose="02000000000000000000" pitchFamily="2" charset="-122"/>
              </a:rPr>
              <a:t>PART 06</a:t>
            </a:r>
            <a:endParaRPr lang="zh-CN" altLang="en-US" sz="8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ea typeface="方正兰亭中黑_GBK" panose="020000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39323" y="4006088"/>
            <a:ext cx="2713355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b="1" dirty="0">
                <a:solidFill>
                  <a:schemeClr val="accent2"/>
                </a:solidFill>
                <a:latin typeface="+mj-ea"/>
                <a:ea typeface="+mj-ea"/>
              </a:rPr>
              <a:t>Conclusion</a:t>
            </a:r>
            <a:endParaRPr lang="en-US" altLang="zh-CN" sz="36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79658" y="275917"/>
            <a:ext cx="243268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Conclusion 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502000" y="1016057"/>
            <a:ext cx="118800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1048340" y="2053482"/>
            <a:ext cx="4293868" cy="754742"/>
            <a:chOff x="874713" y="2213139"/>
            <a:chExt cx="4293868" cy="754742"/>
          </a:xfrm>
        </p:grpSpPr>
        <p:sp>
          <p:nvSpPr>
            <p:cNvPr id="52" name="椭圆 51"/>
            <p:cNvSpPr/>
            <p:nvPr/>
          </p:nvSpPr>
          <p:spPr>
            <a:xfrm>
              <a:off x="874713" y="2213139"/>
              <a:ext cx="754742" cy="7547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0" name="文本框 7"/>
            <p:cNvSpPr txBox="1"/>
            <p:nvPr/>
          </p:nvSpPr>
          <p:spPr>
            <a:xfrm>
              <a:off x="1878646" y="2409742"/>
              <a:ext cx="328993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>
                  <a:sym typeface="+mn-ea"/>
                </a:rPr>
                <a:t>Project Conclusion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516373" y="2053482"/>
            <a:ext cx="3042918" cy="754742"/>
            <a:chOff x="874713" y="2213139"/>
            <a:chExt cx="3042918" cy="754742"/>
          </a:xfrm>
        </p:grpSpPr>
        <p:sp>
          <p:nvSpPr>
            <p:cNvPr id="73" name="椭圆 72"/>
            <p:cNvSpPr/>
            <p:nvPr/>
          </p:nvSpPr>
          <p:spPr>
            <a:xfrm>
              <a:off x="874713" y="2213139"/>
              <a:ext cx="754742" cy="7547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1" name="文本框 27"/>
            <p:cNvSpPr txBox="1"/>
            <p:nvPr/>
          </p:nvSpPr>
          <p:spPr>
            <a:xfrm>
              <a:off x="1789111" y="2391327"/>
              <a:ext cx="2128520" cy="39878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>
                  <a:sym typeface="+mn-ea"/>
                </a:rPr>
                <a:t>Team Conclusion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0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569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46" b="21875"/>
          <a:stretch>
            <a:fillRect/>
          </a:stretch>
        </p:blipFill>
        <p:spPr>
          <a:xfrm>
            <a:off x="0" y="2349500"/>
            <a:ext cx="12192000" cy="45085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635" y="1962785"/>
            <a:ext cx="12192000" cy="489521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2858" y="386588"/>
            <a:ext cx="11466285" cy="6084824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37670" y="605262"/>
            <a:ext cx="2316660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方正兰亭中黑_GBK" panose="02000000000000000000" pitchFamily="2" charset="-122"/>
              </a:rPr>
              <a:t>CONTENT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ea typeface="方正兰亭中黑_GBK" panose="02000000000000000000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502000" y="1582114"/>
            <a:ext cx="118800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087755" y="2047240"/>
            <a:ext cx="3499485" cy="922020"/>
            <a:chOff x="1311828" y="2705725"/>
            <a:chExt cx="3499306" cy="3765299"/>
          </a:xfrm>
        </p:grpSpPr>
        <p:sp>
          <p:nvSpPr>
            <p:cNvPr id="15" name="文本框 14"/>
            <p:cNvSpPr txBox="1"/>
            <p:nvPr/>
          </p:nvSpPr>
          <p:spPr>
            <a:xfrm>
              <a:off x="1311828" y="2705725"/>
              <a:ext cx="790575" cy="37652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ea typeface="方正兰亭中黑_GBK" panose="02000000000000000000" pitchFamily="2" charset="-122"/>
                </a:rPr>
                <a:t>1.</a:t>
              </a:r>
              <a:endParaRPr lang="en-US" altLang="zh-CN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方正兰亭中黑_GBK" panose="020000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191124" y="3522307"/>
              <a:ext cx="2620010" cy="213159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Project Demo</a:t>
              </a:r>
              <a:endPara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087755" y="3053080"/>
            <a:ext cx="3499485" cy="922020"/>
            <a:chOff x="1311828" y="2705725"/>
            <a:chExt cx="3499306" cy="3765299"/>
          </a:xfrm>
        </p:grpSpPr>
        <p:sp>
          <p:nvSpPr>
            <p:cNvPr id="65" name="文本框 64"/>
            <p:cNvSpPr txBox="1"/>
            <p:nvPr/>
          </p:nvSpPr>
          <p:spPr>
            <a:xfrm>
              <a:off x="1311828" y="2705725"/>
              <a:ext cx="790575" cy="37652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r>
                <a:rPr lang="en-US" altLang="zh-CN" sz="5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ea typeface="方正兰亭中黑_GBK" panose="02000000000000000000" pitchFamily="2" charset="-122"/>
                </a:rPr>
                <a:t>3.</a:t>
              </a:r>
              <a:endParaRPr lang="en-US" altLang="zh-CN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方正兰亭中黑_GBK" panose="02000000000000000000" pitchFamily="2" charset="-122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191124" y="3522307"/>
              <a:ext cx="2620010" cy="213159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Risk Plan</a:t>
              </a:r>
              <a:endPara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087755" y="4062095"/>
            <a:ext cx="3973830" cy="922020"/>
            <a:chOff x="1311828" y="2705725"/>
            <a:chExt cx="3364883" cy="3765083"/>
          </a:xfrm>
        </p:grpSpPr>
        <p:sp>
          <p:nvSpPr>
            <p:cNvPr id="71" name="文本框 70"/>
            <p:cNvSpPr txBox="1"/>
            <p:nvPr/>
          </p:nvSpPr>
          <p:spPr>
            <a:xfrm>
              <a:off x="1311828" y="2705725"/>
              <a:ext cx="790575" cy="376508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ea typeface="方正兰亭中黑_GBK" panose="02000000000000000000" pitchFamily="2" charset="-122"/>
                </a:rPr>
                <a:t>5.</a:t>
              </a:r>
              <a:endParaRPr lang="en-US" altLang="zh-CN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方正兰亭中黑_GBK" panose="02000000000000000000" pitchFamily="2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056701" y="3522307"/>
              <a:ext cx="2620010" cy="213147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Lessons Learnt</a:t>
              </a:r>
              <a:endPara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1087755" y="5064760"/>
            <a:ext cx="3499485" cy="922020"/>
            <a:chOff x="1311828" y="2705725"/>
            <a:chExt cx="3499306" cy="3765299"/>
          </a:xfrm>
        </p:grpSpPr>
        <p:sp>
          <p:nvSpPr>
            <p:cNvPr id="74" name="文本框 73"/>
            <p:cNvSpPr txBox="1"/>
            <p:nvPr/>
          </p:nvSpPr>
          <p:spPr>
            <a:xfrm>
              <a:off x="1311828" y="2705725"/>
              <a:ext cx="790575" cy="37652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ea typeface="方正兰亭中黑_GBK" panose="02000000000000000000" pitchFamily="2" charset="-122"/>
                </a:rPr>
                <a:t>7.</a:t>
              </a:r>
              <a:endParaRPr lang="en-US" altLang="zh-CN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方正兰亭中黑_GBK" panose="02000000000000000000" pitchFamily="2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2191124" y="3522307"/>
              <a:ext cx="2620010" cy="213159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Future Plan</a:t>
              </a:r>
              <a:endPara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6826250" y="4062095"/>
            <a:ext cx="3499485" cy="922020"/>
            <a:chOff x="1311828" y="2705725"/>
            <a:chExt cx="3499306" cy="3765299"/>
          </a:xfrm>
        </p:grpSpPr>
        <p:sp>
          <p:nvSpPr>
            <p:cNvPr id="77" name="文本框 76"/>
            <p:cNvSpPr txBox="1"/>
            <p:nvPr/>
          </p:nvSpPr>
          <p:spPr>
            <a:xfrm>
              <a:off x="1311828" y="2705725"/>
              <a:ext cx="790575" cy="37652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ea typeface="方正兰亭中黑_GBK" panose="02000000000000000000" pitchFamily="2" charset="-122"/>
                </a:rPr>
                <a:t>6.</a:t>
              </a:r>
              <a:endParaRPr lang="en-US" altLang="zh-CN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方正兰亭中黑_GBK" panose="02000000000000000000" pitchFamily="2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191124" y="3522307"/>
              <a:ext cx="2620010" cy="213159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Conclusion</a:t>
              </a:r>
              <a:endPara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6826250" y="3053080"/>
            <a:ext cx="3499485" cy="922020"/>
            <a:chOff x="1311828" y="2705725"/>
            <a:chExt cx="3499306" cy="3765299"/>
          </a:xfrm>
        </p:grpSpPr>
        <p:sp>
          <p:nvSpPr>
            <p:cNvPr id="80" name="文本框 79"/>
            <p:cNvSpPr txBox="1"/>
            <p:nvPr/>
          </p:nvSpPr>
          <p:spPr>
            <a:xfrm>
              <a:off x="1311828" y="2705725"/>
              <a:ext cx="790575" cy="37652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ea typeface="方正兰亭中黑_GBK" panose="02000000000000000000" pitchFamily="2" charset="-122"/>
                </a:rPr>
                <a:t>4.</a:t>
              </a:r>
              <a:endParaRPr lang="en-US" altLang="zh-CN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方正兰亭中黑_GBK" panose="02000000000000000000" pitchFamily="2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2191124" y="3522307"/>
              <a:ext cx="2620010" cy="213159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Test Plan</a:t>
              </a:r>
              <a:endPara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6826250" y="2047240"/>
            <a:ext cx="4414520" cy="922020"/>
            <a:chOff x="1311828" y="2705725"/>
            <a:chExt cx="4050023" cy="3765299"/>
          </a:xfrm>
        </p:grpSpPr>
        <p:sp>
          <p:nvSpPr>
            <p:cNvPr id="83" name="文本框 82"/>
            <p:cNvSpPr txBox="1"/>
            <p:nvPr/>
          </p:nvSpPr>
          <p:spPr>
            <a:xfrm>
              <a:off x="1311828" y="2705725"/>
              <a:ext cx="790575" cy="37652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ea typeface="方正兰亭中黑_GBK" panose="02000000000000000000" pitchFamily="2" charset="-122"/>
                </a:rPr>
                <a:t>2.</a:t>
              </a:r>
              <a:endParaRPr lang="en-US" altLang="zh-CN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方正兰亭中黑_GBK" panose="02000000000000000000" pitchFamily="2" charset="-122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2118437" y="3522577"/>
              <a:ext cx="3243414" cy="213159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Project Executiion</a:t>
              </a:r>
              <a:endPara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decel="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569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48646"/>
          <a:stretch>
            <a:fillRect/>
          </a:stretch>
        </p:blipFill>
        <p:spPr>
          <a:xfrm>
            <a:off x="0" y="0"/>
            <a:ext cx="12192000" cy="3594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35941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2858" y="386588"/>
            <a:ext cx="11466285" cy="6084824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08172" y="1405362"/>
            <a:ext cx="3375660" cy="14452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方正兰亭中黑_GBK" panose="02000000000000000000" pitchFamily="2" charset="-122"/>
              </a:rPr>
              <a:t>PART 07</a:t>
            </a:r>
            <a:endParaRPr lang="zh-CN" altLang="en-US" sz="8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ea typeface="方正兰亭中黑_GBK" panose="020000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91063" y="4006088"/>
            <a:ext cx="2809875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b="1" dirty="0">
                <a:solidFill>
                  <a:schemeClr val="accent2"/>
                </a:solidFill>
                <a:latin typeface="+mj-ea"/>
                <a:ea typeface="+mj-ea"/>
              </a:rPr>
              <a:t>Future Plan</a:t>
            </a:r>
            <a:endParaRPr lang="en-US" altLang="zh-CN" sz="36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36795" y="275917"/>
            <a:ext cx="251841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Future Plan 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502000" y="1016057"/>
            <a:ext cx="118800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1048340" y="2053482"/>
            <a:ext cx="4293868" cy="754742"/>
            <a:chOff x="874713" y="2213139"/>
            <a:chExt cx="4293868" cy="754742"/>
          </a:xfrm>
        </p:grpSpPr>
        <p:sp>
          <p:nvSpPr>
            <p:cNvPr id="52" name="椭圆 51"/>
            <p:cNvSpPr/>
            <p:nvPr/>
          </p:nvSpPr>
          <p:spPr>
            <a:xfrm>
              <a:off x="874713" y="2213139"/>
              <a:ext cx="754742" cy="7547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0" name="文本框 7"/>
            <p:cNvSpPr txBox="1"/>
            <p:nvPr/>
          </p:nvSpPr>
          <p:spPr>
            <a:xfrm>
              <a:off x="1878646" y="2409742"/>
              <a:ext cx="328993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2000">
                  <a:sym typeface="+mn-ea"/>
                </a:rPr>
                <a:t>beautify the webpage 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048340" y="3475882"/>
            <a:ext cx="4627243" cy="754742"/>
            <a:chOff x="874713" y="2213139"/>
            <a:chExt cx="4627243" cy="754742"/>
          </a:xfrm>
        </p:grpSpPr>
        <p:sp>
          <p:nvSpPr>
            <p:cNvPr id="59" name="椭圆 58"/>
            <p:cNvSpPr/>
            <p:nvPr/>
          </p:nvSpPr>
          <p:spPr>
            <a:xfrm>
              <a:off x="874713" y="2213139"/>
              <a:ext cx="754742" cy="7547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7" name="文本框 13"/>
            <p:cNvSpPr txBox="1"/>
            <p:nvPr/>
          </p:nvSpPr>
          <p:spPr>
            <a:xfrm>
              <a:off x="1860231" y="2213527"/>
              <a:ext cx="3641725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2000">
                  <a:sym typeface="+mn-ea"/>
                </a:rPr>
                <a:t>consider deploying the project on the server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516373" y="2053482"/>
            <a:ext cx="5100955" cy="771913"/>
            <a:chOff x="874713" y="2213139"/>
            <a:chExt cx="5100955" cy="771913"/>
          </a:xfrm>
        </p:grpSpPr>
        <p:sp>
          <p:nvSpPr>
            <p:cNvPr id="73" name="椭圆 72"/>
            <p:cNvSpPr/>
            <p:nvPr/>
          </p:nvSpPr>
          <p:spPr>
            <a:xfrm>
              <a:off x="874713" y="2213139"/>
              <a:ext cx="754742" cy="7547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1" name="文本框 27"/>
            <p:cNvSpPr txBox="1"/>
            <p:nvPr/>
          </p:nvSpPr>
          <p:spPr>
            <a:xfrm>
              <a:off x="1848803" y="2278297"/>
              <a:ext cx="4126865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2000">
                  <a:sym typeface="+mn-ea"/>
                </a:rPr>
                <a:t> many functional modules that </a:t>
              </a:r>
              <a:endParaRPr sz="2000">
                <a:sym typeface="+mn-ea"/>
              </a:endParaRPr>
            </a:p>
            <a:p>
              <a:pPr algn="l"/>
              <a:r>
                <a:rPr sz="2000">
                  <a:sym typeface="+mn-ea"/>
                </a:rPr>
                <a:t>need to be added or supplemented.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6516373" y="3475882"/>
            <a:ext cx="5373368" cy="755403"/>
            <a:chOff x="874713" y="2213139"/>
            <a:chExt cx="5373368" cy="755403"/>
          </a:xfrm>
        </p:grpSpPr>
        <p:sp>
          <p:nvSpPr>
            <p:cNvPr id="80" name="椭圆 79"/>
            <p:cNvSpPr/>
            <p:nvPr/>
          </p:nvSpPr>
          <p:spPr>
            <a:xfrm>
              <a:off x="874713" y="2213139"/>
              <a:ext cx="754742" cy="7547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8" name="文本框 34"/>
            <p:cNvSpPr txBox="1"/>
            <p:nvPr/>
          </p:nvSpPr>
          <p:spPr>
            <a:xfrm>
              <a:off x="1778951" y="2261787"/>
              <a:ext cx="4469130" cy="70675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2000">
                  <a:sym typeface="+mn-ea"/>
                </a:rPr>
                <a:t>Open to the public for use by teachers</a:t>
              </a:r>
              <a:endParaRPr sz="2000">
                <a:sym typeface="+mn-ea"/>
              </a:endParaRPr>
            </a:p>
            <a:p>
              <a:pPr algn="l"/>
              <a:r>
                <a:rPr sz="2000">
                  <a:sym typeface="+mn-ea"/>
                </a:rPr>
                <a:t> and students on campus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0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0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0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569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2858" y="386588"/>
            <a:ext cx="11466285" cy="6084824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10228" y="3514272"/>
            <a:ext cx="8303260" cy="82994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兰亭中黑_GBK" panose="02000000000000000000" pitchFamily="2" charset="-122"/>
                <a:ea typeface="方正兰亭中黑_GBK" panose="02000000000000000000" pitchFamily="2" charset="-122"/>
                <a:cs typeface="+mn-cs"/>
              </a:rPr>
              <a:t>Thanks for your watching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方正兰亭中黑_GBK" panose="02000000000000000000" pitchFamily="2" charset="-122"/>
              <a:ea typeface="方正兰亭中黑_GBK" panose="02000000000000000000" pitchFamily="2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10228" y="2004222"/>
            <a:ext cx="1994457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gency FB" panose="020B0503020202020204" pitchFamily="34" charset="0"/>
                <a:ea typeface="方正兰亭中黑_GBK" panose="02000000000000000000" pitchFamily="2" charset="-122"/>
                <a:cs typeface="+mn-cs"/>
              </a:rPr>
              <a:t>2019</a:t>
            </a:r>
            <a:endParaRPr kumimoji="0" lang="zh-CN" altLang="en-US" sz="8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gency FB" panose="020B0503020202020204" pitchFamily="34" charset="0"/>
              <a:ea typeface="方正兰亭中黑_GBK" panose="02000000000000000000" pitchFamily="2" charset="-122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346200" y="3431722"/>
            <a:ext cx="233680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569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48646"/>
          <a:stretch>
            <a:fillRect/>
          </a:stretch>
        </p:blipFill>
        <p:spPr>
          <a:xfrm>
            <a:off x="0" y="0"/>
            <a:ext cx="12192000" cy="3594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35941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2858" y="386588"/>
            <a:ext cx="11466285" cy="6084824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01654" y="1405362"/>
            <a:ext cx="3188694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方正兰亭中黑_GBK" panose="02000000000000000000" pitchFamily="2" charset="-122"/>
              </a:rPr>
              <a:t>PART 01</a:t>
            </a:r>
            <a:endParaRPr lang="zh-CN" altLang="en-US" sz="8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ea typeface="方正兰亭中黑_GBK" panose="020000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38015" y="4006088"/>
            <a:ext cx="331597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b="1" dirty="0">
                <a:solidFill>
                  <a:schemeClr val="accent2"/>
                </a:solidFill>
                <a:latin typeface="+mj-ea"/>
                <a:ea typeface="+mj-ea"/>
              </a:rPr>
              <a:t>Project Demo</a:t>
            </a:r>
            <a:endParaRPr lang="en-US" altLang="zh-CN" sz="36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11053" y="275917"/>
            <a:ext cx="296989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Project Demo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502000" y="1016057"/>
            <a:ext cx="118800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358765" y="3009900"/>
            <a:ext cx="1723390" cy="4000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+mj-ea"/>
                <a:ea typeface="+mj-ea"/>
              </a:rPr>
              <a:t>标题添加此处</a:t>
            </a:r>
            <a:endParaRPr lang="zh-CN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28" name="博客首页.png" descr="博客首页.png"/>
          <p:cNvPicPr>
            <a:picLocks noChangeAspect="1"/>
          </p:cNvPicPr>
          <p:nvPr>
            <p:ph type="pic" sz="quarter" idx="10"/>
          </p:nvPr>
        </p:nvPicPr>
        <p:blipFill>
          <a:blip r:embed="rId1"/>
          <a:srcRect t="1539" b="1539"/>
          <a:stretch>
            <a:fillRect/>
          </a:stretch>
        </p:blipFill>
        <p:spPr>
          <a:xfrm>
            <a:off x="2195830" y="1295400"/>
            <a:ext cx="8048625" cy="502856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569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48646"/>
          <a:stretch>
            <a:fillRect/>
          </a:stretch>
        </p:blipFill>
        <p:spPr>
          <a:xfrm>
            <a:off x="0" y="0"/>
            <a:ext cx="12192000" cy="3594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35941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2858" y="386588"/>
            <a:ext cx="11466285" cy="6084824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02774" y="1405362"/>
            <a:ext cx="3386455" cy="14452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方正兰亭中黑_GBK" panose="02000000000000000000" pitchFamily="2" charset="-122"/>
              </a:rPr>
              <a:t>PART 02</a:t>
            </a:r>
            <a:endParaRPr lang="zh-CN" altLang="en-US" sz="8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ea typeface="方正兰亭中黑_GBK" panose="020000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06215" y="4006088"/>
            <a:ext cx="417957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b="1" dirty="0">
                <a:solidFill>
                  <a:schemeClr val="accent2"/>
                </a:solidFill>
                <a:latin typeface="+mj-ea"/>
                <a:ea typeface="+mj-ea"/>
              </a:rPr>
              <a:t>Project Execution</a:t>
            </a:r>
            <a:endParaRPr lang="en-US" altLang="zh-CN" sz="36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27513" y="275917"/>
            <a:ext cx="373697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Project Execution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502000" y="1016057"/>
            <a:ext cx="118800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4" name="Table"/>
          <p:cNvGraphicFramePr/>
          <p:nvPr/>
        </p:nvGraphicFramePr>
        <p:xfrm>
          <a:off x="27305" y="1142365"/>
          <a:ext cx="12137390" cy="567499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884045"/>
                <a:gridCol w="1884680"/>
                <a:gridCol w="1884045"/>
                <a:gridCol w="1884045"/>
                <a:gridCol w="1884680"/>
                <a:gridCol w="2715895"/>
              </a:tblGrid>
              <a:tr h="1064895">
                <a:tc>
                  <a:txBody>
                    <a:bodyPr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Helvetica Neue"/>
                        </a:rPr>
                        <a:t>Milestone Name</a:t>
                      </a:r>
                      <a:endParaRPr sz="2000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Helvetica Neue"/>
                        </a:rPr>
                        <a:t>Milestone Leader</a:t>
                      </a:r>
                      <a:endParaRPr sz="2000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Helvetica Neue"/>
                        </a:rPr>
                        <a:t>Deliverables</a:t>
                      </a:r>
                      <a:endParaRPr sz="2000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Helvetica Neue"/>
                        </a:rPr>
                        <a:t>Planed Completion
Date</a:t>
                      </a:r>
                      <a:endParaRPr sz="2000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Helvetica Neue"/>
                        </a:rPr>
                        <a:t>Actual
Completion
Date</a:t>
                      </a:r>
                      <a:endParaRPr sz="2000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Helvetica Neue"/>
                        </a:rPr>
                        <a:t>Execution</a:t>
                      </a:r>
                      <a:endParaRPr sz="2000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681355"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Project Plan</a:t>
                      </a:r>
                      <a:endParaRPr sz="19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曾科特</a:t>
                      </a:r>
                      <a:endParaRPr sz="19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Project Plan Document</a:t>
                      </a:r>
                      <a:endParaRPr sz="19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2019.3.12</a:t>
                      </a:r>
                      <a:endParaRPr sz="19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2019.3.12</a:t>
                      </a:r>
                      <a:endParaRPr sz="19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✅</a:t>
                      </a:r>
                      <a:endParaRPr sz="19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</a:tr>
              <a:tr h="968375"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Detailed Design</a:t>
                      </a:r>
                      <a:endParaRPr sz="19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刘通</a:t>
                      </a:r>
                      <a:endParaRPr sz="19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Detailed Design
Document</a:t>
                      </a:r>
                      <a:endParaRPr sz="19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2019.3.19</a:t>
                      </a:r>
                      <a:endParaRPr sz="19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2019.3.19</a:t>
                      </a:r>
                      <a:endParaRPr sz="19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✅</a:t>
                      </a:r>
                      <a:endParaRPr sz="19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</a:tr>
              <a:tr h="1257935"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Complete the Project Infrastructure</a:t>
                      </a:r>
                      <a:endParaRPr sz="19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曾科特</a:t>
                      </a:r>
                      <a:endParaRPr sz="19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Project Infrastructure Code &amp; Unit Test</a:t>
                      </a:r>
                      <a:endParaRPr sz="19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2019.3.26</a:t>
                      </a:r>
                      <a:endParaRPr sz="19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2019.3.26</a:t>
                      </a:r>
                      <a:endParaRPr sz="19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✅</a:t>
                      </a:r>
                      <a:endParaRPr sz="19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</a:tr>
              <a:tr h="1021080"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Database Design</a:t>
                      </a:r>
                      <a:endParaRPr sz="19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刘哲峰</a:t>
                      </a:r>
                      <a:endParaRPr sz="19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Database Models Figure</a:t>
                      </a:r>
                      <a:endParaRPr sz="19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2019.4.9</a:t>
                      </a:r>
                      <a:endParaRPr sz="19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2019.4.9</a:t>
                      </a:r>
                      <a:endParaRPr sz="19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✅</a:t>
                      </a:r>
                      <a:endParaRPr sz="19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</a:tr>
              <a:tr h="681355"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Authorization Module</a:t>
                      </a:r>
                      <a:endParaRPr sz="19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曾科特</a:t>
                      </a:r>
                      <a:endParaRPr sz="19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Code &amp; Unit Test</a:t>
                      </a:r>
                      <a:endParaRPr sz="19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2019.4.16</a:t>
                      </a:r>
                      <a:endParaRPr sz="19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2019.4.16</a:t>
                      </a:r>
                      <a:endParaRPr sz="19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✅</a:t>
                      </a:r>
                      <a:endParaRPr sz="19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27513" y="275917"/>
            <a:ext cx="373697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Project Execution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502000" y="1016057"/>
            <a:ext cx="118800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4" name="Table"/>
          <p:cNvGraphicFramePr/>
          <p:nvPr/>
        </p:nvGraphicFramePr>
        <p:xfrm>
          <a:off x="27305" y="1142365"/>
          <a:ext cx="12137390" cy="567499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884045"/>
                <a:gridCol w="1884680"/>
                <a:gridCol w="1884045"/>
                <a:gridCol w="1884045"/>
                <a:gridCol w="1884680"/>
                <a:gridCol w="2715895"/>
              </a:tblGrid>
              <a:tr h="1064895">
                <a:tc>
                  <a:txBody>
                    <a:bodyPr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Helvetica Neue"/>
                        </a:rPr>
                        <a:t>Milestone Name</a:t>
                      </a:r>
                      <a:endParaRPr sz="2000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Helvetica Neue"/>
                        </a:rPr>
                        <a:t>Milestone Leader</a:t>
                      </a:r>
                      <a:endParaRPr sz="2000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Helvetica Neue"/>
                        </a:rPr>
                        <a:t>Deliverables</a:t>
                      </a:r>
                      <a:endParaRPr sz="2000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Helvetica Neue"/>
                        </a:rPr>
                        <a:t>Planed Completion
Date</a:t>
                      </a:r>
                      <a:endParaRPr sz="2000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Helvetica Neue"/>
                        </a:rPr>
                        <a:t>Actual
Completion
Date</a:t>
                      </a:r>
                      <a:endParaRPr sz="2000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Helvetica Neue"/>
                        </a:rPr>
                        <a:t>Execution</a:t>
                      </a:r>
                      <a:endParaRPr sz="2000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681355"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800">
                          <a:sym typeface="Helvetica Neue"/>
                        </a:rPr>
                        <a:t>User Module</a:t>
                      </a:r>
                      <a:endParaRPr sz="18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800">
                          <a:sym typeface="Helvetica Neue"/>
                        </a:rPr>
                        <a:t>刘通</a:t>
                      </a:r>
                      <a:endParaRPr sz="18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800">
                          <a:sym typeface="Helvetica Neue"/>
                        </a:rPr>
                        <a:t>Code &amp; Unit Test</a:t>
                      </a:r>
                      <a:endParaRPr sz="18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800">
                          <a:sym typeface="Helvetica Neue"/>
                        </a:rPr>
                        <a:t>2019.4.16</a:t>
                      </a:r>
                      <a:endParaRPr sz="18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800">
                          <a:sym typeface="Helvetica Neue"/>
                        </a:rPr>
                        <a:t>2019.4.16</a:t>
                      </a:r>
                      <a:endParaRPr sz="18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800">
                          <a:sym typeface="Helvetica Neue"/>
                        </a:rPr>
                        <a:t>✅</a:t>
                      </a:r>
                      <a:endParaRPr sz="18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</a:tr>
              <a:tr h="968375"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800">
                          <a:sym typeface="Helvetica Neue"/>
                        </a:rPr>
                        <a:t>Article Module</a:t>
                      </a:r>
                      <a:endParaRPr sz="18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800">
                          <a:sym typeface="Helvetica Neue"/>
                        </a:rPr>
                        <a:t>李鹏飞</a:t>
                      </a:r>
                      <a:endParaRPr sz="18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800">
                          <a:sym typeface="Helvetica Neue"/>
                        </a:rPr>
                        <a:t>Code &amp; Unit test</a:t>
                      </a:r>
                      <a:endParaRPr sz="18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800">
                          <a:sym typeface="Helvetica Neue"/>
                        </a:rPr>
                        <a:t>2019.4.16</a:t>
                      </a:r>
                      <a:endParaRPr sz="18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800">
                          <a:sym typeface="Helvetica Neue"/>
                        </a:rPr>
                        <a:t>2019.4.16</a:t>
                      </a:r>
                      <a:endParaRPr sz="18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800">
                          <a:sym typeface="Helvetica Neue"/>
                        </a:rPr>
                        <a:t>✅</a:t>
                      </a:r>
                      <a:endParaRPr sz="18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</a:tr>
              <a:tr h="1257935"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800">
                          <a:sym typeface="Helvetica Neue"/>
                        </a:rPr>
                        <a:t>Administrator Module</a:t>
                      </a:r>
                      <a:endParaRPr sz="18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800">
                          <a:sym typeface="Helvetica Neue"/>
                        </a:rPr>
                        <a:t>曾科特</a:t>
                      </a:r>
                      <a:endParaRPr sz="18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800">
                          <a:sym typeface="Helvetica Neue"/>
                        </a:rPr>
                        <a:t>Code &amp; Unit test</a:t>
                      </a:r>
                      <a:endParaRPr sz="18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800">
                          <a:sym typeface="Helvetica Neue"/>
                        </a:rPr>
                        <a:t>2019.4.16</a:t>
                      </a:r>
                      <a:endParaRPr sz="18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800">
                          <a:sym typeface="Helvetica Neue"/>
                        </a:rPr>
                        <a:t>2019.4.16</a:t>
                      </a:r>
                      <a:endParaRPr sz="18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800">
                          <a:sym typeface="Helvetica Neue"/>
                        </a:rPr>
                        <a:t>✅</a:t>
                      </a:r>
                      <a:endParaRPr sz="18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</a:tr>
              <a:tr h="1021080"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800">
                          <a:sym typeface="Helvetica Neue"/>
                        </a:rPr>
                        <a:t>Home Page</a:t>
                      </a:r>
                      <a:endParaRPr sz="18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800">
                          <a:sym typeface="Helvetica Neue"/>
                        </a:rPr>
                        <a:t>曾科特</a:t>
                      </a:r>
                      <a:endParaRPr sz="18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800">
                          <a:sym typeface="Helvetica Neue"/>
                        </a:rPr>
                        <a:t>Code &amp; Unit test</a:t>
                      </a:r>
                      <a:endParaRPr sz="18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800">
                          <a:sym typeface="Helvetica Neue"/>
                        </a:rPr>
                        <a:t>2019.4.16</a:t>
                      </a:r>
                      <a:endParaRPr sz="18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800">
                          <a:sym typeface="Helvetica Neue"/>
                        </a:rPr>
                        <a:t>2019.4.16</a:t>
                      </a:r>
                      <a:endParaRPr sz="18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800">
                          <a:sym typeface="Helvetica Neue"/>
                        </a:rPr>
                        <a:t>✅</a:t>
                      </a:r>
                      <a:endParaRPr sz="18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</a:tr>
              <a:tr h="681355"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800">
                          <a:sym typeface="Helvetica Neue"/>
                        </a:rPr>
                        <a:t>Test Plan</a:t>
                      </a:r>
                      <a:endParaRPr sz="18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800">
                          <a:sym typeface="Helvetica Neue"/>
                        </a:rPr>
                        <a:t>刘哲峰</a:t>
                      </a:r>
                      <a:endParaRPr sz="18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800">
                          <a:sym typeface="Helvetica Neue"/>
                        </a:rPr>
                        <a:t>Test Plan Document</a:t>
                      </a:r>
                      <a:endParaRPr sz="18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800">
                          <a:sym typeface="Helvetica Neue"/>
                        </a:rPr>
                        <a:t>2019.4.16</a:t>
                      </a:r>
                      <a:endParaRPr sz="18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800">
                          <a:sym typeface="Helvetica Neue"/>
                        </a:rPr>
                        <a:t>2019.4.16</a:t>
                      </a:r>
                      <a:endParaRPr sz="18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800">
                          <a:sym typeface="Helvetica Neue"/>
                        </a:rPr>
                        <a:t>✅</a:t>
                      </a:r>
                      <a:endParaRPr sz="18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27513" y="275917"/>
            <a:ext cx="373697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Project Execution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502000" y="1016057"/>
            <a:ext cx="118800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4" name="Table"/>
          <p:cNvGraphicFramePr/>
          <p:nvPr/>
        </p:nvGraphicFramePr>
        <p:xfrm>
          <a:off x="27305" y="1142365"/>
          <a:ext cx="12137390" cy="567499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884045"/>
                <a:gridCol w="1884680"/>
                <a:gridCol w="1884045"/>
                <a:gridCol w="1884045"/>
                <a:gridCol w="1884680"/>
                <a:gridCol w="2715895"/>
              </a:tblGrid>
              <a:tr h="1064895">
                <a:tc>
                  <a:txBody>
                    <a:bodyPr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Helvetica Neue"/>
                        </a:rPr>
                        <a:t>Milestone Name</a:t>
                      </a:r>
                      <a:endParaRPr sz="2000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Helvetica Neue"/>
                        </a:rPr>
                        <a:t>Milestone Leader</a:t>
                      </a:r>
                      <a:endParaRPr sz="2000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Helvetica Neue"/>
                        </a:rPr>
                        <a:t>Deliverables</a:t>
                      </a:r>
                      <a:endParaRPr sz="2000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Helvetica Neue"/>
                        </a:rPr>
                        <a:t>Planed Completion
Date</a:t>
                      </a:r>
                      <a:endParaRPr sz="2000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Helvetica Neue"/>
                        </a:rPr>
                        <a:t>Actual
Completion
Date</a:t>
                      </a:r>
                      <a:endParaRPr sz="2000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Helvetica Neue"/>
                        </a:rPr>
                        <a:t>Execution</a:t>
                      </a:r>
                      <a:endParaRPr sz="2000" b="1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>
                    <a:solidFill>
                      <a:schemeClr val="accent2"/>
                    </a:solidFill>
                  </a:tcPr>
                </a:tc>
              </a:tr>
              <a:tr h="681355"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Executing Test Plan</a:t>
                      </a:r>
                      <a:endParaRPr sz="19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刘哲峰</a:t>
                      </a:r>
                      <a:endParaRPr sz="19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2000">
                          <a:sym typeface="Helvetica Neue"/>
                        </a:defRPr>
                      </a:pPr>
                      <a:r>
                        <a:rPr lang="en-US" sz="1900"/>
                        <a:t>Document</a:t>
                      </a:r>
                      <a:endParaRPr lang="en-US" sz="1900"/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2019.4.30</a:t>
                      </a:r>
                      <a:endParaRPr sz="19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2019.4.30</a:t>
                      </a:r>
                      <a:endParaRPr sz="19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✅</a:t>
                      </a:r>
                      <a:endParaRPr sz="19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</a:tr>
              <a:tr h="968375"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Final Report</a:t>
                      </a:r>
                      <a:endParaRPr sz="19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Whole Team</a:t>
                      </a:r>
                      <a:endParaRPr sz="19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Final Report Document &amp; PPT</a:t>
                      </a:r>
                      <a:endParaRPr sz="19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2019.5.19</a:t>
                      </a:r>
                      <a:endParaRPr sz="19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2019.5.19</a:t>
                      </a:r>
                      <a:endParaRPr sz="19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✅</a:t>
                      </a:r>
                      <a:endParaRPr sz="19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</a:tr>
              <a:tr h="1257935">
                <a:tc>
                  <a:txBody>
                    <a:bodyPr/>
                    <a:p>
                      <a:pPr algn="ctr" defTabSz="914400">
                        <a:defRPr sz="1800"/>
                      </a:pPr>
                      <a:endParaRPr sz="18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endParaRPr sz="18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endParaRPr sz="18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endParaRPr sz="18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endParaRPr sz="18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endParaRPr sz="18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</a:tr>
              <a:tr h="1021080">
                <a:tc>
                  <a:txBody>
                    <a:bodyPr/>
                    <a:p>
                      <a:pPr algn="ctr" defTabSz="914400">
                        <a:defRPr sz="1800"/>
                      </a:pPr>
                      <a:endParaRPr sz="20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endParaRPr sz="20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endParaRPr sz="20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endParaRPr sz="20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endParaRPr sz="20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endParaRPr sz="20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</a:tr>
              <a:tr h="681355">
                <a:tc>
                  <a:txBody>
                    <a:bodyPr/>
                    <a:p>
                      <a:pPr algn="ctr" defTabSz="914400">
                        <a:defRPr sz="1800"/>
                      </a:pPr>
                      <a:endParaRPr sz="18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endParaRPr sz="18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endParaRPr sz="18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endParaRPr sz="18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endParaRPr sz="18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p>
                      <a:pPr algn="ctr" defTabSz="914400">
                        <a:defRPr sz="1800"/>
                      </a:pPr>
                      <a:endParaRPr sz="1800">
                        <a:sym typeface="Helvetica Neue"/>
                      </a:endParaR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569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48646"/>
          <a:stretch>
            <a:fillRect/>
          </a:stretch>
        </p:blipFill>
        <p:spPr>
          <a:xfrm>
            <a:off x="0" y="0"/>
            <a:ext cx="12192000" cy="3594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35941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2858" y="386588"/>
            <a:ext cx="11466285" cy="6084824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91979" y="1405362"/>
            <a:ext cx="3408045" cy="14452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方正兰亭中黑_GBK" panose="02000000000000000000" pitchFamily="2" charset="-122"/>
              </a:rPr>
              <a:t>PART 03</a:t>
            </a:r>
            <a:endParaRPr lang="zh-CN" altLang="en-US" sz="8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ea typeface="方正兰亭中黑_GBK" panose="020000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62208" y="4006088"/>
            <a:ext cx="2267585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b="1" dirty="0">
                <a:solidFill>
                  <a:schemeClr val="accent2"/>
                </a:solidFill>
                <a:latin typeface="+mj-ea"/>
                <a:ea typeface="+mj-ea"/>
              </a:rPr>
              <a:t>Risk Plan</a:t>
            </a:r>
            <a:endParaRPr lang="en-US" altLang="zh-CN" sz="36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tags/tag1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DB6968"/>
      </a:accent1>
      <a:accent2>
        <a:srgbClr val="23C3AB"/>
      </a:accent2>
      <a:accent3>
        <a:srgbClr val="305065"/>
      </a:accent3>
      <a:accent4>
        <a:srgbClr val="0EA9E2"/>
      </a:accent4>
      <a:accent5>
        <a:srgbClr val="CEE6FE"/>
      </a:accent5>
      <a:accent6>
        <a:srgbClr val="778495"/>
      </a:accent6>
      <a:hlink>
        <a:srgbClr val="DB6968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DB6968"/>
    </a:accent1>
    <a:accent2>
      <a:srgbClr val="23C3AB"/>
    </a:accent2>
    <a:accent3>
      <a:srgbClr val="305065"/>
    </a:accent3>
    <a:accent4>
      <a:srgbClr val="0EA9E2"/>
    </a:accent4>
    <a:accent5>
      <a:srgbClr val="CEE6FE"/>
    </a:accent5>
    <a:accent6>
      <a:srgbClr val="778495"/>
    </a:accent6>
    <a:hlink>
      <a:srgbClr val="DB6968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DB6968"/>
    </a:accent1>
    <a:accent2>
      <a:srgbClr val="23C3AB"/>
    </a:accent2>
    <a:accent3>
      <a:srgbClr val="305065"/>
    </a:accent3>
    <a:accent4>
      <a:srgbClr val="0EA9E2"/>
    </a:accent4>
    <a:accent5>
      <a:srgbClr val="CEE6FE"/>
    </a:accent5>
    <a:accent6>
      <a:srgbClr val="778495"/>
    </a:accent6>
    <a:hlink>
      <a:srgbClr val="DB6968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DB6968"/>
    </a:accent1>
    <a:accent2>
      <a:srgbClr val="23C3AB"/>
    </a:accent2>
    <a:accent3>
      <a:srgbClr val="305065"/>
    </a:accent3>
    <a:accent4>
      <a:srgbClr val="0EA9E2"/>
    </a:accent4>
    <a:accent5>
      <a:srgbClr val="CEE6FE"/>
    </a:accent5>
    <a:accent6>
      <a:srgbClr val="778495"/>
    </a:accent6>
    <a:hlink>
      <a:srgbClr val="DB6968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DB6968"/>
    </a:accent1>
    <a:accent2>
      <a:srgbClr val="23C3AB"/>
    </a:accent2>
    <a:accent3>
      <a:srgbClr val="305065"/>
    </a:accent3>
    <a:accent4>
      <a:srgbClr val="0EA9E2"/>
    </a:accent4>
    <a:accent5>
      <a:srgbClr val="CEE6FE"/>
    </a:accent5>
    <a:accent6>
      <a:srgbClr val="778495"/>
    </a:accent6>
    <a:hlink>
      <a:srgbClr val="DB6968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DB6968"/>
    </a:accent1>
    <a:accent2>
      <a:srgbClr val="23C3AB"/>
    </a:accent2>
    <a:accent3>
      <a:srgbClr val="305065"/>
    </a:accent3>
    <a:accent4>
      <a:srgbClr val="0EA9E2"/>
    </a:accent4>
    <a:accent5>
      <a:srgbClr val="CEE6FE"/>
    </a:accent5>
    <a:accent6>
      <a:srgbClr val="778495"/>
    </a:accent6>
    <a:hlink>
      <a:srgbClr val="DB6968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DB6968"/>
    </a:accent1>
    <a:accent2>
      <a:srgbClr val="23C3AB"/>
    </a:accent2>
    <a:accent3>
      <a:srgbClr val="305065"/>
    </a:accent3>
    <a:accent4>
      <a:srgbClr val="0EA9E2"/>
    </a:accent4>
    <a:accent5>
      <a:srgbClr val="CEE6FE"/>
    </a:accent5>
    <a:accent6>
      <a:srgbClr val="778495"/>
    </a:accent6>
    <a:hlink>
      <a:srgbClr val="DB6968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DB6968"/>
    </a:accent1>
    <a:accent2>
      <a:srgbClr val="23C3AB"/>
    </a:accent2>
    <a:accent3>
      <a:srgbClr val="305065"/>
    </a:accent3>
    <a:accent4>
      <a:srgbClr val="0EA9E2"/>
    </a:accent4>
    <a:accent5>
      <a:srgbClr val="CEE6FE"/>
    </a:accent5>
    <a:accent6>
      <a:srgbClr val="778495"/>
    </a:accent6>
    <a:hlink>
      <a:srgbClr val="DB6968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2281</Words>
  <Application>WPS 演示</Application>
  <PresentationFormat>宽屏</PresentationFormat>
  <Paragraphs>380</Paragraphs>
  <Slides>22</Slides>
  <Notes>27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宋体</vt:lpstr>
      <vt:lpstr>Wingdings</vt:lpstr>
      <vt:lpstr>方正兰亭中黑_GBK</vt:lpstr>
      <vt:lpstr>Agency FB</vt:lpstr>
      <vt:lpstr>Arial</vt:lpstr>
      <vt:lpstr>微软雅黑</vt:lpstr>
      <vt:lpstr>时尚中黑简体</vt:lpstr>
      <vt:lpstr>Arial Unicode MS</vt:lpstr>
      <vt:lpstr>等线</vt:lpstr>
      <vt:lpstr>Helvetica Neue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muskmelon</cp:lastModifiedBy>
  <cp:revision>30</cp:revision>
  <dcterms:created xsi:type="dcterms:W3CDTF">2019-05-18T07:38:31Z</dcterms:created>
  <dcterms:modified xsi:type="dcterms:W3CDTF">2019-05-18T08:39:58Z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