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77" r:id="rId4"/>
    <p:sldId id="258" r:id="rId5"/>
    <p:sldId id="261" r:id="rId6"/>
    <p:sldId id="259" r:id="rId7"/>
    <p:sldId id="278" r:id="rId8"/>
    <p:sldId id="260" r:id="rId9"/>
    <p:sldId id="262" r:id="rId10"/>
    <p:sldId id="279" r:id="rId11"/>
    <p:sldId id="263" r:id="rId12"/>
    <p:sldId id="264" r:id="rId13"/>
    <p:sldId id="265" r:id="rId14"/>
    <p:sldId id="280" r:id="rId15"/>
    <p:sldId id="266" r:id="rId16"/>
    <p:sldId id="267" r:id="rId17"/>
    <p:sldId id="281" r:id="rId18"/>
    <p:sldId id="268" r:id="rId19"/>
    <p:sldId id="269" r:id="rId20"/>
    <p:sldId id="270" r:id="rId21"/>
    <p:sldId id="271" r:id="rId22"/>
    <p:sldId id="283" r:id="rId23"/>
    <p:sldId id="274" r:id="rId24"/>
    <p:sldId id="273" r:id="rId25"/>
    <p:sldId id="275" r:id="rId26"/>
    <p:sldId id="276"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2019/5/7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t>2019/5/7</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836712"/>
            <a:ext cx="7851648" cy="1828800"/>
          </a:xfrm>
        </p:spPr>
        <p:txBody>
          <a:bodyPr>
            <a:noAutofit/>
          </a:bodyPr>
          <a:lstStyle/>
          <a:p>
            <a:pPr algn="ctr"/>
            <a:r>
              <a:rPr lang="zh-CN" altLang="en-US" sz="7200" dirty="0" smtClean="0"/>
              <a:t>团队管理中的各种问题与解决</a:t>
            </a:r>
            <a:endParaRPr lang="zh-CN" altLang="en-US" sz="7200" dirty="0"/>
          </a:p>
        </p:txBody>
      </p:sp>
      <p:sp>
        <p:nvSpPr>
          <p:cNvPr id="3" name="副标题 2"/>
          <p:cNvSpPr>
            <a:spLocks noGrp="1"/>
          </p:cNvSpPr>
          <p:nvPr>
            <p:ph type="subTitle" idx="1"/>
          </p:nvPr>
        </p:nvSpPr>
        <p:spPr>
          <a:xfrm>
            <a:off x="533400" y="3228536"/>
            <a:ext cx="7854696" cy="3152792"/>
          </a:xfrm>
        </p:spPr>
        <p:txBody>
          <a:bodyPr>
            <a:normAutofit/>
          </a:bodyPr>
          <a:lstStyle/>
          <a:p>
            <a:pPr algn="ctr"/>
            <a:r>
              <a:rPr lang="zh-CN" altLang="en-US" dirty="0" smtClean="0">
                <a:solidFill>
                  <a:srgbClr val="FFFF00"/>
                </a:solidFill>
              </a:rPr>
              <a:t>制作人：第一小组</a:t>
            </a:r>
            <a:endParaRPr lang="en-US" altLang="zh-CN" dirty="0" smtClean="0">
              <a:solidFill>
                <a:srgbClr val="FFFF00"/>
              </a:solidFill>
            </a:endParaRPr>
          </a:p>
          <a:p>
            <a:pPr algn="l"/>
            <a:r>
              <a:rPr lang="zh-CN" altLang="en-US" dirty="0">
                <a:solidFill>
                  <a:srgbClr val="FFFF00"/>
                </a:solidFill>
              </a:rPr>
              <a:t> </a:t>
            </a:r>
            <a:r>
              <a:rPr lang="zh-CN" altLang="en-US" dirty="0" smtClean="0">
                <a:solidFill>
                  <a:srgbClr val="FFFF00"/>
                </a:solidFill>
              </a:rPr>
              <a:t> </a:t>
            </a:r>
            <a:r>
              <a:rPr lang="en-US" altLang="zh-CN" dirty="0" smtClean="0">
                <a:solidFill>
                  <a:srgbClr val="FFFF00"/>
                </a:solidFill>
              </a:rPr>
              <a:t>			     </a:t>
            </a:r>
            <a:r>
              <a:rPr lang="zh-CN" altLang="en-US" dirty="0" smtClean="0">
                <a:solidFill>
                  <a:srgbClr val="FFFF00"/>
                </a:solidFill>
              </a:rPr>
              <a:t>小组成员：</a:t>
            </a:r>
            <a:endParaRPr lang="en-US" altLang="zh-CN" dirty="0" smtClean="0">
              <a:solidFill>
                <a:srgbClr val="FFFF00"/>
              </a:solidFill>
            </a:endParaRPr>
          </a:p>
          <a:p>
            <a:pPr algn="l"/>
            <a:r>
              <a:rPr lang="en-US" altLang="zh-CN" dirty="0" smtClean="0">
                <a:solidFill>
                  <a:srgbClr val="FFFF00"/>
                </a:solidFill>
              </a:rPr>
              <a:t>				     </a:t>
            </a:r>
            <a:r>
              <a:rPr lang="zh-CN" altLang="en-US" dirty="0" smtClean="0">
                <a:solidFill>
                  <a:srgbClr val="FFFF00"/>
                </a:solidFill>
              </a:rPr>
              <a:t>曾</a:t>
            </a:r>
            <a:r>
              <a:rPr lang="zh-CN" altLang="en-US" dirty="0">
                <a:solidFill>
                  <a:srgbClr val="FFFF00"/>
                </a:solidFill>
              </a:rPr>
              <a:t>科</a:t>
            </a:r>
            <a:r>
              <a:rPr lang="zh-CN" altLang="en-US" dirty="0" smtClean="0">
                <a:solidFill>
                  <a:srgbClr val="FFFF00"/>
                </a:solidFill>
              </a:rPr>
              <a:t>特</a:t>
            </a:r>
            <a:endParaRPr lang="en-US" altLang="zh-CN" dirty="0" smtClean="0">
              <a:solidFill>
                <a:srgbClr val="FFFF00"/>
              </a:solidFill>
            </a:endParaRPr>
          </a:p>
          <a:p>
            <a:pPr algn="l"/>
            <a:r>
              <a:rPr lang="en-US" altLang="zh-CN" dirty="0" smtClean="0">
                <a:solidFill>
                  <a:srgbClr val="FFFF00"/>
                </a:solidFill>
              </a:rPr>
              <a:t>				     </a:t>
            </a:r>
            <a:r>
              <a:rPr lang="zh-CN" altLang="en-US" dirty="0" smtClean="0">
                <a:solidFill>
                  <a:srgbClr val="FFFF00"/>
                </a:solidFill>
              </a:rPr>
              <a:t>李鹏飞</a:t>
            </a:r>
            <a:endParaRPr lang="en-US" altLang="zh-CN" dirty="0" smtClean="0">
              <a:solidFill>
                <a:srgbClr val="FFFF00"/>
              </a:solidFill>
            </a:endParaRPr>
          </a:p>
          <a:p>
            <a:pPr algn="l"/>
            <a:r>
              <a:rPr lang="en-US" altLang="zh-CN" dirty="0" smtClean="0">
                <a:solidFill>
                  <a:srgbClr val="FFFF00"/>
                </a:solidFill>
              </a:rPr>
              <a:t>				     </a:t>
            </a:r>
            <a:r>
              <a:rPr lang="zh-CN" altLang="en-US" dirty="0" smtClean="0">
                <a:solidFill>
                  <a:srgbClr val="FFFF00"/>
                </a:solidFill>
              </a:rPr>
              <a:t>刘</a:t>
            </a:r>
            <a:r>
              <a:rPr lang="zh-CN" altLang="en-US" dirty="0">
                <a:solidFill>
                  <a:srgbClr val="FFFF00"/>
                </a:solidFill>
              </a:rPr>
              <a:t>哲</a:t>
            </a:r>
            <a:r>
              <a:rPr lang="zh-CN" altLang="en-US" dirty="0" smtClean="0">
                <a:solidFill>
                  <a:srgbClr val="FFFF00"/>
                </a:solidFill>
              </a:rPr>
              <a:t>峰</a:t>
            </a:r>
            <a:endParaRPr lang="en-US" altLang="zh-CN" dirty="0" smtClean="0">
              <a:solidFill>
                <a:srgbClr val="FFFF00"/>
              </a:solidFill>
            </a:endParaRPr>
          </a:p>
          <a:p>
            <a:pPr algn="l"/>
            <a:r>
              <a:rPr lang="en-US" altLang="zh-CN" dirty="0" smtClean="0">
                <a:solidFill>
                  <a:srgbClr val="FFFF00"/>
                </a:solidFill>
              </a:rPr>
              <a:t>				     </a:t>
            </a:r>
            <a:r>
              <a:rPr lang="zh-CN" altLang="en-US" dirty="0" smtClean="0">
                <a:solidFill>
                  <a:srgbClr val="FFFF00"/>
                </a:solidFill>
              </a:rPr>
              <a:t>刘</a:t>
            </a:r>
            <a:r>
              <a:rPr lang="zh-CN" altLang="en-US" dirty="0">
                <a:solidFill>
                  <a:srgbClr val="FFFF00"/>
                </a:solidFill>
              </a:rPr>
              <a:t>通</a:t>
            </a:r>
            <a:endParaRPr lang="en-US" altLang="zh-CN" dirty="0">
              <a:solidFill>
                <a:srgbClr val="FFFF00"/>
              </a:solidFill>
            </a:endParaRPr>
          </a:p>
          <a:p>
            <a:endParaRPr lang="zh-CN" altLang="en-US" dirty="0"/>
          </a:p>
        </p:txBody>
      </p:sp>
    </p:spTree>
    <p:extLst>
      <p:ext uri="{BB962C8B-B14F-4D97-AF65-F5344CB8AC3E}">
        <p14:creationId xmlns:p14="http://schemas.microsoft.com/office/powerpoint/2010/main" val="832564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如何提高开发人员的主观能动性？总结一下以上</a:t>
            </a:r>
            <a:r>
              <a:rPr lang="en-US" altLang="zh-CN" dirty="0" smtClean="0"/>
              <a:t>3</a:t>
            </a:r>
            <a:r>
              <a:rPr lang="zh-CN" altLang="en-US" dirty="0" smtClean="0"/>
              <a:t>点</a:t>
            </a:r>
            <a:endParaRPr lang="en-US" altLang="zh-CN" dirty="0" smtClean="0"/>
          </a:p>
          <a:p>
            <a:r>
              <a:rPr lang="en-US" altLang="zh-CN" dirty="0" smtClean="0"/>
              <a:t>1</a:t>
            </a:r>
            <a:r>
              <a:rPr lang="zh-CN" altLang="en-US" dirty="0" smtClean="0"/>
              <a:t>、合理的激励机制，给团队成员打打鸡血</a:t>
            </a:r>
            <a:endParaRPr lang="en-US" altLang="zh-CN" dirty="0" smtClean="0"/>
          </a:p>
          <a:p>
            <a:r>
              <a:rPr lang="en-US" altLang="zh-CN" dirty="0" smtClean="0"/>
              <a:t>2.</a:t>
            </a:r>
            <a:r>
              <a:rPr lang="zh-CN" altLang="en-US" dirty="0" smtClean="0"/>
              <a:t>、适时的职业规划和培养机制，给团队成员画画饼</a:t>
            </a:r>
            <a:endParaRPr lang="en-US" altLang="zh-CN" dirty="0" smtClean="0"/>
          </a:p>
          <a:p>
            <a:r>
              <a:rPr lang="en-US" altLang="zh-CN" dirty="0" smtClean="0"/>
              <a:t>3</a:t>
            </a:r>
            <a:r>
              <a:rPr lang="zh-CN" altLang="en-US" dirty="0" smtClean="0"/>
              <a:t>、合理的分级晋升制度，让团队成员看到饼，自然就有动力了</a:t>
            </a:r>
            <a:endParaRPr lang="zh-CN" altLang="en-US" dirty="0"/>
          </a:p>
        </p:txBody>
      </p:sp>
    </p:spTree>
    <p:extLst>
      <p:ext uri="{BB962C8B-B14F-4D97-AF65-F5344CB8AC3E}">
        <p14:creationId xmlns:p14="http://schemas.microsoft.com/office/powerpoint/2010/main" val="64157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p:cNvSpPr/>
          <p:nvPr/>
        </p:nvSpPr>
        <p:spPr>
          <a:xfrm>
            <a:off x="6082015" y="3501009"/>
            <a:ext cx="2489319" cy="10869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制定能力提升计划</a:t>
            </a:r>
            <a:endParaRPr lang="en-US" altLang="zh-CN" dirty="0"/>
          </a:p>
        </p:txBody>
      </p:sp>
      <p:sp>
        <p:nvSpPr>
          <p:cNvPr id="36" name="椭圆 35"/>
          <p:cNvSpPr/>
          <p:nvPr/>
        </p:nvSpPr>
        <p:spPr>
          <a:xfrm>
            <a:off x="536674" y="3501007"/>
            <a:ext cx="2369418"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代码提交前先检查</a:t>
            </a:r>
            <a:endParaRPr lang="zh-CN" altLang="en-US" dirty="0"/>
          </a:p>
        </p:txBody>
      </p:sp>
      <p:sp>
        <p:nvSpPr>
          <p:cNvPr id="37" name="椭圆 36"/>
          <p:cNvSpPr/>
          <p:nvPr/>
        </p:nvSpPr>
        <p:spPr>
          <a:xfrm>
            <a:off x="3338140" y="4587949"/>
            <a:ext cx="2376264" cy="11453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对该成员相应的评审检查</a:t>
            </a:r>
            <a:endParaRPr lang="en-US" altLang="zh-CN" dirty="0"/>
          </a:p>
        </p:txBody>
      </p:sp>
      <p:sp>
        <p:nvSpPr>
          <p:cNvPr id="38" name="矩形 37"/>
          <p:cNvSpPr/>
          <p:nvPr/>
        </p:nvSpPr>
        <p:spPr>
          <a:xfrm>
            <a:off x="1177900" y="980728"/>
            <a:ext cx="6696744" cy="10642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00B050"/>
                </a:solidFill>
                <a:latin typeface="+mj-lt"/>
              </a:rPr>
              <a:t>3</a:t>
            </a:r>
            <a:r>
              <a:rPr lang="zh-CN" altLang="en-US" sz="3200" dirty="0" smtClean="0">
                <a:solidFill>
                  <a:srgbClr val="00B050"/>
                </a:solidFill>
                <a:latin typeface="+mj-lt"/>
              </a:rPr>
              <a:t>、</a:t>
            </a:r>
            <a:r>
              <a:rPr lang="zh-CN" altLang="en-US" sz="3200" dirty="0" smtClean="0">
                <a:solidFill>
                  <a:srgbClr val="00B050"/>
                </a:solidFill>
              </a:rPr>
              <a:t>有些开发人员水平相对不高，如何保证他们的代码质量？</a:t>
            </a:r>
            <a:endParaRPr lang="zh-CN" altLang="en-US" sz="3200" dirty="0">
              <a:solidFill>
                <a:srgbClr val="00B050"/>
              </a:solidFill>
            </a:endParaRPr>
          </a:p>
        </p:txBody>
      </p:sp>
      <p:cxnSp>
        <p:nvCxnSpPr>
          <p:cNvPr id="39" name="直接连接符 38"/>
          <p:cNvCxnSpPr>
            <a:stCxn id="38" idx="2"/>
            <a:endCxn id="36" idx="0"/>
          </p:cNvCxnSpPr>
          <p:nvPr/>
        </p:nvCxnSpPr>
        <p:spPr>
          <a:xfrm flipH="1">
            <a:off x="1721383" y="2045023"/>
            <a:ext cx="2804889" cy="1455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7" idx="0"/>
            <a:endCxn id="38" idx="2"/>
          </p:cNvCxnSpPr>
          <p:nvPr/>
        </p:nvCxnSpPr>
        <p:spPr>
          <a:xfrm flipV="1">
            <a:off x="4526272" y="2045023"/>
            <a:ext cx="0" cy="2542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0"/>
            <a:endCxn id="38" idx="2"/>
          </p:cNvCxnSpPr>
          <p:nvPr/>
        </p:nvCxnSpPr>
        <p:spPr>
          <a:xfrm flipH="1" flipV="1">
            <a:off x="4526272" y="2045023"/>
            <a:ext cx="2800403" cy="14559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77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631904"/>
          </a:xfrm>
        </p:spPr>
        <p:txBody>
          <a:bodyPr>
            <a:normAutofit fontScale="92500"/>
          </a:bodyPr>
          <a:lstStyle/>
          <a:p>
            <a:r>
              <a:rPr lang="zh-CN" altLang="en-US" sz="2800" dirty="0"/>
              <a:t>代码提交前先</a:t>
            </a:r>
            <a:r>
              <a:rPr lang="zh-CN" altLang="en-US" sz="2800" dirty="0" smtClean="0"/>
              <a:t>检查</a:t>
            </a:r>
            <a:endParaRPr lang="en-US" altLang="zh-CN" sz="2800" dirty="0" smtClean="0"/>
          </a:p>
          <a:p>
            <a:pPr lvl="1"/>
            <a:r>
              <a:rPr lang="zh-CN" altLang="en-US" dirty="0" smtClean="0"/>
              <a:t>让较有经验的人检查其要提交的代码，甚至可以让有经验或者水平相对较高的人协助其一段时间。</a:t>
            </a:r>
            <a:endParaRPr lang="en-US" altLang="zh-CN" dirty="0" smtClean="0"/>
          </a:p>
          <a:p>
            <a:r>
              <a:rPr lang="zh-CN" altLang="en-US" sz="2800" dirty="0"/>
              <a:t>制定能力提升计划</a:t>
            </a:r>
            <a:endParaRPr lang="en-US" altLang="zh-CN" sz="2800" dirty="0"/>
          </a:p>
          <a:p>
            <a:pPr lvl="1"/>
            <a:r>
              <a:rPr lang="zh-CN" altLang="en-US" dirty="0" smtClean="0"/>
              <a:t>管理者有责任帮助这些人（也包括水平较高的人）提高水平，同时可以推荐他们去看一些书、资料以及读别人的代码等等，并协助制定提升水平的计划或阶段性目标。目标包括产品上的、技术上的、个人能力上的大约</a:t>
            </a:r>
            <a:r>
              <a:rPr lang="en-US" altLang="zh-CN" dirty="0" smtClean="0"/>
              <a:t>4-5</a:t>
            </a:r>
            <a:r>
              <a:rPr lang="zh-CN" altLang="en-US" dirty="0" smtClean="0"/>
              <a:t>项。制定目标时，遵循</a:t>
            </a:r>
            <a:r>
              <a:rPr lang="en-US" altLang="zh-CN" dirty="0" smtClean="0"/>
              <a:t>SMART</a:t>
            </a:r>
            <a:r>
              <a:rPr lang="zh-CN" altLang="en-US" dirty="0" smtClean="0"/>
              <a:t>原则：</a:t>
            </a:r>
            <a:endParaRPr lang="en-US" altLang="zh-CN" dirty="0" smtClean="0"/>
          </a:p>
          <a:p>
            <a:pPr lvl="2"/>
            <a:r>
              <a:rPr lang="en-US" altLang="zh-CN" dirty="0" smtClean="0"/>
              <a:t>Specific</a:t>
            </a:r>
            <a:r>
              <a:rPr lang="zh-CN" altLang="en-US" dirty="0" smtClean="0"/>
              <a:t>（明确的）：目标应该按照明确的结果和成效</a:t>
            </a:r>
            <a:endParaRPr lang="en-US" altLang="zh-CN" dirty="0" smtClean="0"/>
          </a:p>
          <a:p>
            <a:pPr lvl="2"/>
            <a:r>
              <a:rPr lang="en-US" altLang="zh-CN" dirty="0" smtClean="0"/>
              <a:t>Measurable</a:t>
            </a:r>
            <a:r>
              <a:rPr lang="zh-CN" altLang="en-US" dirty="0" smtClean="0"/>
              <a:t>（可衡量的）：目标的完成情况应该可以衡量和验证</a:t>
            </a:r>
            <a:endParaRPr lang="en-US" altLang="zh-CN" dirty="0" smtClean="0"/>
          </a:p>
          <a:p>
            <a:pPr lvl="2"/>
            <a:r>
              <a:rPr lang="en-US" altLang="zh-CN" dirty="0" smtClean="0"/>
              <a:t>Aligned</a:t>
            </a:r>
            <a:r>
              <a:rPr lang="zh-CN" altLang="en-US" dirty="0" smtClean="0"/>
              <a:t>（结盟的）：目标应该与公司的商业策略保持一致</a:t>
            </a:r>
            <a:endParaRPr lang="en-US" altLang="zh-CN" dirty="0" smtClean="0"/>
          </a:p>
          <a:p>
            <a:pPr lvl="2"/>
            <a:r>
              <a:rPr lang="en-US" altLang="zh-CN" dirty="0" smtClean="0"/>
              <a:t>Realistic</a:t>
            </a:r>
            <a:r>
              <a:rPr lang="zh-CN" altLang="en-US" dirty="0" smtClean="0"/>
              <a:t>（现实的）：目标虽然应具挑战性，但应该能在给定条件和环境下实现</a:t>
            </a:r>
            <a:endParaRPr lang="en-US" altLang="zh-CN" dirty="0" smtClean="0"/>
          </a:p>
          <a:p>
            <a:pPr lvl="2"/>
            <a:r>
              <a:rPr lang="en-US" altLang="zh-CN" dirty="0" smtClean="0"/>
              <a:t>Time-Bound</a:t>
            </a:r>
            <a:r>
              <a:rPr lang="zh-CN" altLang="en-US" dirty="0" smtClean="0"/>
              <a:t>（有时限的）：目标应该包括一个实现的具体时间</a:t>
            </a:r>
            <a:endParaRPr lang="zh-CN" altLang="en-US" dirty="0"/>
          </a:p>
        </p:txBody>
      </p:sp>
    </p:spTree>
    <p:extLst>
      <p:ext uri="{BB962C8B-B14F-4D97-AF65-F5344CB8AC3E}">
        <p14:creationId xmlns:p14="http://schemas.microsoft.com/office/powerpoint/2010/main" val="352340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343872"/>
          </a:xfrm>
        </p:spPr>
        <p:txBody>
          <a:bodyPr/>
          <a:lstStyle/>
          <a:p>
            <a:r>
              <a:rPr lang="zh-CN" altLang="en-US" sz="2800" dirty="0"/>
              <a:t>对该成员相应的评审检查</a:t>
            </a:r>
            <a:endParaRPr lang="en-US" altLang="zh-CN" sz="2800" dirty="0"/>
          </a:p>
          <a:p>
            <a:pPr lvl="1"/>
            <a:r>
              <a:rPr lang="zh-CN" altLang="en-US" dirty="0"/>
              <a:t>每半年或</a:t>
            </a:r>
            <a:r>
              <a:rPr lang="zh-CN" altLang="en-US" dirty="0" smtClean="0"/>
              <a:t>一年要做两次评审，目标是否实现，也会跟绩效评定挂钩。</a:t>
            </a:r>
            <a:endParaRPr lang="en-US" altLang="zh-CN" dirty="0" smtClean="0"/>
          </a:p>
          <a:p>
            <a:pPr lvl="1"/>
            <a:r>
              <a:rPr lang="zh-CN" altLang="en-US" dirty="0" smtClean="0"/>
              <a:t>在评定时按照具体的目标评定，被检查者应制作</a:t>
            </a:r>
            <a:r>
              <a:rPr lang="en-US" altLang="zh-CN" dirty="0" smtClean="0"/>
              <a:t>Presentation</a:t>
            </a:r>
            <a:r>
              <a:rPr lang="zh-CN" altLang="en-US" dirty="0" smtClean="0"/>
              <a:t>给团队演示他的成果，并准备回答他人提出的问题。</a:t>
            </a:r>
            <a:endParaRPr lang="en-US" altLang="zh-CN" dirty="0" smtClean="0"/>
          </a:p>
          <a:p>
            <a:pPr lvl="1"/>
            <a:r>
              <a:rPr lang="zh-CN" altLang="en-US" dirty="0" smtClean="0"/>
              <a:t>同时团队为配合其实现目标，团队可以组织</a:t>
            </a:r>
            <a:r>
              <a:rPr lang="en-US" altLang="zh-CN" dirty="0" smtClean="0"/>
              <a:t>Tech Talk </a:t>
            </a:r>
            <a:r>
              <a:rPr lang="zh-CN" altLang="en-US" dirty="0" smtClean="0"/>
              <a:t>的活动，供大家分享每个人的学习成果。通过这些手段，提高成员的自学兴趣，并逐步提高每个人的开发水平。</a:t>
            </a:r>
            <a:endParaRPr lang="zh-CN" altLang="en-US" dirty="0"/>
          </a:p>
        </p:txBody>
      </p:sp>
    </p:spTree>
    <p:extLst>
      <p:ext uri="{BB962C8B-B14F-4D97-AF65-F5344CB8AC3E}">
        <p14:creationId xmlns:p14="http://schemas.microsoft.com/office/powerpoint/2010/main" val="322308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有些开发成员的水平不高，如何保证代码质量？总结一下以上</a:t>
            </a:r>
            <a:r>
              <a:rPr lang="en-US" altLang="zh-CN" dirty="0" smtClean="0"/>
              <a:t>3</a:t>
            </a:r>
            <a:r>
              <a:rPr lang="zh-CN" altLang="en-US" dirty="0" smtClean="0"/>
              <a:t>点</a:t>
            </a:r>
            <a:endParaRPr lang="en-US" altLang="zh-CN" dirty="0" smtClean="0"/>
          </a:p>
          <a:p>
            <a:r>
              <a:rPr lang="en-US" altLang="zh-CN" dirty="0" smtClean="0"/>
              <a:t>1</a:t>
            </a:r>
            <a:r>
              <a:rPr lang="zh-CN" altLang="en-US" dirty="0" smtClean="0"/>
              <a:t>、提交之前先检查，也就是让高手把关，提前消除错误</a:t>
            </a:r>
            <a:endParaRPr lang="en-US" altLang="zh-CN" dirty="0" smtClean="0"/>
          </a:p>
          <a:p>
            <a:r>
              <a:rPr lang="en-US" altLang="zh-CN" dirty="0" smtClean="0"/>
              <a:t>2</a:t>
            </a:r>
            <a:r>
              <a:rPr lang="zh-CN" altLang="en-US" dirty="0" smtClean="0"/>
              <a:t>、制定能力提升计划，帮助这些成员提高水平</a:t>
            </a:r>
            <a:endParaRPr lang="en-US" altLang="zh-CN" dirty="0" smtClean="0"/>
          </a:p>
          <a:p>
            <a:r>
              <a:rPr lang="en-US" altLang="zh-CN" dirty="0" smtClean="0"/>
              <a:t>3</a:t>
            </a:r>
            <a:r>
              <a:rPr lang="zh-CN" altLang="en-US" dirty="0" smtClean="0"/>
              <a:t>、对该成员的评审检查，给他施加压力，让他主动提升能力</a:t>
            </a:r>
            <a:endParaRPr lang="zh-CN" altLang="en-US" dirty="0"/>
          </a:p>
        </p:txBody>
      </p:sp>
    </p:spTree>
    <p:extLst>
      <p:ext uri="{BB962C8B-B14F-4D97-AF65-F5344CB8AC3E}">
        <p14:creationId xmlns:p14="http://schemas.microsoft.com/office/powerpoint/2010/main" val="305359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716016" y="992163"/>
            <a:ext cx="1072549" cy="2023045"/>
          </a:xfrm>
          <a:prstGeom prst="ellipse">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lang="zh-CN" altLang="en-US" sz="2400" dirty="0" smtClean="0"/>
              <a:t>人员贵精不贵多</a:t>
            </a:r>
            <a:endParaRPr lang="en-US" altLang="zh-CN" sz="2400" dirty="0"/>
          </a:p>
        </p:txBody>
      </p:sp>
      <p:sp>
        <p:nvSpPr>
          <p:cNvPr id="6" name="椭圆 5"/>
          <p:cNvSpPr/>
          <p:nvPr/>
        </p:nvSpPr>
        <p:spPr>
          <a:xfrm>
            <a:off x="6316736" y="2564904"/>
            <a:ext cx="1184709" cy="2088232"/>
          </a:xfrm>
          <a:prstGeom prst="ellipse">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lang="zh-CN" altLang="en-US" sz="2400" dirty="0" smtClean="0"/>
              <a:t>按需扩展</a:t>
            </a:r>
            <a:endParaRPr lang="zh-CN" altLang="en-US" sz="2400" dirty="0"/>
          </a:p>
        </p:txBody>
      </p:sp>
      <p:sp>
        <p:nvSpPr>
          <p:cNvPr id="7" name="椭圆 6"/>
          <p:cNvSpPr/>
          <p:nvPr/>
        </p:nvSpPr>
        <p:spPr>
          <a:xfrm>
            <a:off x="4716016" y="4252258"/>
            <a:ext cx="1072549" cy="2084095"/>
          </a:xfrm>
          <a:prstGeom prst="ellipse">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lang="zh-CN" altLang="en-US" sz="2400" dirty="0" smtClean="0"/>
              <a:t>团队合理配置</a:t>
            </a:r>
            <a:endParaRPr lang="en-US" altLang="zh-CN" sz="2400" dirty="0"/>
          </a:p>
        </p:txBody>
      </p:sp>
      <p:sp>
        <p:nvSpPr>
          <p:cNvPr id="8" name="矩形 7"/>
          <p:cNvSpPr/>
          <p:nvPr/>
        </p:nvSpPr>
        <p:spPr>
          <a:xfrm>
            <a:off x="899592" y="764704"/>
            <a:ext cx="798135" cy="57606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en-US" altLang="zh-CN" sz="3200" dirty="0" smtClean="0">
                <a:solidFill>
                  <a:srgbClr val="00B050"/>
                </a:solidFill>
                <a:latin typeface="+mj-lt"/>
              </a:rPr>
              <a:t>4</a:t>
            </a:r>
            <a:r>
              <a:rPr lang="zh-CN" altLang="en-US" sz="3200" dirty="0" smtClean="0">
                <a:solidFill>
                  <a:srgbClr val="00B050"/>
                </a:solidFill>
                <a:latin typeface="+mj-lt"/>
              </a:rPr>
              <a:t>、</a:t>
            </a:r>
            <a:r>
              <a:rPr lang="zh-CN" altLang="en-US" sz="3200" dirty="0" smtClean="0">
                <a:solidFill>
                  <a:srgbClr val="00B050"/>
                </a:solidFill>
              </a:rPr>
              <a:t>开发团队的规模如何控制？</a:t>
            </a:r>
            <a:endParaRPr lang="zh-CN" altLang="en-US" sz="3200" dirty="0">
              <a:solidFill>
                <a:srgbClr val="00B050"/>
              </a:solidFill>
            </a:endParaRPr>
          </a:p>
        </p:txBody>
      </p:sp>
      <p:cxnSp>
        <p:nvCxnSpPr>
          <p:cNvPr id="9" name="直接连接符 8"/>
          <p:cNvCxnSpPr>
            <a:stCxn id="8" idx="3"/>
            <a:endCxn id="6" idx="2"/>
          </p:cNvCxnSpPr>
          <p:nvPr/>
        </p:nvCxnSpPr>
        <p:spPr>
          <a:xfrm flipV="1">
            <a:off x="1697727" y="3609020"/>
            <a:ext cx="4619009"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2"/>
            <a:endCxn id="8" idx="3"/>
          </p:cNvCxnSpPr>
          <p:nvPr/>
        </p:nvCxnSpPr>
        <p:spPr>
          <a:xfrm flipH="1" flipV="1">
            <a:off x="1697727" y="3645024"/>
            <a:ext cx="3018289" cy="1649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2"/>
            <a:endCxn id="8" idx="3"/>
          </p:cNvCxnSpPr>
          <p:nvPr/>
        </p:nvCxnSpPr>
        <p:spPr>
          <a:xfrm flipH="1">
            <a:off x="1697727" y="2003686"/>
            <a:ext cx="3018289" cy="16413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20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6048672"/>
          </a:xfrm>
        </p:spPr>
        <p:txBody>
          <a:bodyPr>
            <a:normAutofit fontScale="92500" lnSpcReduction="10000"/>
          </a:bodyPr>
          <a:lstStyle/>
          <a:p>
            <a:r>
              <a:rPr lang="zh-CN" altLang="en-US" sz="3000" dirty="0" smtClean="0"/>
              <a:t>人员贵精不贵多</a:t>
            </a:r>
            <a:endParaRPr lang="en-US" altLang="zh-CN" sz="3000" dirty="0" smtClean="0"/>
          </a:p>
          <a:p>
            <a:pPr lvl="1"/>
            <a:r>
              <a:rPr lang="zh-CN" altLang="en-US" dirty="0" smtClean="0"/>
              <a:t>控制人数必要太多，人数多了，进行沟通的渠道就多了，管理复杂度就高了，对项目经理的要求也就高了，小团队更易管理，更高效。例如</a:t>
            </a:r>
            <a:r>
              <a:rPr lang="en-US" altLang="zh-CN" dirty="0" smtClean="0"/>
              <a:t>scrum</a:t>
            </a:r>
            <a:r>
              <a:rPr lang="zh-CN" altLang="en-US" dirty="0" smtClean="0"/>
              <a:t>就推崇小团队，</a:t>
            </a:r>
            <a:r>
              <a:rPr lang="zh-CN" altLang="en-US" dirty="0"/>
              <a:t>一般规则是</a:t>
            </a:r>
            <a:r>
              <a:rPr lang="zh-CN" altLang="en-US" dirty="0" smtClean="0"/>
              <a:t>团队最好有</a:t>
            </a:r>
            <a:r>
              <a:rPr lang="en-US" altLang="zh-CN" dirty="0"/>
              <a:t>5</a:t>
            </a:r>
            <a:r>
              <a:rPr lang="zh-CN" altLang="en-US" dirty="0" smtClean="0"/>
              <a:t>到</a:t>
            </a:r>
            <a:r>
              <a:rPr lang="en-US" altLang="zh-CN" dirty="0"/>
              <a:t>9</a:t>
            </a:r>
            <a:r>
              <a:rPr lang="zh-CN" altLang="en-US" dirty="0"/>
              <a:t>名</a:t>
            </a:r>
            <a:r>
              <a:rPr lang="zh-CN" altLang="en-US" dirty="0" smtClean="0"/>
              <a:t>成员。在微软同样有一个很明确的原则就是要控制项目组人数不要超过</a:t>
            </a:r>
            <a:r>
              <a:rPr lang="en-US" altLang="zh-CN" dirty="0" smtClean="0"/>
              <a:t>10</a:t>
            </a:r>
            <a:r>
              <a:rPr lang="zh-CN" altLang="en-US" dirty="0" smtClean="0"/>
              <a:t>人，当然这不是绝对的，这和项目经理的水平有很大关系，总之，一个开发团队的人员贵精不贵多。</a:t>
            </a:r>
            <a:endParaRPr lang="en-US" altLang="zh-CN" dirty="0" smtClean="0"/>
          </a:p>
          <a:p>
            <a:r>
              <a:rPr lang="zh-CN" altLang="en-US" sz="3000" dirty="0" smtClean="0"/>
              <a:t>团队合理配置</a:t>
            </a:r>
            <a:endParaRPr lang="en-US" altLang="zh-CN" sz="3000" dirty="0" smtClean="0"/>
          </a:p>
          <a:p>
            <a:pPr lvl="1"/>
            <a:r>
              <a:rPr lang="zh-CN" altLang="en-US" dirty="0" smtClean="0"/>
              <a:t>一个全由精英组成的团队很少见，这样的团队也不一定全是好事。因此组成团队梯形很重要，核心功能由团队精英完成，其他的功能可以交给能力稍差或者经验相对较少的成员来做。同时在组建团队时应首选长期合作的成员，这样的团队更加</a:t>
            </a:r>
            <a:r>
              <a:rPr lang="zh-CN" altLang="en-US" dirty="0"/>
              <a:t>稳定</a:t>
            </a:r>
            <a:r>
              <a:rPr lang="zh-CN" altLang="en-US" dirty="0" smtClean="0"/>
              <a:t>。</a:t>
            </a:r>
            <a:endParaRPr lang="en-US" altLang="zh-CN" dirty="0"/>
          </a:p>
          <a:p>
            <a:r>
              <a:rPr lang="zh-CN" altLang="en-US" sz="3000" dirty="0"/>
              <a:t>按需扩展</a:t>
            </a:r>
          </a:p>
          <a:p>
            <a:pPr lvl="1"/>
            <a:r>
              <a:rPr lang="zh-CN" altLang="en-US" dirty="0"/>
              <a:t>在扩展团队时注意按照需求扩展成员，一切以项目为主，切勿唯才是用。</a:t>
            </a:r>
          </a:p>
          <a:p>
            <a:pPr lvl="1"/>
            <a:endParaRPr lang="en-US" altLang="zh-CN" dirty="0"/>
          </a:p>
        </p:txBody>
      </p:sp>
    </p:spTree>
    <p:extLst>
      <p:ext uri="{BB962C8B-B14F-4D97-AF65-F5344CB8AC3E}">
        <p14:creationId xmlns:p14="http://schemas.microsoft.com/office/powerpoint/2010/main" val="146894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如何控制开发团队的规模？总结一下</a:t>
            </a:r>
            <a:r>
              <a:rPr lang="zh-CN" altLang="en-US" dirty="0"/>
              <a:t>以上</a:t>
            </a:r>
            <a:r>
              <a:rPr lang="en-US" altLang="zh-CN" dirty="0" smtClean="0"/>
              <a:t>3</a:t>
            </a:r>
            <a:r>
              <a:rPr lang="zh-CN" altLang="en-US" dirty="0" smtClean="0"/>
              <a:t>点</a:t>
            </a:r>
            <a:endParaRPr lang="en-US" altLang="zh-CN" dirty="0" smtClean="0"/>
          </a:p>
          <a:p>
            <a:r>
              <a:rPr lang="en-US" altLang="zh-CN" dirty="0" smtClean="0"/>
              <a:t>1</a:t>
            </a:r>
            <a:r>
              <a:rPr lang="zh-CN" altLang="en-US" dirty="0" smtClean="0"/>
              <a:t>、人员贵精不贵多，就是团队规模要小一点</a:t>
            </a:r>
            <a:endParaRPr lang="en-US" altLang="zh-CN" dirty="0" smtClean="0"/>
          </a:p>
          <a:p>
            <a:r>
              <a:rPr lang="en-US" altLang="zh-CN" dirty="0" smtClean="0"/>
              <a:t>2</a:t>
            </a:r>
            <a:r>
              <a:rPr lang="zh-CN" altLang="en-US" dirty="0" smtClean="0"/>
              <a:t>、团队合理配置，就是搭配成员，优势互补</a:t>
            </a:r>
            <a:endParaRPr lang="en-US" altLang="zh-CN" dirty="0" smtClean="0"/>
          </a:p>
          <a:p>
            <a:r>
              <a:rPr lang="en-US" altLang="zh-CN" dirty="0" smtClean="0"/>
              <a:t>3</a:t>
            </a:r>
            <a:r>
              <a:rPr lang="zh-CN" altLang="en-US" dirty="0" smtClean="0"/>
              <a:t>、按需扩展，也就是根据需求找人，不要看到高手就心动</a:t>
            </a:r>
            <a:endParaRPr lang="zh-CN" altLang="en-US" dirty="0"/>
          </a:p>
        </p:txBody>
      </p:sp>
    </p:spTree>
    <p:extLst>
      <p:ext uri="{BB962C8B-B14F-4D97-AF65-F5344CB8AC3E}">
        <p14:creationId xmlns:p14="http://schemas.microsoft.com/office/powerpoint/2010/main" val="1608533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091739" y="1196752"/>
            <a:ext cx="2489319"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提倡团队合作</a:t>
            </a:r>
            <a:endParaRPr lang="en-US" altLang="zh-CN" dirty="0"/>
          </a:p>
        </p:txBody>
      </p:sp>
      <p:sp>
        <p:nvSpPr>
          <p:cNvPr id="11" name="椭圆 10"/>
          <p:cNvSpPr/>
          <p:nvPr/>
        </p:nvSpPr>
        <p:spPr>
          <a:xfrm>
            <a:off x="546398" y="1196751"/>
            <a:ext cx="2369418"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激发</a:t>
            </a:r>
            <a:r>
              <a:rPr lang="zh-CN" altLang="en-US" dirty="0" smtClean="0"/>
              <a:t>良性竞争</a:t>
            </a:r>
            <a:endParaRPr lang="zh-CN" altLang="en-US" dirty="0"/>
          </a:p>
        </p:txBody>
      </p:sp>
      <p:sp>
        <p:nvSpPr>
          <p:cNvPr id="12" name="椭圆 11"/>
          <p:cNvSpPr/>
          <p:nvPr/>
        </p:nvSpPr>
        <p:spPr>
          <a:xfrm>
            <a:off x="3347864" y="2283692"/>
            <a:ext cx="2376264" cy="127591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平衡二者的关键措施</a:t>
            </a:r>
            <a:endParaRPr lang="en-US" altLang="zh-CN" dirty="0"/>
          </a:p>
        </p:txBody>
      </p:sp>
      <p:sp>
        <p:nvSpPr>
          <p:cNvPr id="13" name="矩形 12"/>
          <p:cNvSpPr/>
          <p:nvPr/>
        </p:nvSpPr>
        <p:spPr>
          <a:xfrm>
            <a:off x="1511660" y="5055717"/>
            <a:ext cx="6048672" cy="11095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00B050"/>
                </a:solidFill>
                <a:latin typeface="+mj-lt"/>
              </a:rPr>
              <a:t>5</a:t>
            </a:r>
            <a:r>
              <a:rPr lang="zh-CN" altLang="en-US" sz="3200" dirty="0" smtClean="0">
                <a:solidFill>
                  <a:srgbClr val="00B050"/>
                </a:solidFill>
                <a:latin typeface="+mj-lt"/>
              </a:rPr>
              <a:t>、</a:t>
            </a:r>
            <a:r>
              <a:rPr lang="zh-CN" altLang="en-US" sz="3200" dirty="0" smtClean="0">
                <a:solidFill>
                  <a:srgbClr val="00B050"/>
                </a:solidFill>
              </a:rPr>
              <a:t>在团队开发过程中如何平衡合作与竞争的关系？</a:t>
            </a:r>
            <a:endParaRPr lang="zh-CN" altLang="en-US" sz="3200" dirty="0">
              <a:solidFill>
                <a:srgbClr val="00B050"/>
              </a:solidFill>
            </a:endParaRPr>
          </a:p>
        </p:txBody>
      </p:sp>
      <p:cxnSp>
        <p:nvCxnSpPr>
          <p:cNvPr id="14" name="直接连接符 13"/>
          <p:cNvCxnSpPr>
            <a:stCxn id="13" idx="0"/>
            <a:endCxn id="11" idx="4"/>
          </p:cNvCxnSpPr>
          <p:nvPr/>
        </p:nvCxnSpPr>
        <p:spPr>
          <a:xfrm flipH="1" flipV="1">
            <a:off x="1731107" y="2283692"/>
            <a:ext cx="2804889" cy="277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4"/>
            <a:endCxn id="13" idx="0"/>
          </p:cNvCxnSpPr>
          <p:nvPr/>
        </p:nvCxnSpPr>
        <p:spPr>
          <a:xfrm>
            <a:off x="4535996" y="3559611"/>
            <a:ext cx="0" cy="1496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4"/>
            <a:endCxn id="13" idx="0"/>
          </p:cNvCxnSpPr>
          <p:nvPr/>
        </p:nvCxnSpPr>
        <p:spPr>
          <a:xfrm flipH="1">
            <a:off x="4535996" y="2283693"/>
            <a:ext cx="2800403" cy="27720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46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59896"/>
          </a:xfrm>
        </p:spPr>
        <p:txBody>
          <a:bodyPr/>
          <a:lstStyle/>
          <a:p>
            <a:r>
              <a:rPr lang="zh-CN" altLang="en-US" sz="2800" dirty="0"/>
              <a:t>激发</a:t>
            </a:r>
            <a:r>
              <a:rPr lang="zh-CN" altLang="en-US" sz="2800" dirty="0" smtClean="0"/>
              <a:t>良性竞争</a:t>
            </a:r>
            <a:endParaRPr lang="en-US" altLang="zh-CN" sz="2800" dirty="0" smtClean="0"/>
          </a:p>
          <a:p>
            <a:pPr lvl="1"/>
            <a:r>
              <a:rPr lang="zh-CN" altLang="en-US" dirty="0" smtClean="0"/>
              <a:t>保持危机意识，不断提醒员工，消除小富即安、不思进取的思想状态。</a:t>
            </a:r>
            <a:endParaRPr lang="en-US" altLang="zh-CN" dirty="0" smtClean="0"/>
          </a:p>
          <a:p>
            <a:pPr lvl="1"/>
            <a:r>
              <a:rPr lang="zh-CN" altLang="en-US" dirty="0" smtClean="0"/>
              <a:t>鼓励员工不断突破、以挑战自己为荣，通过绩效考核的手段，激发团队内部的创新氛围，</a:t>
            </a:r>
            <a:endParaRPr lang="en-US" altLang="zh-CN" dirty="0" smtClean="0"/>
          </a:p>
          <a:p>
            <a:pPr lvl="1"/>
            <a:r>
              <a:rPr lang="zh-CN" altLang="en-US" dirty="0" smtClean="0"/>
              <a:t>适度引入外部新鲜血液配合企业内部的晋升制度，激起团队内部“力争上游”的氛围。</a:t>
            </a:r>
            <a:endParaRPr lang="en-US" altLang="zh-CN" dirty="0" smtClean="0"/>
          </a:p>
          <a:p>
            <a:pPr lvl="1"/>
            <a:r>
              <a:rPr lang="zh-CN" altLang="en-US" dirty="0" smtClean="0"/>
              <a:t>在管理权限中，适度放权，实行扁平化管理，增加员工的自主意识和能力。扁平化管理对员工工作的主动性和自我管理意识要求比较高，因此应同时强化对员工自我管理能力的培训。</a:t>
            </a:r>
            <a:endParaRPr lang="en-US" altLang="zh-CN" dirty="0" smtClean="0"/>
          </a:p>
        </p:txBody>
      </p:sp>
    </p:spTree>
    <p:extLst>
      <p:ext uri="{BB962C8B-B14F-4D97-AF65-F5344CB8AC3E}">
        <p14:creationId xmlns:p14="http://schemas.microsoft.com/office/powerpoint/2010/main" val="369536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团队管理能力是项目管理中的重要组成部分，项目的成功运行很大程度上依赖于好的团队管理，若一个项目缺少团队管理能力，那就成一盘散沙了，肯定没办法把事情做好。</a:t>
            </a:r>
            <a:endParaRPr lang="en-US" altLang="zh-CN" dirty="0" smtClean="0"/>
          </a:p>
          <a:p>
            <a:r>
              <a:rPr lang="zh-CN" altLang="en-US" dirty="0" smtClean="0"/>
              <a:t>由于项目过程中不确定性太多，因此在有一个好的团队建设规划的同时，提前预想到团队管理中的各种问题并给出解决方案是一个项目管理者必须进行的工作。</a:t>
            </a:r>
            <a:endParaRPr lang="en-US" altLang="zh-CN" dirty="0" smtClean="0"/>
          </a:p>
          <a:p>
            <a:r>
              <a:rPr lang="zh-CN" altLang="en-US" dirty="0" smtClean="0"/>
              <a:t>下面</a:t>
            </a:r>
            <a:r>
              <a:rPr lang="zh-CN" altLang="en-US" dirty="0"/>
              <a:t>我</a:t>
            </a:r>
            <a:r>
              <a:rPr lang="zh-CN" altLang="en-US" dirty="0" smtClean="0"/>
              <a:t>想就以下</a:t>
            </a:r>
            <a:r>
              <a:rPr lang="zh-CN" altLang="en-US" dirty="0"/>
              <a:t>几</a:t>
            </a:r>
            <a:r>
              <a:rPr lang="zh-CN" altLang="en-US" dirty="0" smtClean="0"/>
              <a:t>个在团队管理过程中的常见问题与大家探讨一下。</a:t>
            </a:r>
            <a:endParaRPr lang="en-US" altLang="zh-CN" dirty="0" smtClean="0"/>
          </a:p>
        </p:txBody>
      </p:sp>
    </p:spTree>
    <p:extLst>
      <p:ext uri="{BB962C8B-B14F-4D97-AF65-F5344CB8AC3E}">
        <p14:creationId xmlns:p14="http://schemas.microsoft.com/office/powerpoint/2010/main" val="158563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59896"/>
          </a:xfrm>
        </p:spPr>
        <p:txBody>
          <a:bodyPr/>
          <a:lstStyle/>
          <a:p>
            <a:r>
              <a:rPr lang="zh-CN" altLang="en-US" sz="2800" dirty="0"/>
              <a:t>提倡团队</a:t>
            </a:r>
            <a:r>
              <a:rPr lang="zh-CN" altLang="en-US" sz="2800" dirty="0" smtClean="0"/>
              <a:t>合作</a:t>
            </a:r>
            <a:endParaRPr lang="en-US" altLang="zh-CN" sz="2800" dirty="0" smtClean="0"/>
          </a:p>
          <a:p>
            <a:pPr lvl="1"/>
            <a:r>
              <a:rPr lang="zh-CN" altLang="en-US" dirty="0" smtClean="0"/>
              <a:t>营造积极向上、良好和谐的工作环境和人际关系。打造人性化的管理模式，积极宽松的工作环境，在相互交流中协调问题，在共同探讨中提高认识。</a:t>
            </a:r>
            <a:endParaRPr lang="en-US" altLang="zh-CN" dirty="0" smtClean="0"/>
          </a:p>
          <a:p>
            <a:pPr lvl="1"/>
            <a:r>
              <a:rPr lang="zh-CN" altLang="en-US" dirty="0" smtClean="0"/>
              <a:t>在对问题的认识上，能容忍不同的观点，广开言路，集思广益，增加信息共享，在实际工作中求大同存小异，这样有利于个人互补性格和团队合作意识的形成。</a:t>
            </a:r>
            <a:endParaRPr lang="en-US" altLang="zh-CN" dirty="0" smtClean="0"/>
          </a:p>
          <a:p>
            <a:pPr lvl="1"/>
            <a:r>
              <a:rPr lang="zh-CN" altLang="en-US" dirty="0" smtClean="0"/>
              <a:t>开展丰富多彩的集体活动和学习培训工作，增强团队整体能力素质的提高，增强团队的凝聚力，培养团结互助的写作精神。</a:t>
            </a:r>
            <a:endParaRPr lang="en-US" altLang="zh-CN" dirty="0" smtClean="0"/>
          </a:p>
          <a:p>
            <a:pPr lvl="1"/>
            <a:r>
              <a:rPr lang="zh-CN" altLang="en-US" dirty="0" smtClean="0"/>
              <a:t>领导带头示范，管理人员应团结统一，舍小家为大家，为团队成员作出榜样。</a:t>
            </a:r>
            <a:endParaRPr lang="en-US" altLang="zh-CN" dirty="0"/>
          </a:p>
        </p:txBody>
      </p:sp>
    </p:spTree>
    <p:extLst>
      <p:ext uri="{BB962C8B-B14F-4D97-AF65-F5344CB8AC3E}">
        <p14:creationId xmlns:p14="http://schemas.microsoft.com/office/powerpoint/2010/main" val="399614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616624"/>
          </a:xfrm>
        </p:spPr>
        <p:txBody>
          <a:bodyPr>
            <a:normAutofit/>
          </a:bodyPr>
          <a:lstStyle/>
          <a:p>
            <a:r>
              <a:rPr lang="zh-CN" altLang="en-US" sz="2800" dirty="0"/>
              <a:t>平衡二者的关键措施</a:t>
            </a:r>
            <a:endParaRPr lang="en-US" altLang="zh-CN" sz="2800" dirty="0"/>
          </a:p>
          <a:p>
            <a:pPr lvl="1"/>
            <a:r>
              <a:rPr lang="zh-CN" altLang="en-US" dirty="0" smtClean="0"/>
              <a:t>竞争与评价要公平。管理上要求按照团队的标准和规范对各小组或个人的行为表现和业绩进行评价，评价标准和程序必须尽可能地公平。</a:t>
            </a:r>
            <a:endParaRPr lang="en-US" altLang="zh-CN" dirty="0" smtClean="0"/>
          </a:p>
          <a:p>
            <a:pPr lvl="1"/>
            <a:r>
              <a:rPr lang="zh-CN" altLang="en-US" dirty="0"/>
              <a:t>报酬</a:t>
            </a:r>
            <a:r>
              <a:rPr lang="zh-CN" altLang="en-US" dirty="0" smtClean="0"/>
              <a:t>机制要平衡个人与团队的利益。把个人绩效与团队中其他人的绩效结合起来，任何人获得报报酬都收到团队其他成员的牵制，使团队成员的利益关联起来。</a:t>
            </a:r>
            <a:endParaRPr lang="en-US" altLang="zh-CN" dirty="0" smtClean="0"/>
          </a:p>
          <a:p>
            <a:pPr lvl="1"/>
            <a:r>
              <a:rPr lang="zh-CN" altLang="en-US" dirty="0" smtClean="0"/>
              <a:t>以温情惩戒为主。不是为了惩罚谁，而是要激励先进，警告后进，这样既不妨碍团队合作，又达到了竞争的目的。当然对于实在不愿为团队工作的懒惰者，应淘汰出局</a:t>
            </a:r>
            <a:endParaRPr lang="en-US" altLang="zh-CN" dirty="0" smtClean="0"/>
          </a:p>
          <a:p>
            <a:pPr lvl="1"/>
            <a:r>
              <a:rPr lang="zh-CN" altLang="en-US" dirty="0" smtClean="0"/>
              <a:t>鼓励先进帮助后进。团队的目标高于一切，整个团队能够前进是根本目的。因此要鼓励先进者帮助落后者，对帮助后进的行为要加以表彰和奖励。</a:t>
            </a:r>
            <a:endParaRPr lang="en-US" altLang="zh-CN" dirty="0" smtClean="0"/>
          </a:p>
        </p:txBody>
      </p:sp>
    </p:spTree>
    <p:extLst>
      <p:ext uri="{BB962C8B-B14F-4D97-AF65-F5344CB8AC3E}">
        <p14:creationId xmlns:p14="http://schemas.microsoft.com/office/powerpoint/2010/main" val="3407259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如何平衡团队开发中竞争与合作的关系？</a:t>
            </a:r>
            <a:endParaRPr lang="en-US" altLang="zh-CN" dirty="0" smtClean="0"/>
          </a:p>
          <a:p>
            <a:r>
              <a:rPr lang="en-US" altLang="zh-CN" dirty="0" smtClean="0"/>
              <a:t>1</a:t>
            </a:r>
            <a:r>
              <a:rPr lang="zh-CN" altLang="en-US" dirty="0" smtClean="0"/>
              <a:t>、激发良性竞争</a:t>
            </a:r>
            <a:endParaRPr lang="en-US" altLang="zh-CN" dirty="0" smtClean="0"/>
          </a:p>
          <a:p>
            <a:r>
              <a:rPr lang="en-US" altLang="zh-CN" dirty="0" smtClean="0"/>
              <a:t>2</a:t>
            </a:r>
            <a:r>
              <a:rPr lang="zh-CN" altLang="en-US" dirty="0" smtClean="0"/>
              <a:t>、提倡团队合作</a:t>
            </a:r>
            <a:endParaRPr lang="en-US" altLang="zh-CN" dirty="0" smtClean="0"/>
          </a:p>
          <a:p>
            <a:r>
              <a:rPr lang="en-US" altLang="zh-CN" dirty="0" smtClean="0"/>
              <a:t>3</a:t>
            </a:r>
            <a:r>
              <a:rPr lang="zh-CN" altLang="en-US" dirty="0" smtClean="0"/>
              <a:t>、平衡二者的关键措施。竞争与评价要公平，报酬机制要兼顾个人与团队，提倡温情惩罚，鼓励先进帮助后进。</a:t>
            </a:r>
            <a:endParaRPr lang="zh-CN" altLang="en-US" dirty="0"/>
          </a:p>
        </p:txBody>
      </p:sp>
    </p:spTree>
    <p:extLst>
      <p:ext uri="{BB962C8B-B14F-4D97-AF65-F5344CB8AC3E}">
        <p14:creationId xmlns:p14="http://schemas.microsoft.com/office/powerpoint/2010/main" val="3661087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082015" y="3501009"/>
            <a:ext cx="2489319" cy="10869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容忍冲突，强调解决方案</a:t>
            </a:r>
            <a:endParaRPr lang="en-US" altLang="zh-CN" dirty="0"/>
          </a:p>
        </p:txBody>
      </p:sp>
      <p:sp>
        <p:nvSpPr>
          <p:cNvPr id="11" name="椭圆 10"/>
          <p:cNvSpPr/>
          <p:nvPr/>
        </p:nvSpPr>
        <p:spPr>
          <a:xfrm>
            <a:off x="536674" y="3501007"/>
            <a:ext cx="2369418"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态度</a:t>
            </a:r>
            <a:r>
              <a:rPr lang="zh-CN" altLang="en-US" dirty="0" smtClean="0"/>
              <a:t>坦诚包容</a:t>
            </a:r>
            <a:endParaRPr lang="zh-CN" altLang="en-US" dirty="0"/>
          </a:p>
        </p:txBody>
      </p:sp>
      <p:sp>
        <p:nvSpPr>
          <p:cNvPr id="12" name="椭圆 11"/>
          <p:cNvSpPr/>
          <p:nvPr/>
        </p:nvSpPr>
        <p:spPr>
          <a:xfrm>
            <a:off x="3338140" y="4587949"/>
            <a:ext cx="2376264" cy="11453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掌握沟通的技巧</a:t>
            </a:r>
            <a:endParaRPr lang="en-US" altLang="zh-CN" dirty="0"/>
          </a:p>
        </p:txBody>
      </p:sp>
      <p:sp>
        <p:nvSpPr>
          <p:cNvPr id="13" name="矩形 12"/>
          <p:cNvSpPr/>
          <p:nvPr/>
        </p:nvSpPr>
        <p:spPr>
          <a:xfrm>
            <a:off x="1177900" y="1268760"/>
            <a:ext cx="6696744" cy="7762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00B050"/>
                </a:solidFill>
              </a:rPr>
              <a:t>6</a:t>
            </a:r>
            <a:r>
              <a:rPr lang="zh-CN" altLang="en-US" sz="3200" dirty="0" smtClean="0">
                <a:solidFill>
                  <a:srgbClr val="00B050"/>
                </a:solidFill>
              </a:rPr>
              <a:t>、如何</a:t>
            </a:r>
            <a:r>
              <a:rPr lang="zh-CN" altLang="en-US" sz="3200" dirty="0">
                <a:solidFill>
                  <a:srgbClr val="00B050"/>
                </a:solidFill>
              </a:rPr>
              <a:t>控制开发团队中的</a:t>
            </a:r>
            <a:r>
              <a:rPr lang="zh-CN" altLang="en-US" sz="3200" dirty="0" smtClean="0">
                <a:solidFill>
                  <a:srgbClr val="00B050"/>
                </a:solidFill>
              </a:rPr>
              <a:t>冲突？</a:t>
            </a:r>
            <a:endParaRPr lang="zh-CN" altLang="en-US" sz="3200" dirty="0">
              <a:solidFill>
                <a:srgbClr val="00B050"/>
              </a:solidFill>
            </a:endParaRPr>
          </a:p>
        </p:txBody>
      </p:sp>
      <p:cxnSp>
        <p:nvCxnSpPr>
          <p:cNvPr id="14" name="直接连接符 13"/>
          <p:cNvCxnSpPr>
            <a:stCxn id="13" idx="2"/>
            <a:endCxn id="11" idx="0"/>
          </p:cNvCxnSpPr>
          <p:nvPr/>
        </p:nvCxnSpPr>
        <p:spPr>
          <a:xfrm flipH="1">
            <a:off x="1721383" y="2045023"/>
            <a:ext cx="2804889" cy="1455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0"/>
            <a:endCxn id="13" idx="2"/>
          </p:cNvCxnSpPr>
          <p:nvPr/>
        </p:nvCxnSpPr>
        <p:spPr>
          <a:xfrm flipV="1">
            <a:off x="4526272" y="2045023"/>
            <a:ext cx="0" cy="2542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0"/>
            <a:endCxn id="13" idx="2"/>
          </p:cNvCxnSpPr>
          <p:nvPr/>
        </p:nvCxnSpPr>
        <p:spPr>
          <a:xfrm flipH="1" flipV="1">
            <a:off x="4526272" y="2045023"/>
            <a:ext cx="2800403" cy="14559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76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59896"/>
          </a:xfrm>
        </p:spPr>
        <p:txBody>
          <a:bodyPr/>
          <a:lstStyle/>
          <a:p>
            <a:r>
              <a:rPr lang="zh-CN" altLang="en-US" sz="2800" dirty="0" smtClean="0"/>
              <a:t>态度坦诚包容</a:t>
            </a:r>
            <a:endParaRPr lang="en-US" altLang="zh-CN" sz="2800" dirty="0" smtClean="0"/>
          </a:p>
          <a:p>
            <a:pPr lvl="1"/>
            <a:r>
              <a:rPr lang="zh-CN" altLang="en-US" dirty="0" smtClean="0"/>
              <a:t>“态度决定一切”，以坦诚、相互包容的态度处理冲突，往往能获取他人的好感，更能赢得支持和理解，使冲突处理取得意想不到的结果。</a:t>
            </a:r>
            <a:endParaRPr lang="en-US" altLang="zh-CN" dirty="0" smtClean="0"/>
          </a:p>
          <a:p>
            <a:r>
              <a:rPr lang="zh-CN" altLang="en-US" sz="2800" dirty="0" smtClean="0"/>
              <a:t>容忍冲突，强调解决方案</a:t>
            </a:r>
            <a:endParaRPr lang="en-US" altLang="zh-CN" sz="2800" dirty="0" smtClean="0"/>
          </a:p>
          <a:p>
            <a:pPr lvl="1"/>
            <a:r>
              <a:rPr lang="zh-CN" altLang="en-US" dirty="0" smtClean="0"/>
              <a:t>冲突是不可避免的，这是人的天行。冲突分为建设性冲突和破坏性冲突。对于能推动和改进工作或有利于团队成员进取的建设性冲突，可以选择适度容忍，强调解决方案，鼓励团队成员创造丰富多样的解决方案，进而保持团队内部和谐。这样反而会提高团队成员的兴奋度，激发团队成员的工作情绪，提高团队凝聚力和竞争力。</a:t>
            </a:r>
            <a:endParaRPr lang="zh-CN" altLang="en-US" dirty="0"/>
          </a:p>
        </p:txBody>
      </p:sp>
    </p:spTree>
    <p:extLst>
      <p:ext uri="{BB962C8B-B14F-4D97-AF65-F5344CB8AC3E}">
        <p14:creationId xmlns:p14="http://schemas.microsoft.com/office/powerpoint/2010/main" val="3078568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59896"/>
          </a:xfrm>
        </p:spPr>
        <p:txBody>
          <a:bodyPr/>
          <a:lstStyle/>
          <a:p>
            <a:r>
              <a:rPr lang="zh-CN" altLang="en-US" dirty="0" smtClean="0"/>
              <a:t>掌握沟通的技巧</a:t>
            </a:r>
            <a:endParaRPr lang="en-US" altLang="zh-CN" dirty="0" smtClean="0"/>
          </a:p>
          <a:p>
            <a:pPr lvl="1"/>
            <a:r>
              <a:rPr lang="zh-CN" altLang="en-US" dirty="0" smtClean="0"/>
              <a:t>沟通协调要及时。团队内必须做到及时沟通，积极引导，求同存异，适时协调。唯有做到及时，才能最快求得共识，避免矛盾的积累。</a:t>
            </a:r>
            <a:endParaRPr lang="en-US" altLang="zh-CN" dirty="0" smtClean="0"/>
          </a:p>
          <a:p>
            <a:pPr lvl="1"/>
            <a:r>
              <a:rPr lang="zh-CN" altLang="en-US" dirty="0" smtClean="0"/>
              <a:t>善于询问与倾听，努力理解别人。倾听能激发对方的谈话欲，促发更深层次的沟通，善于倾听，深入探测对方的心理及语言逻辑思维，才能更好的与之交流，</a:t>
            </a:r>
            <a:r>
              <a:rPr lang="zh-CN" altLang="en-US" smtClean="0"/>
              <a:t>了解和</a:t>
            </a:r>
            <a:r>
              <a:rPr lang="zh-CN" altLang="en-US"/>
              <a:t>把握</a:t>
            </a:r>
            <a:r>
              <a:rPr lang="zh-CN" altLang="en-US" smtClean="0"/>
              <a:t>对方</a:t>
            </a:r>
            <a:r>
              <a:rPr lang="zh-CN" altLang="en-US" dirty="0" smtClean="0"/>
              <a:t>的需求，从而达到协调和沟通的目的。</a:t>
            </a:r>
            <a:endParaRPr lang="en-US" altLang="zh-CN" dirty="0" smtClean="0"/>
          </a:p>
          <a:p>
            <a:pPr lvl="1"/>
            <a:r>
              <a:rPr lang="zh-CN" altLang="en-US" dirty="0" smtClean="0"/>
              <a:t>建立良好的回馈机制。协调沟通一定是双向的，必须保证信息被接受者收到和理解。如收邮件者需回复已收到等。让团队养成良好的回馈工作习惯，还能增强团队的执行力。</a:t>
            </a:r>
            <a:endParaRPr lang="en-US" altLang="zh-CN" dirty="0" smtClean="0"/>
          </a:p>
        </p:txBody>
      </p:sp>
    </p:spTree>
    <p:extLst>
      <p:ext uri="{BB962C8B-B14F-4D97-AF65-F5344CB8AC3E}">
        <p14:creationId xmlns:p14="http://schemas.microsoft.com/office/powerpoint/2010/main" val="2448111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631904"/>
          </a:xfrm>
        </p:spPr>
        <p:txBody>
          <a:bodyPr/>
          <a:lstStyle/>
          <a:p>
            <a:r>
              <a:rPr lang="zh-CN" altLang="en-US" dirty="0"/>
              <a:t>掌握沟通的技巧</a:t>
            </a:r>
            <a:endParaRPr lang="en-US" altLang="zh-CN" dirty="0"/>
          </a:p>
          <a:p>
            <a:pPr lvl="1"/>
            <a:r>
              <a:rPr lang="zh-CN" altLang="en-US" dirty="0" smtClean="0"/>
              <a:t>在负面情绪中不要协调沟通，尤其不能做决定。负面情绪中的协调沟通常常容易冲动而失去理性，这很容易让事情不可挽回，令人后悔。</a:t>
            </a:r>
            <a:endParaRPr lang="en-US" altLang="zh-CN" dirty="0" smtClean="0"/>
          </a:p>
          <a:p>
            <a:pPr lvl="1"/>
            <a:r>
              <a:rPr lang="zh-CN" altLang="en-US" dirty="0" smtClean="0"/>
              <a:t>控制非正式沟通。对于非正式沟通，要实施有效的控制。虽然在有些情况下，非正式沟通往往能实现正式沟通难以达到的效果，但是，他也可能成为小道消息和谣言的渠道，产生很不好的作用，所以，为使团队高效，要控制非正式沟通。</a:t>
            </a:r>
            <a:endParaRPr lang="en-US" altLang="zh-CN" dirty="0" smtClean="0"/>
          </a:p>
        </p:txBody>
      </p:sp>
    </p:spTree>
    <p:extLst>
      <p:ext uri="{BB962C8B-B14F-4D97-AF65-F5344CB8AC3E}">
        <p14:creationId xmlns:p14="http://schemas.microsoft.com/office/powerpoint/2010/main" val="18323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如何控制开发团队的冲突？总结一下以上</a:t>
            </a:r>
            <a:r>
              <a:rPr lang="en-US" altLang="zh-CN" dirty="0" smtClean="0"/>
              <a:t>3</a:t>
            </a:r>
            <a:r>
              <a:rPr lang="zh-CN" altLang="en-US" dirty="0" smtClean="0"/>
              <a:t>点</a:t>
            </a:r>
            <a:endParaRPr lang="en-US" altLang="zh-CN" dirty="0" smtClean="0"/>
          </a:p>
          <a:p>
            <a:r>
              <a:rPr lang="en-US" altLang="zh-CN" dirty="0" smtClean="0"/>
              <a:t>1</a:t>
            </a:r>
            <a:r>
              <a:rPr lang="zh-CN" altLang="en-US" dirty="0" smtClean="0"/>
              <a:t>、态度坦诚包容</a:t>
            </a:r>
            <a:endParaRPr lang="en-US" altLang="zh-CN" dirty="0" smtClean="0"/>
          </a:p>
          <a:p>
            <a:r>
              <a:rPr lang="en-US" altLang="zh-CN" dirty="0" smtClean="0"/>
              <a:t>2</a:t>
            </a:r>
            <a:r>
              <a:rPr lang="zh-CN" altLang="en-US" dirty="0" smtClean="0"/>
              <a:t>、容忍冲突，强调解决方案。对于有些建设性冲突，强调解决方案会提升团队凝聚力和竞争力</a:t>
            </a:r>
            <a:endParaRPr lang="en-US" altLang="zh-CN" dirty="0" smtClean="0"/>
          </a:p>
          <a:p>
            <a:r>
              <a:rPr lang="en-US" altLang="zh-CN" dirty="0" smtClean="0"/>
              <a:t>3</a:t>
            </a:r>
            <a:r>
              <a:rPr lang="zh-CN" altLang="en-US" dirty="0" smtClean="0"/>
              <a:t>、掌握沟通的技巧。</a:t>
            </a:r>
            <a:endParaRPr lang="zh-CN" altLang="en-US" dirty="0"/>
          </a:p>
        </p:txBody>
      </p:sp>
    </p:spTree>
    <p:extLst>
      <p:ext uri="{BB962C8B-B14F-4D97-AF65-F5344CB8AC3E}">
        <p14:creationId xmlns:p14="http://schemas.microsoft.com/office/powerpoint/2010/main" val="310397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一、如何保持开发团队成员的稳定性？</a:t>
            </a:r>
            <a:endParaRPr lang="en-US" altLang="zh-CN" dirty="0"/>
          </a:p>
          <a:p>
            <a:r>
              <a:rPr lang="zh-CN" altLang="en-US" dirty="0"/>
              <a:t>二、如何提高开发人员的主观能动性？</a:t>
            </a:r>
            <a:endParaRPr lang="en-US" altLang="zh-CN" dirty="0"/>
          </a:p>
          <a:p>
            <a:r>
              <a:rPr lang="zh-CN" altLang="en-US" dirty="0"/>
              <a:t>三、有些开发人员水平相对不高，如何保证他们的代</a:t>
            </a:r>
            <a:r>
              <a:rPr lang="en-US" altLang="zh-CN" dirty="0"/>
              <a:t>	</a:t>
            </a:r>
            <a:r>
              <a:rPr lang="zh-CN" altLang="en-US" dirty="0"/>
              <a:t>码质量？</a:t>
            </a:r>
            <a:endParaRPr lang="en-US" altLang="zh-CN" dirty="0"/>
          </a:p>
          <a:p>
            <a:r>
              <a:rPr lang="zh-CN" altLang="en-US" dirty="0"/>
              <a:t>四、开发团队的规模如何控制？</a:t>
            </a:r>
            <a:endParaRPr lang="en-US" altLang="zh-CN" dirty="0"/>
          </a:p>
          <a:p>
            <a:r>
              <a:rPr lang="zh-CN" altLang="en-US" dirty="0"/>
              <a:t>五、在团队开发过程中如何平衡合作与竞争的关系？</a:t>
            </a:r>
            <a:endParaRPr lang="en-US" altLang="zh-CN" dirty="0"/>
          </a:p>
          <a:p>
            <a:r>
              <a:rPr lang="zh-CN" altLang="en-US" dirty="0"/>
              <a:t>六、如何控制开发团队中的冲突</a:t>
            </a:r>
            <a:r>
              <a:rPr lang="zh-CN" altLang="en-US" dirty="0" smtClean="0"/>
              <a:t>？</a:t>
            </a:r>
            <a:endParaRPr lang="en-US" altLang="zh-CN" dirty="0"/>
          </a:p>
        </p:txBody>
      </p:sp>
    </p:spTree>
    <p:extLst>
      <p:ext uri="{BB962C8B-B14F-4D97-AF65-F5344CB8AC3E}">
        <p14:creationId xmlns:p14="http://schemas.microsoft.com/office/powerpoint/2010/main" val="256214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467598" y="757883"/>
            <a:ext cx="1920826"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合理的激励</a:t>
            </a:r>
            <a:r>
              <a:rPr lang="zh-CN" altLang="en-US" dirty="0" smtClean="0"/>
              <a:t>机制</a:t>
            </a:r>
            <a:endParaRPr lang="en-US" altLang="zh-CN" dirty="0"/>
          </a:p>
        </p:txBody>
      </p:sp>
      <p:sp>
        <p:nvSpPr>
          <p:cNvPr id="5" name="椭圆 4"/>
          <p:cNvSpPr/>
          <p:nvPr/>
        </p:nvSpPr>
        <p:spPr>
          <a:xfrm>
            <a:off x="539552" y="751062"/>
            <a:ext cx="1996232" cy="108012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成员选择和配置方面</a:t>
            </a:r>
          </a:p>
        </p:txBody>
      </p:sp>
      <p:sp>
        <p:nvSpPr>
          <p:cNvPr id="6" name="椭圆 5"/>
          <p:cNvSpPr/>
          <p:nvPr/>
        </p:nvSpPr>
        <p:spPr>
          <a:xfrm>
            <a:off x="3559885" y="757883"/>
            <a:ext cx="1992206" cy="108012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构建好的企业</a:t>
            </a:r>
            <a:r>
              <a:rPr lang="zh-CN" altLang="en-US" dirty="0" smtClean="0"/>
              <a:t>文化</a:t>
            </a:r>
            <a:endParaRPr lang="en-US" altLang="zh-CN" dirty="0"/>
          </a:p>
        </p:txBody>
      </p:sp>
      <p:sp>
        <p:nvSpPr>
          <p:cNvPr id="7" name="椭圆 6"/>
          <p:cNvSpPr/>
          <p:nvPr/>
        </p:nvSpPr>
        <p:spPr>
          <a:xfrm>
            <a:off x="539552" y="5069730"/>
            <a:ext cx="1996232" cy="105883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科学的项目分解和</a:t>
            </a:r>
            <a:r>
              <a:rPr lang="zh-CN" altLang="en-US" dirty="0" smtClean="0"/>
              <a:t>任务分配</a:t>
            </a:r>
            <a:endParaRPr lang="en-US" altLang="zh-CN" dirty="0"/>
          </a:p>
        </p:txBody>
      </p:sp>
      <p:sp>
        <p:nvSpPr>
          <p:cNvPr id="8" name="椭圆 7"/>
          <p:cNvSpPr/>
          <p:nvPr/>
        </p:nvSpPr>
        <p:spPr>
          <a:xfrm>
            <a:off x="6467598" y="5085184"/>
            <a:ext cx="1920826" cy="105883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做好关键技术的备份</a:t>
            </a:r>
            <a:r>
              <a:rPr lang="zh-CN" altLang="en-US" dirty="0" smtClean="0"/>
              <a:t>工作</a:t>
            </a:r>
            <a:endParaRPr lang="en-US" altLang="zh-CN" dirty="0"/>
          </a:p>
        </p:txBody>
      </p:sp>
      <p:sp>
        <p:nvSpPr>
          <p:cNvPr id="9" name="椭圆 8"/>
          <p:cNvSpPr/>
          <p:nvPr/>
        </p:nvSpPr>
        <p:spPr>
          <a:xfrm>
            <a:off x="3559885" y="5069730"/>
            <a:ext cx="1992206" cy="105883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适时的培训工作</a:t>
            </a:r>
            <a:endParaRPr lang="en-US" altLang="zh-CN" dirty="0"/>
          </a:p>
        </p:txBody>
      </p:sp>
      <p:sp>
        <p:nvSpPr>
          <p:cNvPr id="10" name="矩形 9"/>
          <p:cNvSpPr/>
          <p:nvPr/>
        </p:nvSpPr>
        <p:spPr>
          <a:xfrm>
            <a:off x="1043608" y="3124905"/>
            <a:ext cx="7056784" cy="6322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00B050"/>
                </a:solidFill>
                <a:latin typeface="+mj-lt"/>
              </a:rPr>
              <a:t>1</a:t>
            </a:r>
            <a:r>
              <a:rPr lang="zh-CN" altLang="en-US" sz="3200" dirty="0" smtClean="0">
                <a:solidFill>
                  <a:srgbClr val="00B050"/>
                </a:solidFill>
                <a:latin typeface="+mj-lt"/>
              </a:rPr>
              <a:t>、</a:t>
            </a:r>
            <a:r>
              <a:rPr lang="zh-CN" altLang="en-US" sz="3200" dirty="0" smtClean="0">
                <a:solidFill>
                  <a:srgbClr val="00B050"/>
                </a:solidFill>
              </a:rPr>
              <a:t>如何</a:t>
            </a:r>
            <a:r>
              <a:rPr lang="zh-CN" altLang="en-US" sz="3200" dirty="0">
                <a:solidFill>
                  <a:srgbClr val="00B050"/>
                </a:solidFill>
              </a:rPr>
              <a:t>保持开发团队成员的</a:t>
            </a:r>
            <a:r>
              <a:rPr lang="zh-CN" altLang="en-US" sz="3200" dirty="0" smtClean="0">
                <a:solidFill>
                  <a:srgbClr val="00B050"/>
                </a:solidFill>
              </a:rPr>
              <a:t>稳定性？</a:t>
            </a:r>
            <a:endParaRPr lang="zh-CN" altLang="en-US" sz="3200" dirty="0">
              <a:solidFill>
                <a:srgbClr val="00B050"/>
              </a:solidFill>
            </a:endParaRPr>
          </a:p>
        </p:txBody>
      </p:sp>
      <p:cxnSp>
        <p:nvCxnSpPr>
          <p:cNvPr id="13" name="直接连接符 12"/>
          <p:cNvCxnSpPr>
            <a:stCxn id="10" idx="0"/>
            <a:endCxn id="5" idx="4"/>
          </p:cNvCxnSpPr>
          <p:nvPr/>
        </p:nvCxnSpPr>
        <p:spPr>
          <a:xfrm flipH="1" flipV="1">
            <a:off x="1537668" y="1831182"/>
            <a:ext cx="3034332" cy="1293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2"/>
            <a:endCxn id="8" idx="0"/>
          </p:cNvCxnSpPr>
          <p:nvPr/>
        </p:nvCxnSpPr>
        <p:spPr>
          <a:xfrm>
            <a:off x="4572000" y="3757152"/>
            <a:ext cx="2856011" cy="132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2"/>
            <a:endCxn id="9" idx="0"/>
          </p:cNvCxnSpPr>
          <p:nvPr/>
        </p:nvCxnSpPr>
        <p:spPr>
          <a:xfrm flipH="1">
            <a:off x="4555988" y="3757152"/>
            <a:ext cx="16012" cy="1312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2"/>
            <a:endCxn id="7" idx="0"/>
          </p:cNvCxnSpPr>
          <p:nvPr/>
        </p:nvCxnSpPr>
        <p:spPr>
          <a:xfrm flipH="1">
            <a:off x="1537668" y="3757152"/>
            <a:ext cx="3034332" cy="1312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4"/>
            <a:endCxn id="10" idx="0"/>
          </p:cNvCxnSpPr>
          <p:nvPr/>
        </p:nvCxnSpPr>
        <p:spPr>
          <a:xfrm>
            <a:off x="4555988" y="1838003"/>
            <a:ext cx="16012" cy="1286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4"/>
            <a:endCxn id="10" idx="0"/>
          </p:cNvCxnSpPr>
          <p:nvPr/>
        </p:nvCxnSpPr>
        <p:spPr>
          <a:xfrm flipH="1">
            <a:off x="4572000" y="1844824"/>
            <a:ext cx="2856011" cy="12800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7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904656"/>
          </a:xfrm>
        </p:spPr>
        <p:txBody>
          <a:bodyPr>
            <a:normAutofit fontScale="92500" lnSpcReduction="10000"/>
          </a:bodyPr>
          <a:lstStyle/>
          <a:p>
            <a:r>
              <a:rPr lang="zh-CN" altLang="en-US" sz="3000" dirty="0"/>
              <a:t>在成员选择和配置方面上慎重</a:t>
            </a:r>
            <a:r>
              <a:rPr lang="zh-CN" altLang="en-US" sz="3000" dirty="0" smtClean="0"/>
              <a:t>对待</a:t>
            </a:r>
            <a:endParaRPr lang="en-US" altLang="zh-CN" sz="3000" dirty="0"/>
          </a:p>
          <a:p>
            <a:pPr lvl="1"/>
            <a:r>
              <a:rPr lang="zh-CN" altLang="en-US" dirty="0"/>
              <a:t>在选择开发团队成员时可以让员工毛遂自荐，在决定成员时综合考虑成员的日常表现、工作业绩、与他人合作情况等方面，尽可能达到各成员之间的互补。</a:t>
            </a:r>
            <a:endParaRPr lang="en-US" altLang="zh-CN" dirty="0"/>
          </a:p>
          <a:p>
            <a:r>
              <a:rPr lang="zh-CN" altLang="en-US" sz="3000" dirty="0"/>
              <a:t>构建好的企业文化</a:t>
            </a:r>
            <a:endParaRPr lang="en-US" altLang="zh-CN" sz="3000" dirty="0"/>
          </a:p>
          <a:p>
            <a:pPr lvl="1"/>
            <a:r>
              <a:rPr lang="zh-CN" altLang="en-US" dirty="0"/>
              <a:t>提倡生活和工作之间的平衡。要考虑到大部分人都不喜欢加班，因为工作只是生活的一部分，加班意味着要牺牲一部分生活时间。</a:t>
            </a:r>
            <a:endParaRPr lang="en-US" altLang="zh-CN" dirty="0"/>
          </a:p>
          <a:p>
            <a:pPr lvl="1"/>
            <a:r>
              <a:rPr lang="zh-CN" altLang="en-US" dirty="0"/>
              <a:t>营造一个轻松开放的工作氛围。可以适当地通过喝下午茶、组织集体活动、体育比赛、旅游、生日</a:t>
            </a:r>
            <a:r>
              <a:rPr lang="en-US" altLang="zh-CN" dirty="0"/>
              <a:t>party</a:t>
            </a:r>
            <a:r>
              <a:rPr lang="zh-CN" altLang="en-US" dirty="0"/>
              <a:t>等方式来活跃团队氛围。</a:t>
            </a:r>
            <a:endParaRPr lang="en-US" altLang="zh-CN" dirty="0"/>
          </a:p>
          <a:p>
            <a:pPr lvl="1"/>
            <a:r>
              <a:rPr lang="zh-CN" altLang="en-US" dirty="0"/>
              <a:t>不要吝啬对成员做的好的地方给予鼓励，不要当着很多成员的面训斥一名成员，对于错误的地方，从帮助成员提高和改进的地方针对事情本身详细列出错误和建议。</a:t>
            </a:r>
            <a:endParaRPr lang="en-US" altLang="zh-CN" dirty="0"/>
          </a:p>
          <a:p>
            <a:pPr lvl="1"/>
            <a:r>
              <a:rPr lang="zh-CN" altLang="en-US" dirty="0"/>
              <a:t>适当给优秀的成员更多的机会，着力培养优秀成员，让他成为你的得力助手</a:t>
            </a:r>
            <a:r>
              <a:rPr lang="zh-CN" altLang="en-US" dirty="0" smtClean="0"/>
              <a:t>，</a:t>
            </a:r>
            <a:r>
              <a:rPr lang="zh-CN" altLang="en-US" dirty="0"/>
              <a:t>但是</a:t>
            </a:r>
            <a:r>
              <a:rPr lang="zh-CN" altLang="en-US" dirty="0" smtClean="0"/>
              <a:t>要</a:t>
            </a:r>
            <a:r>
              <a:rPr lang="zh-CN" altLang="en-US" dirty="0"/>
              <a:t>注意这里的</a:t>
            </a:r>
            <a:r>
              <a:rPr lang="zh-CN" altLang="en-US" dirty="0" smtClean="0"/>
              <a:t>优秀在注重能力的同时更要注意品质。</a:t>
            </a:r>
            <a:endParaRPr lang="en-US" altLang="zh-CN" dirty="0"/>
          </a:p>
          <a:p>
            <a:endParaRPr lang="zh-CN" altLang="en-US" dirty="0"/>
          </a:p>
        </p:txBody>
      </p:sp>
    </p:spTree>
    <p:extLst>
      <p:ext uri="{BB962C8B-B14F-4D97-AF65-F5344CB8AC3E}">
        <p14:creationId xmlns:p14="http://schemas.microsoft.com/office/powerpoint/2010/main" val="41312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229600" cy="6165304"/>
          </a:xfrm>
        </p:spPr>
        <p:txBody>
          <a:bodyPr>
            <a:normAutofit fontScale="92500" lnSpcReduction="10000"/>
          </a:bodyPr>
          <a:lstStyle/>
          <a:p>
            <a:r>
              <a:rPr lang="zh-CN" altLang="en-US" sz="3000" dirty="0"/>
              <a:t>合理的激励</a:t>
            </a:r>
            <a:r>
              <a:rPr lang="zh-CN" altLang="en-US" sz="3000" dirty="0" smtClean="0"/>
              <a:t>机制</a:t>
            </a:r>
            <a:endParaRPr lang="en-US" altLang="zh-CN" sz="3000" dirty="0" smtClean="0"/>
          </a:p>
          <a:p>
            <a:pPr lvl="1"/>
            <a:r>
              <a:rPr lang="zh-CN" altLang="en-US" dirty="0" smtClean="0"/>
              <a:t>在精神上要不断鼓舞团队，坚信自己的团队正在从事一项伟大的事业，适时的描绘诱人的蓝图，也就是偶尔得画画饼。</a:t>
            </a:r>
            <a:endParaRPr lang="en-US" altLang="zh-CN" dirty="0" smtClean="0"/>
          </a:p>
          <a:p>
            <a:pPr lvl="1"/>
            <a:r>
              <a:rPr lang="zh-CN" altLang="en-US" dirty="0" smtClean="0"/>
              <a:t>在物质上可以设定合理的项目奖、季度奖、优秀部门活动经费、加班补贴等措施，甚至给予绩效优秀的员工期权或股票奖励等等。</a:t>
            </a:r>
            <a:endParaRPr lang="en-US" altLang="zh-CN" dirty="0"/>
          </a:p>
          <a:p>
            <a:r>
              <a:rPr lang="zh-CN" altLang="en-US" sz="3000" dirty="0"/>
              <a:t>科学的项目分解和</a:t>
            </a:r>
            <a:r>
              <a:rPr lang="zh-CN" altLang="en-US" sz="3000" dirty="0" smtClean="0"/>
              <a:t>任务分配</a:t>
            </a:r>
            <a:endParaRPr lang="en-US" altLang="zh-CN" sz="3000" dirty="0" smtClean="0"/>
          </a:p>
          <a:p>
            <a:pPr lvl="1"/>
            <a:r>
              <a:rPr lang="zh-CN" altLang="en-US" dirty="0" smtClean="0"/>
              <a:t>在进行项目分解和任务分配时，与团队成员沟通共同设置工作目标，综合考虑项目角度和个人角度去制定绩效目标。</a:t>
            </a:r>
            <a:endParaRPr lang="en-US" altLang="zh-CN" dirty="0"/>
          </a:p>
          <a:p>
            <a:r>
              <a:rPr lang="zh-CN" altLang="en-US" sz="3000" dirty="0"/>
              <a:t>适时的培训</a:t>
            </a:r>
            <a:r>
              <a:rPr lang="zh-CN" altLang="en-US" sz="3000" dirty="0" smtClean="0"/>
              <a:t>工作</a:t>
            </a:r>
            <a:endParaRPr lang="en-US" altLang="zh-CN" sz="3000" dirty="0" smtClean="0"/>
          </a:p>
          <a:p>
            <a:pPr lvl="1"/>
            <a:r>
              <a:rPr lang="zh-CN" altLang="en-US" dirty="0" smtClean="0"/>
              <a:t>适量进行一些培训工作，让每个成员都了解自己的职责和项目的详细需求，尤其是对于新成员，更要做好相关培训工作。</a:t>
            </a:r>
            <a:endParaRPr lang="en-US" altLang="zh-CN" dirty="0"/>
          </a:p>
          <a:p>
            <a:r>
              <a:rPr lang="zh-CN" altLang="en-US" sz="3000" dirty="0"/>
              <a:t>做好关键技术的备份</a:t>
            </a:r>
            <a:r>
              <a:rPr lang="zh-CN" altLang="en-US" sz="3000" dirty="0" smtClean="0"/>
              <a:t>工作</a:t>
            </a:r>
            <a:endParaRPr lang="en-US" altLang="zh-CN" sz="3000" dirty="0" smtClean="0"/>
          </a:p>
          <a:p>
            <a:pPr lvl="1"/>
            <a:r>
              <a:rPr lang="zh-CN" altLang="en-US" dirty="0" smtClean="0"/>
              <a:t>社会规律决定了成员不可能一成不变，因此要时刻预备好突发状况的发生，如骨干员工的跳槽等，这要求我们一定要提前做好关键技术的备份工作，不要让某个成员的离开让项目瘫痪。</a:t>
            </a:r>
            <a:endParaRPr lang="en-US" altLang="zh-CN" dirty="0"/>
          </a:p>
          <a:p>
            <a:endParaRPr lang="zh-CN" altLang="en-US" dirty="0"/>
          </a:p>
        </p:txBody>
      </p:sp>
    </p:spTree>
    <p:extLst>
      <p:ext uri="{BB962C8B-B14F-4D97-AF65-F5344CB8AC3E}">
        <p14:creationId xmlns:p14="http://schemas.microsoft.com/office/powerpoint/2010/main" val="188256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415880"/>
          </a:xfrm>
        </p:spPr>
        <p:txBody>
          <a:bodyPr>
            <a:normAutofit/>
          </a:bodyPr>
          <a:lstStyle/>
          <a:p>
            <a:r>
              <a:rPr lang="zh-CN" altLang="en-US" dirty="0" smtClean="0"/>
              <a:t>如何保持团队成员稳定性？总结一下</a:t>
            </a:r>
            <a:r>
              <a:rPr lang="zh-CN" altLang="en-US" dirty="0"/>
              <a:t>以上</a:t>
            </a:r>
            <a:r>
              <a:rPr lang="en-US" altLang="zh-CN" dirty="0" smtClean="0"/>
              <a:t>6</a:t>
            </a:r>
            <a:r>
              <a:rPr lang="zh-CN" altLang="en-US" dirty="0" smtClean="0"/>
              <a:t>点</a:t>
            </a:r>
            <a:endParaRPr lang="en-US" altLang="zh-CN" dirty="0" smtClean="0"/>
          </a:p>
          <a:p>
            <a:r>
              <a:rPr lang="en-US" altLang="zh-CN" dirty="0" smtClean="0"/>
              <a:t>1</a:t>
            </a:r>
            <a:r>
              <a:rPr lang="zh-CN" altLang="en-US" dirty="0" smtClean="0"/>
              <a:t>、成员选择和配置方面要合理，让各成员的能力都发挥出来</a:t>
            </a:r>
            <a:endParaRPr lang="en-US" altLang="zh-CN" dirty="0" smtClean="0"/>
          </a:p>
          <a:p>
            <a:r>
              <a:rPr lang="en-US" altLang="zh-CN" dirty="0" smtClean="0"/>
              <a:t>2</a:t>
            </a:r>
            <a:r>
              <a:rPr lang="zh-CN" altLang="en-US" dirty="0" smtClean="0"/>
              <a:t>、构建好的企业文化，让团队成员觉得有爱</a:t>
            </a:r>
            <a:endParaRPr lang="en-US" altLang="zh-CN" dirty="0" smtClean="0"/>
          </a:p>
          <a:p>
            <a:r>
              <a:rPr lang="en-US" altLang="zh-CN" dirty="0" smtClean="0"/>
              <a:t>3</a:t>
            </a:r>
            <a:r>
              <a:rPr lang="zh-CN" altLang="en-US" dirty="0" smtClean="0"/>
              <a:t>、合理的激励机制，让成员觉得留在这里有钱赚</a:t>
            </a:r>
            <a:endParaRPr lang="en-US" altLang="zh-CN" dirty="0" smtClean="0"/>
          </a:p>
          <a:p>
            <a:r>
              <a:rPr lang="en-US" altLang="zh-CN" dirty="0" smtClean="0"/>
              <a:t>4</a:t>
            </a:r>
            <a:r>
              <a:rPr lang="zh-CN" altLang="en-US" dirty="0" smtClean="0"/>
              <a:t>、科学的项目分解和任务分配，让成员不吃亏，不受委屈</a:t>
            </a:r>
            <a:endParaRPr lang="en-US" altLang="zh-CN" dirty="0" smtClean="0"/>
          </a:p>
          <a:p>
            <a:r>
              <a:rPr lang="en-US" altLang="zh-CN" dirty="0" smtClean="0"/>
              <a:t>5</a:t>
            </a:r>
            <a:r>
              <a:rPr lang="zh-CN" altLang="en-US" dirty="0" smtClean="0"/>
              <a:t>、适时的培训工作，让成员知道自己该做什么，有存在感</a:t>
            </a:r>
            <a:endParaRPr lang="en-US" altLang="zh-CN" dirty="0" smtClean="0"/>
          </a:p>
          <a:p>
            <a:r>
              <a:rPr lang="en-US" altLang="zh-CN" dirty="0" smtClean="0"/>
              <a:t>6</a:t>
            </a:r>
            <a:r>
              <a:rPr lang="zh-CN" altLang="en-US" dirty="0" smtClean="0"/>
              <a:t>、做好关键技术的备份工作，就算走人了，团队也能正常运转</a:t>
            </a:r>
            <a:endParaRPr lang="zh-CN" altLang="en-US" dirty="0"/>
          </a:p>
        </p:txBody>
      </p:sp>
    </p:spTree>
    <p:extLst>
      <p:ext uri="{BB962C8B-B14F-4D97-AF65-F5344CB8AC3E}">
        <p14:creationId xmlns:p14="http://schemas.microsoft.com/office/powerpoint/2010/main" val="74601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091739" y="1196752"/>
            <a:ext cx="2489319"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合理</a:t>
            </a:r>
            <a:r>
              <a:rPr lang="zh-CN" altLang="en-US" dirty="0" smtClean="0"/>
              <a:t>的分级晋升制度</a:t>
            </a:r>
            <a:endParaRPr lang="en-US" altLang="zh-CN" dirty="0"/>
          </a:p>
        </p:txBody>
      </p:sp>
      <p:sp>
        <p:nvSpPr>
          <p:cNvPr id="5" name="椭圆 4"/>
          <p:cNvSpPr/>
          <p:nvPr/>
        </p:nvSpPr>
        <p:spPr>
          <a:xfrm>
            <a:off x="546398" y="1196751"/>
            <a:ext cx="2369418"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合理的激励机制</a:t>
            </a:r>
            <a:endParaRPr lang="zh-CN" altLang="en-US" dirty="0"/>
          </a:p>
        </p:txBody>
      </p:sp>
      <p:sp>
        <p:nvSpPr>
          <p:cNvPr id="6" name="椭圆 5"/>
          <p:cNvSpPr/>
          <p:nvPr/>
        </p:nvSpPr>
        <p:spPr>
          <a:xfrm>
            <a:off x="3347864" y="2283692"/>
            <a:ext cx="2376264" cy="127591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适时的职业规划和培养机制</a:t>
            </a:r>
            <a:endParaRPr lang="en-US" altLang="zh-CN" dirty="0"/>
          </a:p>
        </p:txBody>
      </p:sp>
      <p:sp>
        <p:nvSpPr>
          <p:cNvPr id="10" name="矩形 9"/>
          <p:cNvSpPr/>
          <p:nvPr/>
        </p:nvSpPr>
        <p:spPr>
          <a:xfrm>
            <a:off x="971600" y="5055717"/>
            <a:ext cx="7128792" cy="6322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00B050"/>
                </a:solidFill>
                <a:latin typeface="+mj-lt"/>
              </a:rPr>
              <a:t>2</a:t>
            </a:r>
            <a:r>
              <a:rPr lang="zh-CN" altLang="en-US" sz="3200" dirty="0" smtClean="0">
                <a:solidFill>
                  <a:srgbClr val="00B050"/>
                </a:solidFill>
                <a:latin typeface="+mj-lt"/>
              </a:rPr>
              <a:t>、</a:t>
            </a:r>
            <a:r>
              <a:rPr lang="zh-CN" altLang="en-US" sz="3200" dirty="0" smtClean="0">
                <a:solidFill>
                  <a:srgbClr val="00B050"/>
                </a:solidFill>
              </a:rPr>
              <a:t>如何提高开发人员的主观能动性？</a:t>
            </a:r>
            <a:endParaRPr lang="zh-CN" altLang="en-US" sz="3200" dirty="0">
              <a:solidFill>
                <a:srgbClr val="00B050"/>
              </a:solidFill>
            </a:endParaRPr>
          </a:p>
        </p:txBody>
      </p:sp>
      <p:cxnSp>
        <p:nvCxnSpPr>
          <p:cNvPr id="11" name="直接连接符 10"/>
          <p:cNvCxnSpPr>
            <a:stCxn id="10" idx="0"/>
            <a:endCxn id="5" idx="4"/>
          </p:cNvCxnSpPr>
          <p:nvPr/>
        </p:nvCxnSpPr>
        <p:spPr>
          <a:xfrm flipH="1" flipV="1">
            <a:off x="1731107" y="2283692"/>
            <a:ext cx="2804889" cy="277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4"/>
            <a:endCxn id="10" idx="0"/>
          </p:cNvCxnSpPr>
          <p:nvPr/>
        </p:nvCxnSpPr>
        <p:spPr>
          <a:xfrm>
            <a:off x="4535996" y="3559611"/>
            <a:ext cx="0" cy="1496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 idx="4"/>
            <a:endCxn id="10" idx="0"/>
          </p:cNvCxnSpPr>
          <p:nvPr/>
        </p:nvCxnSpPr>
        <p:spPr>
          <a:xfrm flipH="1">
            <a:off x="4535996" y="2283693"/>
            <a:ext cx="2800403" cy="27720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26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559896"/>
          </a:xfrm>
        </p:spPr>
        <p:txBody>
          <a:bodyPr/>
          <a:lstStyle/>
          <a:p>
            <a:r>
              <a:rPr lang="zh-CN" altLang="en-US" sz="2800" dirty="0"/>
              <a:t>合理的激励</a:t>
            </a:r>
            <a:r>
              <a:rPr lang="zh-CN" altLang="en-US" sz="2800" dirty="0" smtClean="0"/>
              <a:t>机制</a:t>
            </a:r>
            <a:endParaRPr lang="en-US" altLang="zh-CN" sz="2800" dirty="0" smtClean="0"/>
          </a:p>
          <a:p>
            <a:pPr lvl="1"/>
            <a:r>
              <a:rPr lang="zh-CN" altLang="en-US" dirty="0" smtClean="0"/>
              <a:t>上节 提到过，这里就不重复</a:t>
            </a:r>
            <a:endParaRPr lang="zh-CN" altLang="en-US" dirty="0"/>
          </a:p>
          <a:p>
            <a:r>
              <a:rPr lang="zh-CN" altLang="en-US" sz="2800" dirty="0"/>
              <a:t>适时的职业</a:t>
            </a:r>
            <a:r>
              <a:rPr lang="zh-CN" altLang="en-US" sz="2800" dirty="0" smtClean="0"/>
              <a:t>规划和</a:t>
            </a:r>
            <a:r>
              <a:rPr lang="zh-CN" altLang="en-US" sz="2800" dirty="0"/>
              <a:t>培养</a:t>
            </a:r>
            <a:r>
              <a:rPr lang="zh-CN" altLang="en-US" sz="2800" dirty="0" smtClean="0"/>
              <a:t>机制</a:t>
            </a:r>
            <a:endParaRPr lang="en-US" altLang="zh-CN" sz="2800" dirty="0" smtClean="0"/>
          </a:p>
          <a:p>
            <a:pPr lvl="1"/>
            <a:r>
              <a:rPr lang="zh-CN" altLang="en-US" dirty="0" smtClean="0"/>
              <a:t>要关心每位成员的成长，给他们成长的空间。平时可以提供一些培训，如英语</a:t>
            </a:r>
            <a:r>
              <a:rPr lang="en-US" altLang="zh-CN" dirty="0" smtClean="0"/>
              <a:t>/</a:t>
            </a:r>
            <a:r>
              <a:rPr lang="zh-CN" altLang="en-US" dirty="0" smtClean="0"/>
              <a:t>日语培训、付费技术培训等。并按照个人的技术特点、性格和能力协助他制定培养机制，这通常有技术型方向、管理型方向、技术管理方向。</a:t>
            </a:r>
            <a:endParaRPr lang="en-US" altLang="zh-CN" dirty="0"/>
          </a:p>
          <a:p>
            <a:r>
              <a:rPr lang="zh-CN" altLang="en-US" sz="2800" dirty="0"/>
              <a:t>合理的分级晋升制度</a:t>
            </a:r>
            <a:endParaRPr lang="en-US" altLang="zh-CN" sz="2800" dirty="0"/>
          </a:p>
          <a:p>
            <a:pPr lvl="1"/>
            <a:r>
              <a:rPr lang="zh-CN" altLang="en-US" dirty="0" smtClean="0"/>
              <a:t>制定一套详细的职业发展的框架，确定多个级别，并隔一段时间进行一次考核，每个人都有提高级别的机会，开发成员一旦具备了升级的条件，可提出申请，一旦批准，他的级别会提高，薪水也会随之有相对较大的提升。</a:t>
            </a:r>
            <a:endParaRPr lang="zh-CN" altLang="en-US" dirty="0"/>
          </a:p>
        </p:txBody>
      </p:sp>
    </p:spTree>
    <p:extLst>
      <p:ext uri="{BB962C8B-B14F-4D97-AF65-F5344CB8AC3E}">
        <p14:creationId xmlns:p14="http://schemas.microsoft.com/office/powerpoint/2010/main" val="911652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797</TotalTime>
  <Words>2554</Words>
  <Application>Microsoft Office PowerPoint</Application>
  <PresentationFormat>全屏显示(4:3)</PresentationFormat>
  <Paragraphs>139</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流畅</vt:lpstr>
      <vt:lpstr>团队管理中的各种问题与解决</vt:lpstr>
      <vt:lpstr>概述</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团队管理中的各种问题与解决</dc:title>
  <dc:creator>Mr li</dc:creator>
  <cp:lastModifiedBy>李鹏飞</cp:lastModifiedBy>
  <cp:revision>45</cp:revision>
  <dcterms:created xsi:type="dcterms:W3CDTF">2019-04-21T11:34:10Z</dcterms:created>
  <dcterms:modified xsi:type="dcterms:W3CDTF">2019-05-07T03:45:54Z</dcterms:modified>
</cp:coreProperties>
</file>