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77" r:id="rId4"/>
    <p:sldId id="258" r:id="rId5"/>
    <p:sldId id="261" r:id="rId6"/>
    <p:sldId id="278" r:id="rId7"/>
    <p:sldId id="259" r:id="rId8"/>
    <p:sldId id="260" r:id="rId9"/>
    <p:sldId id="262" r:id="rId10"/>
    <p:sldId id="263" r:id="rId11"/>
    <p:sldId id="264" r:id="rId12"/>
    <p:sldId id="265" r:id="rId13"/>
    <p:sldId id="279" r:id="rId14"/>
    <p:sldId id="267" r:id="rId15"/>
    <p:sldId id="280" r:id="rId16"/>
    <p:sldId id="268" r:id="rId17"/>
    <p:sldId id="269" r:id="rId18"/>
    <p:sldId id="270" r:id="rId19"/>
    <p:sldId id="271" r:id="rId20"/>
    <p:sldId id="274" r:id="rId21"/>
    <p:sldId id="273" r:id="rId22"/>
    <p:sldId id="275" r:id="rId23"/>
    <p:sldId id="276"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2019/4/30</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692696"/>
            <a:ext cx="7851648" cy="2088232"/>
          </a:xfrm>
        </p:spPr>
        <p:txBody>
          <a:bodyPr>
            <a:noAutofit/>
          </a:bodyPr>
          <a:lstStyle/>
          <a:p>
            <a:pPr algn="ctr"/>
            <a:r>
              <a:rPr lang="en-US" altLang="zh-CN" sz="6000" dirty="0"/>
              <a:t>Problems and solutions in team management</a:t>
            </a:r>
            <a:endParaRPr lang="zh-CN" altLang="en-US" sz="6000" dirty="0"/>
          </a:p>
        </p:txBody>
      </p:sp>
      <p:sp>
        <p:nvSpPr>
          <p:cNvPr id="3" name="副标题 2"/>
          <p:cNvSpPr>
            <a:spLocks noGrp="1"/>
          </p:cNvSpPr>
          <p:nvPr>
            <p:ph type="subTitle" idx="1"/>
          </p:nvPr>
        </p:nvSpPr>
        <p:spPr>
          <a:xfrm>
            <a:off x="1547664" y="3356992"/>
            <a:ext cx="7854696" cy="3152792"/>
          </a:xfrm>
        </p:spPr>
        <p:txBody>
          <a:bodyPr>
            <a:normAutofit/>
          </a:bodyPr>
          <a:lstStyle/>
          <a:p>
            <a:pPr algn="ctr"/>
            <a:r>
              <a:rPr lang="en-US" altLang="zh-CN" dirty="0">
                <a:solidFill>
                  <a:srgbClr val="FFFF00"/>
                </a:solidFill>
              </a:rPr>
              <a:t>The producer </a:t>
            </a:r>
            <a:r>
              <a:rPr lang="zh-CN" altLang="en-US" dirty="0" smtClean="0">
                <a:solidFill>
                  <a:srgbClr val="FFFF00"/>
                </a:solidFill>
              </a:rPr>
              <a:t>： </a:t>
            </a:r>
            <a:r>
              <a:rPr lang="en-US" altLang="zh-CN" dirty="0" smtClean="0">
                <a:solidFill>
                  <a:srgbClr val="FFFF00"/>
                </a:solidFill>
              </a:rPr>
              <a:t>Group </a:t>
            </a:r>
            <a:r>
              <a:rPr lang="en-US" altLang="zh-CN" dirty="0" smtClean="0">
                <a:solidFill>
                  <a:srgbClr val="FFFF00"/>
                </a:solidFill>
              </a:rPr>
              <a:t>1</a:t>
            </a:r>
          </a:p>
          <a:p>
            <a:pPr algn="ctr"/>
            <a:r>
              <a:rPr lang="en-US" altLang="zh-CN" dirty="0" smtClean="0">
                <a:solidFill>
                  <a:srgbClr val="FFFF00"/>
                </a:solidFill>
              </a:rPr>
              <a:t>        The speaker</a:t>
            </a:r>
            <a:r>
              <a:rPr lang="zh-CN" altLang="en-US" dirty="0" smtClean="0">
                <a:solidFill>
                  <a:srgbClr val="FFFF00"/>
                </a:solidFill>
              </a:rPr>
              <a:t>： </a:t>
            </a:r>
            <a:r>
              <a:rPr lang="en-US" altLang="zh-CN" dirty="0" smtClean="0">
                <a:solidFill>
                  <a:srgbClr val="FFFF00"/>
                </a:solidFill>
              </a:rPr>
              <a:t>Li </a:t>
            </a:r>
            <a:r>
              <a:rPr lang="en-US" altLang="zh-CN" dirty="0" err="1" smtClean="0">
                <a:solidFill>
                  <a:srgbClr val="FFFF00"/>
                </a:solidFill>
              </a:rPr>
              <a:t>Pengfei</a:t>
            </a:r>
            <a:endParaRPr lang="en-US" altLang="zh-CN" dirty="0" smtClean="0">
              <a:solidFill>
                <a:srgbClr val="FFFF00"/>
              </a:solidFill>
            </a:endParaRPr>
          </a:p>
          <a:p>
            <a:pPr algn="l"/>
            <a:r>
              <a:rPr lang="zh-CN" altLang="en-US" dirty="0">
                <a:solidFill>
                  <a:srgbClr val="FFFF00"/>
                </a:solidFill>
              </a:rPr>
              <a:t> </a:t>
            </a:r>
            <a:r>
              <a:rPr lang="zh-CN" altLang="en-US" dirty="0" smtClean="0">
                <a:solidFill>
                  <a:srgbClr val="FFFF00"/>
                </a:solidFill>
              </a:rPr>
              <a:t> </a:t>
            </a:r>
            <a:r>
              <a:rPr lang="en-US" altLang="zh-CN" dirty="0" smtClean="0">
                <a:solidFill>
                  <a:srgbClr val="FFFF00"/>
                </a:solidFill>
              </a:rPr>
              <a:t>	</a:t>
            </a:r>
            <a:r>
              <a:rPr lang="en-US" altLang="zh-CN" dirty="0">
                <a:solidFill>
                  <a:srgbClr val="FFFF00"/>
                </a:solidFill>
              </a:rPr>
              <a:t>	</a:t>
            </a:r>
            <a:r>
              <a:rPr lang="en-US" altLang="zh-CN" dirty="0" smtClean="0">
                <a:solidFill>
                  <a:srgbClr val="FFFF00"/>
                </a:solidFill>
              </a:rPr>
              <a:t>    Team member</a:t>
            </a:r>
            <a:r>
              <a:rPr lang="zh-CN" altLang="en-US" dirty="0" smtClean="0">
                <a:solidFill>
                  <a:srgbClr val="FFFF00"/>
                </a:solidFill>
              </a:rPr>
              <a:t>：</a:t>
            </a:r>
            <a:r>
              <a:rPr lang="en-US" altLang="zh-CN" dirty="0" err="1" smtClean="0">
                <a:solidFill>
                  <a:srgbClr val="FFFF00"/>
                </a:solidFill>
              </a:rPr>
              <a:t>Zeng</a:t>
            </a:r>
            <a:r>
              <a:rPr lang="en-US" altLang="zh-CN" dirty="0" smtClean="0">
                <a:solidFill>
                  <a:srgbClr val="FFFF00"/>
                </a:solidFill>
              </a:rPr>
              <a:t> </a:t>
            </a:r>
            <a:r>
              <a:rPr lang="en-US" altLang="zh-CN" dirty="0" err="1">
                <a:solidFill>
                  <a:srgbClr val="FFFF00"/>
                </a:solidFill>
              </a:rPr>
              <a:t>Kete</a:t>
            </a:r>
            <a:endParaRPr lang="en-US" altLang="zh-CN" dirty="0" smtClean="0">
              <a:solidFill>
                <a:srgbClr val="FFFF00"/>
              </a:solidFill>
            </a:endParaRPr>
          </a:p>
          <a:p>
            <a:pPr algn="l"/>
            <a:r>
              <a:rPr lang="en-US" altLang="zh-CN" dirty="0" smtClean="0">
                <a:solidFill>
                  <a:srgbClr val="FFFF00"/>
                </a:solidFill>
              </a:rPr>
              <a:t>				           Li </a:t>
            </a:r>
            <a:r>
              <a:rPr lang="en-US" altLang="zh-CN" dirty="0" err="1">
                <a:solidFill>
                  <a:srgbClr val="FFFF00"/>
                </a:solidFill>
              </a:rPr>
              <a:t>Pengfei</a:t>
            </a:r>
            <a:endParaRPr lang="en-US" altLang="zh-CN" dirty="0" smtClean="0">
              <a:solidFill>
                <a:srgbClr val="FFFF00"/>
              </a:solidFill>
            </a:endParaRPr>
          </a:p>
          <a:p>
            <a:pPr algn="l"/>
            <a:r>
              <a:rPr lang="en-US" altLang="zh-CN" dirty="0" smtClean="0">
                <a:solidFill>
                  <a:srgbClr val="FFFF00"/>
                </a:solidFill>
              </a:rPr>
              <a:t>				           Liu </a:t>
            </a:r>
            <a:r>
              <a:rPr lang="en-US" altLang="zh-CN" dirty="0" err="1" smtClean="0">
                <a:solidFill>
                  <a:srgbClr val="FFFF00"/>
                </a:solidFill>
              </a:rPr>
              <a:t>Zhefeng</a:t>
            </a:r>
            <a:endParaRPr lang="en-US" altLang="zh-CN" dirty="0" smtClean="0">
              <a:solidFill>
                <a:srgbClr val="FFFF00"/>
              </a:solidFill>
            </a:endParaRPr>
          </a:p>
          <a:p>
            <a:pPr algn="l"/>
            <a:r>
              <a:rPr lang="en-US" altLang="zh-CN" dirty="0" smtClean="0">
                <a:solidFill>
                  <a:srgbClr val="FFFF00"/>
                </a:solidFill>
              </a:rPr>
              <a:t>				           Liu tong</a:t>
            </a:r>
            <a:endParaRPr lang="en-US" altLang="zh-CN" dirty="0">
              <a:solidFill>
                <a:srgbClr val="FFFF00"/>
              </a:solidFill>
            </a:endParaRPr>
          </a:p>
          <a:p>
            <a:endParaRPr lang="zh-CN" altLang="en-US" dirty="0"/>
          </a:p>
        </p:txBody>
      </p:sp>
    </p:spTree>
    <p:extLst>
      <p:ext uri="{BB962C8B-B14F-4D97-AF65-F5344CB8AC3E}">
        <p14:creationId xmlns:p14="http://schemas.microsoft.com/office/powerpoint/2010/main" val="832564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6108945" y="3876596"/>
            <a:ext cx="2489319" cy="10869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Make capacity improvement plan</a:t>
            </a:r>
          </a:p>
        </p:txBody>
      </p:sp>
      <p:sp>
        <p:nvSpPr>
          <p:cNvPr id="36" name="椭圆 35"/>
          <p:cNvSpPr/>
          <p:nvPr/>
        </p:nvSpPr>
        <p:spPr>
          <a:xfrm>
            <a:off x="563604" y="3876594"/>
            <a:ext cx="2369418"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Check the code before submitting it</a:t>
            </a:r>
            <a:endParaRPr lang="zh-CN" altLang="en-US" dirty="0"/>
          </a:p>
        </p:txBody>
      </p:sp>
      <p:sp>
        <p:nvSpPr>
          <p:cNvPr id="37" name="椭圆 36"/>
          <p:cNvSpPr/>
          <p:nvPr/>
        </p:nvSpPr>
        <p:spPr>
          <a:xfrm>
            <a:off x="3365070" y="4653136"/>
            <a:ext cx="2376264" cy="11453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Review the member accordingly</a:t>
            </a:r>
          </a:p>
        </p:txBody>
      </p:sp>
      <p:sp>
        <p:nvSpPr>
          <p:cNvPr id="38" name="矩形 37"/>
          <p:cNvSpPr/>
          <p:nvPr/>
        </p:nvSpPr>
        <p:spPr>
          <a:xfrm>
            <a:off x="1177900" y="980728"/>
            <a:ext cx="6696744" cy="165618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00B050"/>
                </a:solidFill>
              </a:rPr>
              <a:t>Some developers are relatively unskilled. How can you ensure the quality of their code ?</a:t>
            </a:r>
            <a:endParaRPr lang="zh-CN" altLang="en-US" sz="3200" dirty="0">
              <a:solidFill>
                <a:srgbClr val="00B050"/>
              </a:solidFill>
            </a:endParaRPr>
          </a:p>
        </p:txBody>
      </p:sp>
      <p:cxnSp>
        <p:nvCxnSpPr>
          <p:cNvPr id="39" name="直接连接符 38"/>
          <p:cNvCxnSpPr>
            <a:stCxn id="38" idx="2"/>
            <a:endCxn id="36" idx="0"/>
          </p:cNvCxnSpPr>
          <p:nvPr/>
        </p:nvCxnSpPr>
        <p:spPr>
          <a:xfrm flipH="1">
            <a:off x="1748313" y="2636912"/>
            <a:ext cx="2777959" cy="1239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0"/>
            <a:endCxn id="38" idx="2"/>
          </p:cNvCxnSpPr>
          <p:nvPr/>
        </p:nvCxnSpPr>
        <p:spPr>
          <a:xfrm flipH="1" flipV="1">
            <a:off x="4526272" y="2636912"/>
            <a:ext cx="26930" cy="201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0"/>
            <a:endCxn id="38" idx="2"/>
          </p:cNvCxnSpPr>
          <p:nvPr/>
        </p:nvCxnSpPr>
        <p:spPr>
          <a:xfrm flipH="1" flipV="1">
            <a:off x="4526272" y="2636912"/>
            <a:ext cx="2827333" cy="12396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77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4623792"/>
          </a:xfrm>
        </p:spPr>
        <p:txBody>
          <a:bodyPr>
            <a:normAutofit/>
          </a:bodyPr>
          <a:lstStyle/>
          <a:p>
            <a:r>
              <a:rPr lang="en-US" altLang="zh-CN" sz="2800" dirty="0"/>
              <a:t>Check the code before submitting </a:t>
            </a:r>
            <a:r>
              <a:rPr lang="en-US" altLang="zh-CN" sz="2800" dirty="0" smtClean="0"/>
              <a:t>it</a:t>
            </a:r>
          </a:p>
          <a:p>
            <a:pPr lvl="1"/>
            <a:r>
              <a:rPr lang="en-US" altLang="zh-CN" dirty="0"/>
              <a:t>Have a more experienced person review the code to be submitted, and even have an experienced or relatively advanced person assist it for a while .</a:t>
            </a:r>
            <a:endParaRPr lang="en-US" altLang="zh-CN" dirty="0" smtClean="0"/>
          </a:p>
          <a:p>
            <a:r>
              <a:rPr lang="en-US" altLang="zh-CN" sz="2800" dirty="0"/>
              <a:t>Make capacity improvement </a:t>
            </a:r>
            <a:r>
              <a:rPr lang="en-US" altLang="zh-CN" sz="2800" dirty="0" smtClean="0"/>
              <a:t>plan</a:t>
            </a:r>
            <a:endParaRPr lang="en-US" altLang="zh-CN" sz="2800" dirty="0"/>
          </a:p>
          <a:p>
            <a:pPr lvl="1"/>
            <a:r>
              <a:rPr lang="en-US" altLang="zh-CN" dirty="0"/>
              <a:t>It is the responsibility of managers to help these people (as well as higher-level people) improve, and to assist in the development of plans or milestones for improving performance .</a:t>
            </a:r>
            <a:endParaRPr lang="zh-CN" altLang="en-US" dirty="0"/>
          </a:p>
        </p:txBody>
      </p:sp>
    </p:spTree>
    <p:extLst>
      <p:ext uri="{BB962C8B-B14F-4D97-AF65-F5344CB8AC3E}">
        <p14:creationId xmlns:p14="http://schemas.microsoft.com/office/powerpoint/2010/main" val="352340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4623792"/>
          </a:xfrm>
        </p:spPr>
        <p:txBody>
          <a:bodyPr/>
          <a:lstStyle/>
          <a:p>
            <a:r>
              <a:rPr lang="en-US" altLang="zh-CN" sz="2800" dirty="0"/>
              <a:t>Review the member </a:t>
            </a:r>
            <a:r>
              <a:rPr lang="en-US" altLang="zh-CN" sz="2800" dirty="0" smtClean="0"/>
              <a:t>accordingly</a:t>
            </a:r>
            <a:endParaRPr lang="en-US" altLang="zh-CN" sz="2800" dirty="0"/>
          </a:p>
          <a:p>
            <a:pPr lvl="1"/>
            <a:r>
              <a:rPr lang="en-US" altLang="zh-CN" dirty="0"/>
              <a:t>Reviews are linked to performance reviews .</a:t>
            </a:r>
            <a:endParaRPr lang="en-US" altLang="zh-CN" dirty="0" smtClean="0"/>
          </a:p>
          <a:p>
            <a:pPr lvl="1"/>
            <a:r>
              <a:rPr lang="en-US" altLang="zh-CN" dirty="0"/>
              <a:t>When making the evaluation according to the specific target, the examinee shall make a Presentation to show his results to the team and prepare to answer questions raised by others .</a:t>
            </a:r>
            <a:endParaRPr lang="en-US" altLang="zh-CN" dirty="0" smtClean="0"/>
          </a:p>
          <a:p>
            <a:pPr lvl="1"/>
            <a:r>
              <a:rPr lang="en-US" altLang="zh-CN" dirty="0"/>
              <a:t>At the same time, the team can organize the activity of Tech Talk to share everyone's learning achievements .</a:t>
            </a:r>
            <a:endParaRPr lang="zh-CN" altLang="en-US" dirty="0"/>
          </a:p>
        </p:txBody>
      </p:sp>
    </p:spTree>
    <p:extLst>
      <p:ext uri="{BB962C8B-B14F-4D97-AF65-F5344CB8AC3E}">
        <p14:creationId xmlns:p14="http://schemas.microsoft.com/office/powerpoint/2010/main" val="322308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300192" y="1052738"/>
            <a:ext cx="2280866" cy="12309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Rational team allocation</a:t>
            </a:r>
          </a:p>
        </p:txBody>
      </p:sp>
      <p:sp>
        <p:nvSpPr>
          <p:cNvPr id="5" name="椭圆 4"/>
          <p:cNvSpPr/>
          <p:nvPr/>
        </p:nvSpPr>
        <p:spPr>
          <a:xfrm>
            <a:off x="546398" y="1052737"/>
            <a:ext cx="2369418" cy="12309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Your staff is not much more expensive</a:t>
            </a:r>
            <a:endParaRPr lang="zh-CN" altLang="en-US" dirty="0"/>
          </a:p>
        </p:txBody>
      </p:sp>
      <p:sp>
        <p:nvSpPr>
          <p:cNvPr id="6" name="椭圆 5"/>
          <p:cNvSpPr/>
          <p:nvPr/>
        </p:nvSpPr>
        <p:spPr>
          <a:xfrm>
            <a:off x="3347864" y="2283692"/>
            <a:ext cx="2376264" cy="127591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According to the need to expand</a:t>
            </a:r>
          </a:p>
        </p:txBody>
      </p:sp>
      <p:sp>
        <p:nvSpPr>
          <p:cNvPr id="7" name="矩形 6"/>
          <p:cNvSpPr/>
          <p:nvPr/>
        </p:nvSpPr>
        <p:spPr>
          <a:xfrm>
            <a:off x="1331640" y="5055717"/>
            <a:ext cx="6408712" cy="11095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00B050"/>
                </a:solidFill>
              </a:rPr>
              <a:t>How is the size of the development team </a:t>
            </a:r>
            <a:r>
              <a:rPr lang="en-US" altLang="zh-CN" sz="3200" dirty="0" smtClean="0">
                <a:solidFill>
                  <a:srgbClr val="00B050"/>
                </a:solidFill>
              </a:rPr>
              <a:t>controlled ?</a:t>
            </a:r>
            <a:endParaRPr lang="zh-CN" altLang="en-US" sz="3200" dirty="0">
              <a:solidFill>
                <a:srgbClr val="00B050"/>
              </a:solidFill>
            </a:endParaRPr>
          </a:p>
        </p:txBody>
      </p:sp>
      <p:cxnSp>
        <p:nvCxnSpPr>
          <p:cNvPr id="8" name="直接连接符 7"/>
          <p:cNvCxnSpPr>
            <a:stCxn id="7" idx="0"/>
            <a:endCxn id="5" idx="4"/>
          </p:cNvCxnSpPr>
          <p:nvPr/>
        </p:nvCxnSpPr>
        <p:spPr>
          <a:xfrm flipH="1" flipV="1">
            <a:off x="1731107" y="2283693"/>
            <a:ext cx="2804889" cy="2772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4"/>
            <a:endCxn id="7" idx="0"/>
          </p:cNvCxnSpPr>
          <p:nvPr/>
        </p:nvCxnSpPr>
        <p:spPr>
          <a:xfrm>
            <a:off x="4535996" y="3559611"/>
            <a:ext cx="0" cy="1496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4"/>
            <a:endCxn id="7" idx="0"/>
          </p:cNvCxnSpPr>
          <p:nvPr/>
        </p:nvCxnSpPr>
        <p:spPr>
          <a:xfrm flipH="1">
            <a:off x="4535996" y="2283694"/>
            <a:ext cx="2904629" cy="2772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08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229600" cy="4824536"/>
          </a:xfrm>
        </p:spPr>
        <p:txBody>
          <a:bodyPr>
            <a:normAutofit/>
          </a:bodyPr>
          <a:lstStyle/>
          <a:p>
            <a:r>
              <a:rPr lang="en-US" altLang="zh-CN" sz="3000" dirty="0"/>
              <a:t>Your staff is not much more </a:t>
            </a:r>
            <a:r>
              <a:rPr lang="en-US" altLang="zh-CN" sz="3000" dirty="0" smtClean="0"/>
              <a:t>expensive</a:t>
            </a:r>
          </a:p>
          <a:p>
            <a:pPr lvl="1"/>
            <a:r>
              <a:rPr lang="en-US" altLang="zh-CN" dirty="0"/>
              <a:t>Small teams are easier to manage and more efficient.</a:t>
            </a:r>
          </a:p>
          <a:p>
            <a:pPr lvl="1"/>
            <a:r>
              <a:rPr lang="en-US" altLang="zh-CN" dirty="0"/>
              <a:t>A development team is not much more expensive .</a:t>
            </a:r>
            <a:endParaRPr lang="en-US" altLang="zh-CN" dirty="0" smtClean="0"/>
          </a:p>
          <a:p>
            <a:r>
              <a:rPr lang="en-US" altLang="zh-CN" sz="3000" dirty="0" smtClean="0"/>
              <a:t>According </a:t>
            </a:r>
            <a:r>
              <a:rPr lang="en-US" altLang="zh-CN" sz="3000" dirty="0"/>
              <a:t>to the need to expand</a:t>
            </a:r>
            <a:endParaRPr lang="zh-CN" altLang="en-US" sz="3000" dirty="0"/>
          </a:p>
          <a:p>
            <a:pPr lvl="1"/>
            <a:r>
              <a:rPr lang="en-US" altLang="zh-CN" dirty="0"/>
              <a:t>When expanding the team, pay attention to expanding the members according to the requirements. Everything is project-oriented, not just for use .</a:t>
            </a:r>
            <a:endParaRPr lang="zh-CN" altLang="en-US" dirty="0"/>
          </a:p>
          <a:p>
            <a:pPr lvl="1"/>
            <a:endParaRPr lang="en-US" altLang="zh-CN" dirty="0"/>
          </a:p>
        </p:txBody>
      </p:sp>
    </p:spTree>
    <p:extLst>
      <p:ext uri="{BB962C8B-B14F-4D97-AF65-F5344CB8AC3E}">
        <p14:creationId xmlns:p14="http://schemas.microsoft.com/office/powerpoint/2010/main" val="146894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3000" dirty="0"/>
              <a:t>Rational team allocation</a:t>
            </a:r>
          </a:p>
          <a:p>
            <a:pPr lvl="1"/>
            <a:r>
              <a:rPr lang="en-US" altLang="zh-CN" dirty="0"/>
              <a:t>It is important to form a team trapezoid. Core functions are performed by team elites, and other functions can be left to members with less ability or experience.</a:t>
            </a:r>
          </a:p>
          <a:p>
            <a:pPr lvl="1"/>
            <a:r>
              <a:rPr lang="en-US" altLang="zh-CN" dirty="0"/>
              <a:t>At the same time in the formation of the team should be preferred long-term cooperation of the members, such a team more stable </a:t>
            </a:r>
            <a:r>
              <a:rPr lang="en-US" altLang="zh-CN" dirty="0" smtClean="0"/>
              <a:t>.</a:t>
            </a:r>
            <a:endParaRPr lang="en-US" altLang="zh-CN" dirty="0"/>
          </a:p>
        </p:txBody>
      </p:sp>
    </p:spTree>
    <p:extLst>
      <p:ext uri="{BB962C8B-B14F-4D97-AF65-F5344CB8AC3E}">
        <p14:creationId xmlns:p14="http://schemas.microsoft.com/office/powerpoint/2010/main" val="245916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091739" y="1196752"/>
            <a:ext cx="2489319"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Promote teamwork</a:t>
            </a:r>
          </a:p>
        </p:txBody>
      </p:sp>
      <p:sp>
        <p:nvSpPr>
          <p:cNvPr id="11" name="椭圆 10"/>
          <p:cNvSpPr/>
          <p:nvPr/>
        </p:nvSpPr>
        <p:spPr>
          <a:xfrm>
            <a:off x="546398" y="1196751"/>
            <a:ext cx="2369418" cy="10869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Stimulate healthy competition</a:t>
            </a:r>
            <a:endParaRPr lang="zh-CN" altLang="en-US" dirty="0"/>
          </a:p>
        </p:txBody>
      </p:sp>
      <p:sp>
        <p:nvSpPr>
          <p:cNvPr id="12" name="椭圆 11"/>
          <p:cNvSpPr/>
          <p:nvPr/>
        </p:nvSpPr>
        <p:spPr>
          <a:xfrm>
            <a:off x="3347864" y="1746879"/>
            <a:ext cx="2376264" cy="127591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A key measure to balance the two</a:t>
            </a:r>
          </a:p>
        </p:txBody>
      </p:sp>
      <p:sp>
        <p:nvSpPr>
          <p:cNvPr id="13" name="矩形 12"/>
          <p:cNvSpPr/>
          <p:nvPr/>
        </p:nvSpPr>
        <p:spPr>
          <a:xfrm>
            <a:off x="1511660" y="4437112"/>
            <a:ext cx="6048672" cy="172819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00B050"/>
                </a:solidFill>
              </a:rPr>
              <a:t>How to balance cooperation and competition in team development ?</a:t>
            </a:r>
            <a:endParaRPr lang="zh-CN" altLang="en-US" sz="3200" dirty="0">
              <a:solidFill>
                <a:srgbClr val="00B050"/>
              </a:solidFill>
            </a:endParaRPr>
          </a:p>
        </p:txBody>
      </p:sp>
      <p:cxnSp>
        <p:nvCxnSpPr>
          <p:cNvPr id="14" name="直接连接符 13"/>
          <p:cNvCxnSpPr>
            <a:stCxn id="13" idx="0"/>
            <a:endCxn id="11" idx="4"/>
          </p:cNvCxnSpPr>
          <p:nvPr/>
        </p:nvCxnSpPr>
        <p:spPr>
          <a:xfrm flipH="1" flipV="1">
            <a:off x="1731107" y="2283692"/>
            <a:ext cx="2804889" cy="2153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4"/>
            <a:endCxn id="13" idx="0"/>
          </p:cNvCxnSpPr>
          <p:nvPr/>
        </p:nvCxnSpPr>
        <p:spPr>
          <a:xfrm>
            <a:off x="4535996" y="3022798"/>
            <a:ext cx="0" cy="14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4"/>
            <a:endCxn id="13" idx="0"/>
          </p:cNvCxnSpPr>
          <p:nvPr/>
        </p:nvCxnSpPr>
        <p:spPr>
          <a:xfrm flipH="1">
            <a:off x="4535996" y="2283693"/>
            <a:ext cx="2800403" cy="21534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46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839816"/>
          </a:xfrm>
        </p:spPr>
        <p:txBody>
          <a:bodyPr/>
          <a:lstStyle/>
          <a:p>
            <a:r>
              <a:rPr lang="en-US" altLang="zh-CN" sz="2800" dirty="0"/>
              <a:t>Stimulate healthy </a:t>
            </a:r>
            <a:r>
              <a:rPr lang="en-US" altLang="zh-CN" sz="2800" dirty="0" smtClean="0"/>
              <a:t>competition</a:t>
            </a:r>
          </a:p>
          <a:p>
            <a:pPr lvl="1"/>
            <a:r>
              <a:rPr lang="en-US" altLang="zh-CN" dirty="0"/>
              <a:t>Maintain crisis awareness .</a:t>
            </a:r>
            <a:endParaRPr lang="en-US" altLang="zh-CN" dirty="0" smtClean="0"/>
          </a:p>
          <a:p>
            <a:pPr lvl="1"/>
            <a:r>
              <a:rPr lang="en-US" altLang="zh-CN" dirty="0"/>
              <a:t>Encourage employees to keep making breakthroughs, take pride in challenging themselves, and stimulate the innovation atmosphere within the team by means of performance appraisal .</a:t>
            </a:r>
            <a:endParaRPr lang="en-US" altLang="zh-CN" dirty="0" smtClean="0"/>
          </a:p>
          <a:p>
            <a:pPr lvl="1"/>
            <a:r>
              <a:rPr lang="en-US" altLang="zh-CN" dirty="0"/>
              <a:t>Moderate introduction of external fresh blood with internal promotion system .</a:t>
            </a:r>
            <a:endParaRPr lang="en-US" altLang="zh-CN" dirty="0" smtClean="0"/>
          </a:p>
          <a:p>
            <a:pPr lvl="1"/>
            <a:r>
              <a:rPr lang="en-US" altLang="zh-CN" dirty="0"/>
              <a:t>In the management authority, moderate decentralization, implementation of flat management, increase the sense of autonomy and ability of employees .</a:t>
            </a:r>
            <a:endParaRPr lang="en-US" altLang="zh-CN" dirty="0" smtClean="0"/>
          </a:p>
        </p:txBody>
      </p:sp>
    </p:spTree>
    <p:extLst>
      <p:ext uri="{BB962C8B-B14F-4D97-AF65-F5344CB8AC3E}">
        <p14:creationId xmlns:p14="http://schemas.microsoft.com/office/powerpoint/2010/main" val="369536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16832"/>
            <a:ext cx="8229600" cy="4407768"/>
          </a:xfrm>
        </p:spPr>
        <p:txBody>
          <a:bodyPr/>
          <a:lstStyle/>
          <a:p>
            <a:r>
              <a:rPr lang="en-US" altLang="zh-CN" sz="2800" dirty="0"/>
              <a:t>Promote teamwork</a:t>
            </a:r>
            <a:endParaRPr lang="en-US" altLang="zh-CN" sz="2800" dirty="0" smtClean="0"/>
          </a:p>
          <a:p>
            <a:pPr lvl="1"/>
            <a:r>
              <a:rPr lang="en-US" altLang="zh-CN" dirty="0"/>
              <a:t>Create a positive and harmonious working environment and interpersonal relationship .</a:t>
            </a:r>
            <a:endParaRPr lang="en-US" altLang="zh-CN" dirty="0" smtClean="0"/>
          </a:p>
          <a:p>
            <a:pPr lvl="1"/>
            <a:r>
              <a:rPr lang="en-US" altLang="zh-CN" dirty="0"/>
              <a:t>In the understanding of the problem, can tolerate different views, in the actual work of seeking common ground while reserving minor differences .</a:t>
            </a:r>
            <a:endParaRPr lang="en-US" altLang="zh-CN" dirty="0" smtClean="0"/>
          </a:p>
          <a:p>
            <a:pPr lvl="1"/>
            <a:r>
              <a:rPr lang="en-US" altLang="zh-CN" dirty="0"/>
              <a:t>We will carry out a variety of collective activities and study and training programs .</a:t>
            </a:r>
            <a:endParaRPr lang="en-US" altLang="zh-CN" dirty="0" smtClean="0"/>
          </a:p>
          <a:p>
            <a:pPr lvl="1"/>
            <a:r>
              <a:rPr lang="en-US" altLang="zh-CN" dirty="0"/>
              <a:t>Leaders should lead by example, and managers should unite and set an example for team members .</a:t>
            </a:r>
          </a:p>
        </p:txBody>
      </p:sp>
    </p:spTree>
    <p:extLst>
      <p:ext uri="{BB962C8B-B14F-4D97-AF65-F5344CB8AC3E}">
        <p14:creationId xmlns:p14="http://schemas.microsoft.com/office/powerpoint/2010/main" val="399614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72816"/>
            <a:ext cx="8229600" cy="4752528"/>
          </a:xfrm>
        </p:spPr>
        <p:txBody>
          <a:bodyPr>
            <a:normAutofit/>
          </a:bodyPr>
          <a:lstStyle/>
          <a:p>
            <a:r>
              <a:rPr lang="en-US" altLang="zh-CN" sz="2800" dirty="0"/>
              <a:t>A key measure to balance the </a:t>
            </a:r>
            <a:r>
              <a:rPr lang="en-US" altLang="zh-CN" sz="2800" dirty="0" smtClean="0"/>
              <a:t>two</a:t>
            </a:r>
            <a:endParaRPr lang="en-US" altLang="zh-CN" sz="2800" dirty="0"/>
          </a:p>
          <a:p>
            <a:pPr lvl="1"/>
            <a:r>
              <a:rPr lang="en-US" altLang="zh-CN" dirty="0"/>
              <a:t>Competition and evaluation should be fair .</a:t>
            </a:r>
            <a:endParaRPr lang="en-US" altLang="zh-CN" dirty="0" smtClean="0"/>
          </a:p>
          <a:p>
            <a:pPr lvl="1"/>
            <a:r>
              <a:rPr lang="en-US" altLang="zh-CN" dirty="0"/>
              <a:t>The reward mechanism should balance the interests of individuals and teams .</a:t>
            </a:r>
            <a:endParaRPr lang="en-US" altLang="zh-CN" dirty="0" smtClean="0"/>
          </a:p>
          <a:p>
            <a:pPr lvl="1"/>
            <a:r>
              <a:rPr lang="en-US" altLang="zh-CN" dirty="0"/>
              <a:t>Give priority to with tender feeling </a:t>
            </a:r>
            <a:r>
              <a:rPr lang="en-US" altLang="zh-CN" dirty="0" err="1" smtClean="0"/>
              <a:t>chasten.Not</a:t>
            </a:r>
            <a:r>
              <a:rPr lang="en-US" altLang="zh-CN" dirty="0" smtClean="0"/>
              <a:t> </a:t>
            </a:r>
            <a:r>
              <a:rPr lang="en-US" altLang="zh-CN" dirty="0"/>
              <a:t>to punish, but to encourage the advanced, warning the </a:t>
            </a:r>
            <a:r>
              <a:rPr lang="en-US" altLang="zh-CN" dirty="0" err="1" smtClean="0"/>
              <a:t>backward.Lazy</a:t>
            </a:r>
            <a:r>
              <a:rPr lang="en-US" altLang="zh-CN" dirty="0" smtClean="0"/>
              <a:t> </a:t>
            </a:r>
            <a:r>
              <a:rPr lang="en-US" altLang="zh-CN" dirty="0"/>
              <a:t>people who really </a:t>
            </a:r>
            <a:r>
              <a:rPr lang="en-US" altLang="zh-CN" dirty="0" smtClean="0"/>
              <a:t>don‘t </a:t>
            </a:r>
            <a:r>
              <a:rPr lang="en-US" altLang="zh-CN" dirty="0"/>
              <a:t>want to work in teams should be </a:t>
            </a:r>
            <a:r>
              <a:rPr lang="en-US" altLang="zh-CN" dirty="0" smtClean="0"/>
              <a:t>eliminated</a:t>
            </a:r>
            <a:r>
              <a:rPr lang="zh-CN" altLang="en-US" dirty="0"/>
              <a:t> </a:t>
            </a:r>
            <a:r>
              <a:rPr lang="en-US" altLang="zh-CN" dirty="0" smtClean="0"/>
              <a:t>.</a:t>
            </a:r>
          </a:p>
          <a:p>
            <a:pPr lvl="1"/>
            <a:r>
              <a:rPr lang="en-US" altLang="zh-CN" dirty="0"/>
              <a:t>Encourage the advanced and help the backward.</a:t>
            </a:r>
          </a:p>
          <a:p>
            <a:pPr lvl="1"/>
            <a:r>
              <a:rPr lang="en-US" altLang="zh-CN" dirty="0"/>
              <a:t>We should encourage the advanced to help the laggards and commend and reward those who help the laggards .</a:t>
            </a:r>
            <a:endParaRPr lang="en-US" altLang="zh-CN" dirty="0" smtClean="0"/>
          </a:p>
        </p:txBody>
      </p:sp>
    </p:spTree>
    <p:extLst>
      <p:ext uri="{BB962C8B-B14F-4D97-AF65-F5344CB8AC3E}">
        <p14:creationId xmlns:p14="http://schemas.microsoft.com/office/powerpoint/2010/main" val="340725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a:xfrm>
            <a:off x="457200" y="2132856"/>
            <a:ext cx="8229600" cy="4191744"/>
          </a:xfrm>
        </p:spPr>
        <p:txBody>
          <a:bodyPr>
            <a:normAutofit lnSpcReduction="10000"/>
          </a:bodyPr>
          <a:lstStyle/>
          <a:p>
            <a:r>
              <a:rPr lang="en-US" altLang="zh-CN" dirty="0"/>
              <a:t>Team management ability is an important part of project management, and the successful operation of the project largely depends on good team management</a:t>
            </a:r>
            <a:r>
              <a:rPr lang="en-US" altLang="zh-CN" dirty="0" smtClean="0"/>
              <a:t>.</a:t>
            </a:r>
          </a:p>
          <a:p>
            <a:r>
              <a:rPr lang="en-US" altLang="zh-CN" dirty="0"/>
              <a:t>Because there are too many uncertainties in the project process, it is necessary for a project manager to anticipate various problems in team management and provide solutions in advance while having a good team building </a:t>
            </a:r>
            <a:r>
              <a:rPr lang="en-US" altLang="zh-CN" dirty="0" smtClean="0"/>
              <a:t>plan.</a:t>
            </a:r>
          </a:p>
          <a:p>
            <a:r>
              <a:rPr lang="en-US" altLang="zh-CN" dirty="0"/>
              <a:t>What follows is a brief overview of common problems and solutions for team management during the </a:t>
            </a:r>
            <a:r>
              <a:rPr lang="en-US" altLang="zh-CN" dirty="0" smtClean="0"/>
              <a:t>project.</a:t>
            </a:r>
          </a:p>
        </p:txBody>
      </p:sp>
    </p:spTree>
    <p:extLst>
      <p:ext uri="{BB962C8B-B14F-4D97-AF65-F5344CB8AC3E}">
        <p14:creationId xmlns:p14="http://schemas.microsoft.com/office/powerpoint/2010/main" val="158563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5926473" y="3501008"/>
            <a:ext cx="2644861" cy="12961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Tolerate conflict and emphasize solutions</a:t>
            </a:r>
          </a:p>
        </p:txBody>
      </p:sp>
      <p:sp>
        <p:nvSpPr>
          <p:cNvPr id="11" name="椭圆 10"/>
          <p:cNvSpPr/>
          <p:nvPr/>
        </p:nvSpPr>
        <p:spPr>
          <a:xfrm>
            <a:off x="536673" y="3501007"/>
            <a:ext cx="2587153" cy="129614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Open and inclusive attitude</a:t>
            </a:r>
            <a:endParaRPr lang="zh-CN" altLang="en-US" dirty="0"/>
          </a:p>
        </p:txBody>
      </p:sp>
      <p:sp>
        <p:nvSpPr>
          <p:cNvPr id="12" name="椭圆 11"/>
          <p:cNvSpPr/>
          <p:nvPr/>
        </p:nvSpPr>
        <p:spPr>
          <a:xfrm>
            <a:off x="3338140" y="4587949"/>
            <a:ext cx="2376264" cy="11453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Master communication skills</a:t>
            </a:r>
          </a:p>
        </p:txBody>
      </p:sp>
      <p:sp>
        <p:nvSpPr>
          <p:cNvPr id="13" name="矩形 12"/>
          <p:cNvSpPr/>
          <p:nvPr/>
        </p:nvSpPr>
        <p:spPr>
          <a:xfrm>
            <a:off x="1177900" y="1268760"/>
            <a:ext cx="6696744" cy="11521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00B050"/>
                </a:solidFill>
              </a:rPr>
              <a:t>How do you control conflicts on a development team ?</a:t>
            </a:r>
            <a:endParaRPr lang="zh-CN" altLang="en-US" sz="3200" dirty="0">
              <a:solidFill>
                <a:srgbClr val="00B050"/>
              </a:solidFill>
            </a:endParaRPr>
          </a:p>
        </p:txBody>
      </p:sp>
      <p:cxnSp>
        <p:nvCxnSpPr>
          <p:cNvPr id="14" name="直接连接符 13"/>
          <p:cNvCxnSpPr>
            <a:stCxn id="13" idx="2"/>
            <a:endCxn id="11" idx="0"/>
          </p:cNvCxnSpPr>
          <p:nvPr/>
        </p:nvCxnSpPr>
        <p:spPr>
          <a:xfrm flipH="1">
            <a:off x="1830250" y="2420888"/>
            <a:ext cx="2696022" cy="1080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0"/>
            <a:endCxn id="13" idx="2"/>
          </p:cNvCxnSpPr>
          <p:nvPr/>
        </p:nvCxnSpPr>
        <p:spPr>
          <a:xfrm flipV="1">
            <a:off x="4526272" y="2420888"/>
            <a:ext cx="0" cy="2167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13" idx="2"/>
          </p:cNvCxnSpPr>
          <p:nvPr/>
        </p:nvCxnSpPr>
        <p:spPr>
          <a:xfrm flipH="1" flipV="1">
            <a:off x="4526272" y="2420888"/>
            <a:ext cx="2722632" cy="10801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7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16832"/>
            <a:ext cx="8229600" cy="4407768"/>
          </a:xfrm>
        </p:spPr>
        <p:txBody>
          <a:bodyPr/>
          <a:lstStyle/>
          <a:p>
            <a:r>
              <a:rPr lang="en-US" altLang="zh-CN" sz="2800" dirty="0"/>
              <a:t>Tolerant and tolerant attitude</a:t>
            </a:r>
          </a:p>
          <a:p>
            <a:pPr lvl="1"/>
            <a:r>
              <a:rPr lang="en-US" altLang="zh-CN" dirty="0"/>
              <a:t>“Attitude determines everything” and handles conflicts in a frank and inclusive manner.</a:t>
            </a:r>
          </a:p>
          <a:p>
            <a:r>
              <a:rPr lang="en-US" altLang="zh-CN" sz="2800" dirty="0"/>
              <a:t>Tolerate conflict and emphasize solutions</a:t>
            </a:r>
          </a:p>
          <a:p>
            <a:pPr lvl="1"/>
            <a:r>
              <a:rPr lang="en-US" altLang="zh-CN" dirty="0"/>
              <a:t>For constructive conflicts that promote and improve the work or for team members, you can choose moderate tolerance, emphasize solutions, and encourage team members to create rich and varied solutions to maintain internal team harmony.</a:t>
            </a:r>
            <a:endParaRPr lang="zh-CN" altLang="en-US" dirty="0"/>
          </a:p>
        </p:txBody>
      </p:sp>
    </p:spTree>
    <p:extLst>
      <p:ext uri="{BB962C8B-B14F-4D97-AF65-F5344CB8AC3E}">
        <p14:creationId xmlns:p14="http://schemas.microsoft.com/office/powerpoint/2010/main" val="3078568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28800"/>
            <a:ext cx="8229600" cy="4695800"/>
          </a:xfrm>
        </p:spPr>
        <p:txBody>
          <a:bodyPr>
            <a:normAutofit lnSpcReduction="10000"/>
          </a:bodyPr>
          <a:lstStyle/>
          <a:p>
            <a:r>
              <a:rPr lang="en-US" altLang="zh-CN" dirty="0"/>
              <a:t>Master communication skills</a:t>
            </a:r>
          </a:p>
          <a:p>
            <a:pPr lvl="1"/>
            <a:r>
              <a:rPr lang="en-US" altLang="zh-CN" dirty="0"/>
              <a:t>Communication and coordination should be timely. The team must communicate in a timely manner, actively guide, seek common ground while reserving differences, and coordinate in a timely manner.</a:t>
            </a:r>
            <a:r>
              <a:rPr lang="zh-CN" altLang="en-US" dirty="0"/>
              <a:t> </a:t>
            </a:r>
            <a:endParaRPr lang="en-US" altLang="zh-CN" dirty="0"/>
          </a:p>
          <a:p>
            <a:pPr lvl="1"/>
            <a:r>
              <a:rPr lang="en-US" altLang="zh-CN" dirty="0"/>
              <a:t>Good at asking and listening, deeply probing the other party's psychological and language logic thinking, understanding and grasp the other party's needs, so as to achieve the purpose of coordination and communication.</a:t>
            </a:r>
          </a:p>
          <a:p>
            <a:pPr lvl="1"/>
            <a:r>
              <a:rPr lang="en-US" altLang="zh-CN" dirty="0"/>
              <a:t>Establish a good feedback mechanism. Coordination and communication must be two-way, and information must be received and understood by the recipient.</a:t>
            </a:r>
          </a:p>
        </p:txBody>
      </p:sp>
    </p:spTree>
    <p:extLst>
      <p:ext uri="{BB962C8B-B14F-4D97-AF65-F5344CB8AC3E}">
        <p14:creationId xmlns:p14="http://schemas.microsoft.com/office/powerpoint/2010/main" val="244811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229600" cy="4479776"/>
          </a:xfrm>
        </p:spPr>
        <p:txBody>
          <a:bodyPr/>
          <a:lstStyle/>
          <a:p>
            <a:r>
              <a:rPr lang="en-US" altLang="zh-CN" dirty="0"/>
              <a:t>Master communication skills</a:t>
            </a:r>
          </a:p>
          <a:p>
            <a:pPr lvl="1"/>
            <a:r>
              <a:rPr lang="en-US" altLang="zh-CN" dirty="0"/>
              <a:t>Don't coordinate communication in negative emotions, especially in making decisions.</a:t>
            </a:r>
          </a:p>
          <a:p>
            <a:pPr lvl="1"/>
            <a:r>
              <a:rPr lang="en-US" altLang="zh-CN" dirty="0"/>
              <a:t>Control informal communication. For informal communication, effective control is implemented. Informal communication can often be a channel for gossip and rumors, and it has a very bad effect. Therefore, in order to make the team efficient, it is necessary to control informal communication.</a:t>
            </a:r>
          </a:p>
        </p:txBody>
      </p:sp>
    </p:spTree>
    <p:extLst>
      <p:ext uri="{BB962C8B-B14F-4D97-AF65-F5344CB8AC3E}">
        <p14:creationId xmlns:p14="http://schemas.microsoft.com/office/powerpoint/2010/main" val="18323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a:xfrm>
            <a:off x="457200" y="2060848"/>
            <a:ext cx="8229600" cy="4263752"/>
          </a:xfrm>
        </p:spPr>
        <p:txBody>
          <a:bodyPr>
            <a:normAutofit fontScale="92500"/>
          </a:bodyPr>
          <a:lstStyle/>
          <a:p>
            <a:r>
              <a:rPr lang="en-US" altLang="zh-CN" dirty="0" smtClean="0"/>
              <a:t>1. </a:t>
            </a:r>
            <a:r>
              <a:rPr lang="en-US" altLang="zh-CN" dirty="0"/>
              <a:t>How do you keep your development team members </a:t>
            </a:r>
            <a:r>
              <a:rPr lang="en-US" altLang="zh-CN" dirty="0" smtClean="0"/>
              <a:t>stable ?</a:t>
            </a:r>
            <a:endParaRPr lang="en-US" altLang="zh-CN" dirty="0"/>
          </a:p>
          <a:p>
            <a:r>
              <a:rPr lang="en-US" altLang="zh-CN" dirty="0" smtClean="0"/>
              <a:t>2. </a:t>
            </a:r>
            <a:r>
              <a:rPr lang="en-US" altLang="zh-CN" dirty="0"/>
              <a:t>How to improve the subjective initiative of </a:t>
            </a:r>
            <a:r>
              <a:rPr lang="en-US" altLang="zh-CN" dirty="0" smtClean="0"/>
              <a:t>developers ?</a:t>
            </a:r>
            <a:endParaRPr lang="en-US" altLang="zh-CN" dirty="0"/>
          </a:p>
          <a:p>
            <a:r>
              <a:rPr lang="en-US" altLang="zh-CN" dirty="0" smtClean="0"/>
              <a:t>3. </a:t>
            </a:r>
            <a:r>
              <a:rPr lang="en-US" altLang="zh-CN" dirty="0"/>
              <a:t>Some developers are relatively unskilled. How can you ensure the quality of their code ?</a:t>
            </a:r>
          </a:p>
          <a:p>
            <a:r>
              <a:rPr lang="en-US" altLang="zh-CN" dirty="0" smtClean="0"/>
              <a:t>4. </a:t>
            </a:r>
            <a:r>
              <a:rPr lang="en-US" altLang="zh-CN" dirty="0"/>
              <a:t>How </a:t>
            </a:r>
            <a:r>
              <a:rPr lang="en-US" altLang="zh-CN" dirty="0" smtClean="0"/>
              <a:t>to </a:t>
            </a:r>
            <a:r>
              <a:rPr lang="en-US" altLang="zh-CN" dirty="0" err="1" smtClean="0"/>
              <a:t>controll</a:t>
            </a:r>
            <a:r>
              <a:rPr lang="en-US" altLang="zh-CN" dirty="0" smtClean="0"/>
              <a:t> </a:t>
            </a:r>
            <a:r>
              <a:rPr lang="en-US" altLang="zh-CN" dirty="0"/>
              <a:t>the size of the development </a:t>
            </a:r>
            <a:r>
              <a:rPr lang="en-US" altLang="zh-CN" dirty="0" smtClean="0"/>
              <a:t>team </a:t>
            </a:r>
            <a:r>
              <a:rPr lang="en-US" altLang="zh-CN" dirty="0"/>
              <a:t>?</a:t>
            </a:r>
          </a:p>
          <a:p>
            <a:r>
              <a:rPr lang="en-US" altLang="zh-CN" dirty="0" smtClean="0"/>
              <a:t>5. </a:t>
            </a:r>
            <a:r>
              <a:rPr lang="en-US" altLang="zh-CN" dirty="0"/>
              <a:t>How to balance cooperation and competition in team development ?</a:t>
            </a:r>
          </a:p>
          <a:p>
            <a:r>
              <a:rPr lang="en-US" altLang="zh-CN" dirty="0" smtClean="0"/>
              <a:t>6. </a:t>
            </a:r>
            <a:r>
              <a:rPr lang="en-US" altLang="zh-CN" dirty="0"/>
              <a:t>How do you control conflicts on a development team ?</a:t>
            </a:r>
          </a:p>
        </p:txBody>
      </p:sp>
    </p:spTree>
    <p:extLst>
      <p:ext uri="{BB962C8B-B14F-4D97-AF65-F5344CB8AC3E}">
        <p14:creationId xmlns:p14="http://schemas.microsoft.com/office/powerpoint/2010/main" val="70298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156176" y="757883"/>
            <a:ext cx="2232248" cy="137497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Reasonable incentive mechanism</a:t>
            </a:r>
          </a:p>
        </p:txBody>
      </p:sp>
      <p:sp>
        <p:nvSpPr>
          <p:cNvPr id="5" name="椭圆 4"/>
          <p:cNvSpPr/>
          <p:nvPr/>
        </p:nvSpPr>
        <p:spPr>
          <a:xfrm>
            <a:off x="539552" y="751062"/>
            <a:ext cx="2304256" cy="138179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Member selection and configuration aspects</a:t>
            </a:r>
            <a:endParaRPr lang="zh-CN" altLang="en-US" dirty="0"/>
          </a:p>
        </p:txBody>
      </p:sp>
      <p:sp>
        <p:nvSpPr>
          <p:cNvPr id="6" name="椭圆 5"/>
          <p:cNvSpPr/>
          <p:nvPr/>
        </p:nvSpPr>
        <p:spPr>
          <a:xfrm>
            <a:off x="3419872" y="757882"/>
            <a:ext cx="2304256" cy="137497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Build a good corporate culture</a:t>
            </a:r>
          </a:p>
        </p:txBody>
      </p:sp>
      <p:sp>
        <p:nvSpPr>
          <p:cNvPr id="7" name="椭圆 6"/>
          <p:cNvSpPr/>
          <p:nvPr/>
        </p:nvSpPr>
        <p:spPr>
          <a:xfrm>
            <a:off x="539552" y="5069730"/>
            <a:ext cx="2304256" cy="138360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Scientific project decomposition and task allocation</a:t>
            </a:r>
          </a:p>
        </p:txBody>
      </p:sp>
      <p:sp>
        <p:nvSpPr>
          <p:cNvPr id="8" name="椭圆 7"/>
          <p:cNvSpPr/>
          <p:nvPr/>
        </p:nvSpPr>
        <p:spPr>
          <a:xfrm>
            <a:off x="6300192" y="5085184"/>
            <a:ext cx="2232248" cy="136815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Backup key technologies</a:t>
            </a:r>
          </a:p>
        </p:txBody>
      </p:sp>
      <p:sp>
        <p:nvSpPr>
          <p:cNvPr id="9" name="椭圆 8"/>
          <p:cNvSpPr/>
          <p:nvPr/>
        </p:nvSpPr>
        <p:spPr>
          <a:xfrm>
            <a:off x="3559885" y="5069730"/>
            <a:ext cx="1992206" cy="138360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Timely training</a:t>
            </a:r>
          </a:p>
        </p:txBody>
      </p:sp>
      <p:sp>
        <p:nvSpPr>
          <p:cNvPr id="10" name="矩形 9"/>
          <p:cNvSpPr/>
          <p:nvPr/>
        </p:nvSpPr>
        <p:spPr>
          <a:xfrm>
            <a:off x="1207616" y="2924944"/>
            <a:ext cx="6696744" cy="11521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00B050"/>
                </a:solidFill>
              </a:rPr>
              <a:t>How do you keep your development team members stable ?</a:t>
            </a:r>
            <a:endParaRPr lang="zh-CN" altLang="en-US" sz="3200" dirty="0">
              <a:solidFill>
                <a:srgbClr val="00B050"/>
              </a:solidFill>
            </a:endParaRPr>
          </a:p>
        </p:txBody>
      </p:sp>
      <p:cxnSp>
        <p:nvCxnSpPr>
          <p:cNvPr id="13" name="直接连接符 12"/>
          <p:cNvCxnSpPr>
            <a:stCxn id="10" idx="0"/>
            <a:endCxn id="5" idx="4"/>
          </p:cNvCxnSpPr>
          <p:nvPr/>
        </p:nvCxnSpPr>
        <p:spPr>
          <a:xfrm flipH="1" flipV="1">
            <a:off x="1691680" y="2132856"/>
            <a:ext cx="2864308"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2"/>
            <a:endCxn id="8" idx="0"/>
          </p:cNvCxnSpPr>
          <p:nvPr/>
        </p:nvCxnSpPr>
        <p:spPr>
          <a:xfrm>
            <a:off x="4555988" y="4077071"/>
            <a:ext cx="2860328" cy="1008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2"/>
            <a:endCxn id="9" idx="0"/>
          </p:cNvCxnSpPr>
          <p:nvPr/>
        </p:nvCxnSpPr>
        <p:spPr>
          <a:xfrm>
            <a:off x="4555988" y="4077071"/>
            <a:ext cx="0" cy="992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2"/>
            <a:endCxn id="7" idx="0"/>
          </p:cNvCxnSpPr>
          <p:nvPr/>
        </p:nvCxnSpPr>
        <p:spPr>
          <a:xfrm flipH="1">
            <a:off x="1691680" y="4077071"/>
            <a:ext cx="2864308" cy="992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4"/>
            <a:endCxn id="10" idx="0"/>
          </p:cNvCxnSpPr>
          <p:nvPr/>
        </p:nvCxnSpPr>
        <p:spPr>
          <a:xfrm flipH="1">
            <a:off x="4555988" y="2132856"/>
            <a:ext cx="16012"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4"/>
            <a:endCxn id="10" idx="0"/>
          </p:cNvCxnSpPr>
          <p:nvPr/>
        </p:nvCxnSpPr>
        <p:spPr>
          <a:xfrm flipH="1">
            <a:off x="4555988" y="2132856"/>
            <a:ext cx="2716312" cy="7920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7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5112568"/>
          </a:xfrm>
        </p:spPr>
        <p:txBody>
          <a:bodyPr>
            <a:normAutofit/>
          </a:bodyPr>
          <a:lstStyle/>
          <a:p>
            <a:r>
              <a:rPr lang="en-US" altLang="zh-CN" sz="3000" dirty="0"/>
              <a:t>Be careful about member selection and </a:t>
            </a:r>
            <a:r>
              <a:rPr lang="en-US" altLang="zh-CN" sz="3000" dirty="0" smtClean="0"/>
              <a:t>configuration</a:t>
            </a:r>
          </a:p>
          <a:p>
            <a:pPr lvl="1"/>
            <a:r>
              <a:rPr lang="en-US" altLang="zh-CN" dirty="0"/>
              <a:t>When selecting members of the development team, employees can recommend themselves. When deciding on members, they should consider their daily performance, work performance, cooperation with others, etc., so as to achieve complementarity between members as much as possible </a:t>
            </a:r>
            <a:r>
              <a:rPr lang="en-US" altLang="zh-CN" dirty="0" smtClean="0"/>
              <a:t>.</a:t>
            </a:r>
          </a:p>
        </p:txBody>
      </p:sp>
    </p:spTree>
    <p:extLst>
      <p:ext uri="{BB962C8B-B14F-4D97-AF65-F5344CB8AC3E}">
        <p14:creationId xmlns:p14="http://schemas.microsoft.com/office/powerpoint/2010/main" val="41312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3000" dirty="0"/>
              <a:t>Build a good corporate </a:t>
            </a:r>
            <a:r>
              <a:rPr lang="en-US" altLang="zh-CN" sz="3000" dirty="0" smtClean="0"/>
              <a:t>culture</a:t>
            </a:r>
            <a:endParaRPr lang="en-US" altLang="zh-CN" sz="3000" dirty="0"/>
          </a:p>
          <a:p>
            <a:pPr lvl="1"/>
            <a:r>
              <a:rPr lang="en-US" altLang="zh-CN" dirty="0"/>
              <a:t>Advocate a balance between life and </a:t>
            </a:r>
            <a:r>
              <a:rPr lang="en-US" altLang="zh-CN" dirty="0" smtClean="0"/>
              <a:t>work.</a:t>
            </a:r>
            <a:endParaRPr lang="en-US" altLang="zh-CN" dirty="0"/>
          </a:p>
          <a:p>
            <a:pPr lvl="1"/>
            <a:r>
              <a:rPr lang="en-US" altLang="zh-CN" dirty="0"/>
              <a:t>Create a relaxed and open work </a:t>
            </a:r>
            <a:r>
              <a:rPr lang="en-US" altLang="zh-CN" dirty="0" smtClean="0"/>
              <a:t>environment.</a:t>
            </a:r>
            <a:endParaRPr lang="en-US" altLang="zh-CN" dirty="0"/>
          </a:p>
          <a:p>
            <a:pPr lvl="1"/>
            <a:r>
              <a:rPr lang="en-US" altLang="zh-CN" dirty="0"/>
              <a:t>Don't scold one member in front of many members. For the mistakes, make a detailed list of the mistakes and Suggestions from the aspects that help members improve and </a:t>
            </a:r>
            <a:r>
              <a:rPr lang="en-US" altLang="zh-CN" dirty="0" smtClean="0"/>
              <a:t>improve.</a:t>
            </a:r>
            <a:endParaRPr lang="en-US" altLang="zh-CN" dirty="0"/>
          </a:p>
          <a:p>
            <a:pPr lvl="1"/>
            <a:r>
              <a:rPr lang="en-US" altLang="zh-CN" dirty="0"/>
              <a:t>Willing to train excellent </a:t>
            </a:r>
            <a:r>
              <a:rPr lang="en-US" altLang="zh-CN" dirty="0" smtClean="0"/>
              <a:t>members.</a:t>
            </a:r>
            <a:endParaRPr lang="zh-CN" altLang="en-US" dirty="0"/>
          </a:p>
        </p:txBody>
      </p:sp>
    </p:spTree>
    <p:extLst>
      <p:ext uri="{BB962C8B-B14F-4D97-AF65-F5344CB8AC3E}">
        <p14:creationId xmlns:p14="http://schemas.microsoft.com/office/powerpoint/2010/main" val="385070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5517232"/>
          </a:xfrm>
        </p:spPr>
        <p:txBody>
          <a:bodyPr>
            <a:normAutofit lnSpcReduction="10000"/>
          </a:bodyPr>
          <a:lstStyle/>
          <a:p>
            <a:r>
              <a:rPr lang="en-US" altLang="zh-CN" sz="3000" dirty="0"/>
              <a:t>Reasonable incentive </a:t>
            </a:r>
            <a:r>
              <a:rPr lang="en-US" altLang="zh-CN" sz="3000" dirty="0" smtClean="0"/>
              <a:t>mechanism</a:t>
            </a:r>
          </a:p>
          <a:p>
            <a:pPr lvl="1"/>
            <a:r>
              <a:rPr lang="en-US" altLang="zh-CN" dirty="0"/>
              <a:t>Keep inspiring the team </a:t>
            </a:r>
            <a:r>
              <a:rPr lang="en-US" altLang="zh-CN" dirty="0" smtClean="0"/>
              <a:t>mentally.</a:t>
            </a:r>
          </a:p>
          <a:p>
            <a:pPr lvl="1"/>
            <a:r>
              <a:rPr lang="en-US" altLang="zh-CN" dirty="0"/>
              <a:t>Motivate employees materially by setting up a wealth of </a:t>
            </a:r>
            <a:r>
              <a:rPr lang="en-US" altLang="zh-CN" dirty="0" smtClean="0"/>
              <a:t>awards.</a:t>
            </a:r>
            <a:endParaRPr lang="en-US" altLang="zh-CN" dirty="0"/>
          </a:p>
          <a:p>
            <a:r>
              <a:rPr lang="en-US" altLang="zh-CN" sz="3000" dirty="0"/>
              <a:t>Scientific project decomposition and task </a:t>
            </a:r>
            <a:r>
              <a:rPr lang="en-US" altLang="zh-CN" sz="3000" dirty="0" smtClean="0"/>
              <a:t>allocation</a:t>
            </a:r>
          </a:p>
          <a:p>
            <a:pPr lvl="1"/>
            <a:r>
              <a:rPr lang="en-US" altLang="zh-CN" dirty="0"/>
              <a:t>Reasonable project decomposition and task allocation .</a:t>
            </a:r>
          </a:p>
          <a:p>
            <a:r>
              <a:rPr lang="en-US" altLang="zh-CN" sz="3000" dirty="0"/>
              <a:t>Timely </a:t>
            </a:r>
            <a:r>
              <a:rPr lang="en-US" altLang="zh-CN" sz="3000" dirty="0" smtClean="0"/>
              <a:t>training</a:t>
            </a:r>
          </a:p>
          <a:p>
            <a:pPr lvl="1"/>
            <a:r>
              <a:rPr lang="en-US" altLang="zh-CN" dirty="0"/>
              <a:t>Timely dialogue and training of members .</a:t>
            </a:r>
          </a:p>
          <a:p>
            <a:r>
              <a:rPr lang="en-US" altLang="zh-CN" sz="3000" dirty="0"/>
              <a:t>Backup key </a:t>
            </a:r>
            <a:r>
              <a:rPr lang="en-US" altLang="zh-CN" sz="3000" dirty="0" smtClean="0"/>
              <a:t>technologies</a:t>
            </a:r>
          </a:p>
          <a:p>
            <a:pPr lvl="1"/>
            <a:r>
              <a:rPr lang="en-US" altLang="zh-CN" dirty="0"/>
              <a:t>Backup key technologies in case of unexpected project paralysis .</a:t>
            </a:r>
          </a:p>
        </p:txBody>
      </p:sp>
    </p:spTree>
    <p:extLst>
      <p:ext uri="{BB962C8B-B14F-4D97-AF65-F5344CB8AC3E}">
        <p14:creationId xmlns:p14="http://schemas.microsoft.com/office/powerpoint/2010/main" val="188256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091739" y="980728"/>
            <a:ext cx="2489319" cy="130296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Reasonable hierarchical promotion system</a:t>
            </a:r>
          </a:p>
        </p:txBody>
      </p:sp>
      <p:sp>
        <p:nvSpPr>
          <p:cNvPr id="5" name="椭圆 4"/>
          <p:cNvSpPr/>
          <p:nvPr/>
        </p:nvSpPr>
        <p:spPr>
          <a:xfrm>
            <a:off x="546398" y="980729"/>
            <a:ext cx="2369418" cy="13029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Reasonable incentive mechanism</a:t>
            </a:r>
            <a:endParaRPr lang="zh-CN" altLang="en-US" dirty="0"/>
          </a:p>
        </p:txBody>
      </p:sp>
      <p:sp>
        <p:nvSpPr>
          <p:cNvPr id="6" name="椭圆 5"/>
          <p:cNvSpPr/>
          <p:nvPr/>
        </p:nvSpPr>
        <p:spPr>
          <a:xfrm>
            <a:off x="3347864" y="2060848"/>
            <a:ext cx="2376264" cy="127591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Timely career planning and training</a:t>
            </a:r>
          </a:p>
        </p:txBody>
      </p:sp>
      <p:sp>
        <p:nvSpPr>
          <p:cNvPr id="10" name="矩形 9"/>
          <p:cNvSpPr/>
          <p:nvPr/>
        </p:nvSpPr>
        <p:spPr>
          <a:xfrm>
            <a:off x="1214462" y="5055717"/>
            <a:ext cx="6696744" cy="110958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00B050"/>
                </a:solidFill>
              </a:rPr>
              <a:t>How to improve the subjective initiative of developers?</a:t>
            </a:r>
            <a:endParaRPr lang="zh-CN" altLang="en-US" sz="3200" dirty="0">
              <a:solidFill>
                <a:srgbClr val="00B050"/>
              </a:solidFill>
            </a:endParaRPr>
          </a:p>
        </p:txBody>
      </p:sp>
      <p:cxnSp>
        <p:nvCxnSpPr>
          <p:cNvPr id="11" name="直接连接符 10"/>
          <p:cNvCxnSpPr>
            <a:stCxn id="10" idx="0"/>
            <a:endCxn id="5" idx="4"/>
          </p:cNvCxnSpPr>
          <p:nvPr/>
        </p:nvCxnSpPr>
        <p:spPr>
          <a:xfrm flipH="1" flipV="1">
            <a:off x="1731107" y="2283693"/>
            <a:ext cx="2831727" cy="2772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4"/>
            <a:endCxn id="10" idx="0"/>
          </p:cNvCxnSpPr>
          <p:nvPr/>
        </p:nvCxnSpPr>
        <p:spPr>
          <a:xfrm>
            <a:off x="4535996" y="3336767"/>
            <a:ext cx="26838" cy="1718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 idx="4"/>
            <a:endCxn id="10" idx="0"/>
          </p:cNvCxnSpPr>
          <p:nvPr/>
        </p:nvCxnSpPr>
        <p:spPr>
          <a:xfrm flipH="1">
            <a:off x="4562834" y="2283693"/>
            <a:ext cx="2773565" cy="27720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26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72816"/>
            <a:ext cx="8229600" cy="4551784"/>
          </a:xfrm>
        </p:spPr>
        <p:txBody>
          <a:bodyPr/>
          <a:lstStyle/>
          <a:p>
            <a:r>
              <a:rPr lang="en-US" altLang="zh-CN" sz="2800" dirty="0"/>
              <a:t>Reasonable incentive </a:t>
            </a:r>
            <a:r>
              <a:rPr lang="en-US" altLang="zh-CN" sz="2800" dirty="0" smtClean="0"/>
              <a:t>mechanism</a:t>
            </a:r>
          </a:p>
          <a:p>
            <a:r>
              <a:rPr lang="en-US" altLang="zh-CN" sz="2800" dirty="0"/>
              <a:t>Timely career planning and </a:t>
            </a:r>
            <a:r>
              <a:rPr lang="en-US" altLang="zh-CN" sz="2800" dirty="0" smtClean="0"/>
              <a:t>training</a:t>
            </a:r>
          </a:p>
          <a:p>
            <a:pPr lvl="1"/>
            <a:r>
              <a:rPr lang="en-US" altLang="zh-CN" dirty="0"/>
              <a:t>Care about each member's growth and give them room to grow .</a:t>
            </a:r>
            <a:endParaRPr lang="en-US" altLang="zh-CN" dirty="0" smtClean="0"/>
          </a:p>
          <a:p>
            <a:r>
              <a:rPr lang="en-US" altLang="zh-CN" sz="2800" dirty="0"/>
              <a:t>Reasonable hierarchical promotion </a:t>
            </a:r>
            <a:r>
              <a:rPr lang="en-US" altLang="zh-CN" sz="2800" dirty="0" smtClean="0"/>
              <a:t>system</a:t>
            </a:r>
          </a:p>
          <a:p>
            <a:pPr lvl="1"/>
            <a:r>
              <a:rPr lang="en-US" altLang="zh-CN" dirty="0"/>
              <a:t>Multi-level assessment and promotion .</a:t>
            </a:r>
            <a:endParaRPr lang="zh-CN" altLang="en-US" dirty="0"/>
          </a:p>
        </p:txBody>
      </p:sp>
    </p:spTree>
    <p:extLst>
      <p:ext uri="{BB962C8B-B14F-4D97-AF65-F5344CB8AC3E}">
        <p14:creationId xmlns:p14="http://schemas.microsoft.com/office/powerpoint/2010/main" val="911652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752</TotalTime>
  <Words>1228</Words>
  <Application>Microsoft Office PowerPoint</Application>
  <PresentationFormat>全屏显示(4:3)</PresentationFormat>
  <Paragraphs>109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流畅</vt:lpstr>
      <vt:lpstr>Problems and solutions in team management</vt:lpstr>
      <vt:lpstr>Overview</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团队管理中的各种问题与解决</dc:title>
  <dc:creator>Mr li</dc:creator>
  <cp:lastModifiedBy>李鹏飞</cp:lastModifiedBy>
  <cp:revision>44</cp:revision>
  <dcterms:created xsi:type="dcterms:W3CDTF">2019-04-21T11:34:10Z</dcterms:created>
  <dcterms:modified xsi:type="dcterms:W3CDTF">2019-04-30T04:52:46Z</dcterms:modified>
</cp:coreProperties>
</file>