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Nunito Semi Bold" panose="020B0604020202020204" charset="0"/>
      <p:regular r:id="rId11"/>
    </p:embeddedFont>
    <p:embeddedFont>
      <p:font typeface="PT Sans" panose="020F0502020204030204" pitchFamily="34" charset="0"/>
      <p:regular r:id="rId12"/>
    </p:embeddedFont>
  </p:embeddedFontLst>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82" d="100"/>
          <a:sy n="82" d="100"/>
        </p:scale>
        <p:origin x="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460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ata.worldbank.org/indicator/SE.PRM.CMPT.FE.ZS"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worldbank.org/indicator/SE.PRM.CMPT.FE.Z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powerbi.microsoft.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82002" y="1067753"/>
            <a:ext cx="12315944" cy="906899"/>
          </a:xfrm>
          <a:prstGeom prst="rect">
            <a:avLst/>
          </a:prstGeom>
          <a:noFill/>
          <a:ln/>
        </p:spPr>
        <p:txBody>
          <a:bodyPr wrap="none" lIns="0" tIns="0" rIns="0" bIns="0" rtlCol="0" anchor="t"/>
          <a:lstStyle/>
          <a:p>
            <a:pPr marL="0" indent="0" algn="l">
              <a:lnSpc>
                <a:spcPts val="7100"/>
              </a:lnSpc>
              <a:buNone/>
            </a:pPr>
            <a:r>
              <a:rPr lang="en-US" sz="5700" dirty="0">
                <a:solidFill>
                  <a:srgbClr val="FFFFFF"/>
                </a:solidFill>
                <a:latin typeface="Nunito Semi Bold" pitchFamily="34" charset="0"/>
                <a:ea typeface="Nunito Semi Bold" pitchFamily="34" charset="-122"/>
                <a:cs typeface="Nunito Semi Bold" pitchFamily="34" charset="-120"/>
              </a:rPr>
              <a:t>Adventist University of Central Africa</a:t>
            </a:r>
            <a:endParaRPr lang="en-US" sz="5700" dirty="0"/>
          </a:p>
        </p:txBody>
      </p:sp>
      <p:sp>
        <p:nvSpPr>
          <p:cNvPr id="3" name="Text 1"/>
          <p:cNvSpPr/>
          <p:nvPr/>
        </p:nvSpPr>
        <p:spPr>
          <a:xfrm>
            <a:off x="782002" y="2421493"/>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Name</a:t>
            </a:r>
            <a:r>
              <a:rPr lang="en-US" sz="1750" dirty="0">
                <a:solidFill>
                  <a:srgbClr val="FFFFFF"/>
                </a:solidFill>
                <a:latin typeface="PT Sans" pitchFamily="34" charset="0"/>
                <a:ea typeface="PT Sans" pitchFamily="34" charset="-122"/>
                <a:cs typeface="PT Sans" pitchFamily="34" charset="-120"/>
              </a:rPr>
              <a:t>: Abdramane Mahamat Adji Zezerti</a:t>
            </a:r>
            <a:endParaRPr lang="en-US" sz="1750" dirty="0"/>
          </a:p>
        </p:txBody>
      </p:sp>
      <p:sp>
        <p:nvSpPr>
          <p:cNvPr id="4" name="Text 2"/>
          <p:cNvSpPr/>
          <p:nvPr/>
        </p:nvSpPr>
        <p:spPr>
          <a:xfrm>
            <a:off x="782002" y="3030379"/>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Student ID</a:t>
            </a:r>
            <a:r>
              <a:rPr lang="en-US" sz="1750" dirty="0">
                <a:solidFill>
                  <a:srgbClr val="FFFFFF"/>
                </a:solidFill>
                <a:latin typeface="PT Sans" pitchFamily="34" charset="0"/>
                <a:ea typeface="PT Sans" pitchFamily="34" charset="-122"/>
                <a:cs typeface="PT Sans" pitchFamily="34" charset="-120"/>
              </a:rPr>
              <a:t>: 25718</a:t>
            </a:r>
            <a:endParaRPr lang="en-US" sz="1750" dirty="0"/>
          </a:p>
        </p:txBody>
      </p:sp>
      <p:sp>
        <p:nvSpPr>
          <p:cNvPr id="5" name="Text 3"/>
          <p:cNvSpPr/>
          <p:nvPr/>
        </p:nvSpPr>
        <p:spPr>
          <a:xfrm>
            <a:off x="782002" y="3639264"/>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Faculty</a:t>
            </a:r>
            <a:r>
              <a:rPr lang="en-US" sz="1750" dirty="0">
                <a:solidFill>
                  <a:srgbClr val="FFFFFF"/>
                </a:solidFill>
                <a:latin typeface="PT Sans" pitchFamily="34" charset="0"/>
                <a:ea typeface="PT Sans" pitchFamily="34" charset="-122"/>
                <a:cs typeface="PT Sans" pitchFamily="34" charset="-120"/>
              </a:rPr>
              <a:t>: Information Technology</a:t>
            </a:r>
            <a:endParaRPr lang="en-US" sz="1750" dirty="0"/>
          </a:p>
        </p:txBody>
      </p:sp>
      <p:sp>
        <p:nvSpPr>
          <p:cNvPr id="6" name="Text 4"/>
          <p:cNvSpPr/>
          <p:nvPr/>
        </p:nvSpPr>
        <p:spPr>
          <a:xfrm>
            <a:off x="782002" y="4248150"/>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Course</a:t>
            </a:r>
            <a:r>
              <a:rPr lang="en-US" sz="1750" dirty="0">
                <a:solidFill>
                  <a:srgbClr val="FFFFFF"/>
                </a:solidFill>
                <a:latin typeface="PT Sans" pitchFamily="34" charset="0"/>
                <a:ea typeface="PT Sans" pitchFamily="34" charset="-122"/>
                <a:cs typeface="PT Sans" pitchFamily="34" charset="-120"/>
              </a:rPr>
              <a:t>: Introduction to Big Data</a:t>
            </a:r>
            <a:endParaRPr lang="en-US" sz="1750" dirty="0"/>
          </a:p>
        </p:txBody>
      </p:sp>
      <p:sp>
        <p:nvSpPr>
          <p:cNvPr id="7" name="Text 5"/>
          <p:cNvSpPr/>
          <p:nvPr/>
        </p:nvSpPr>
        <p:spPr>
          <a:xfrm>
            <a:off x="782002" y="4857036"/>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Academic Year</a:t>
            </a:r>
            <a:r>
              <a:rPr lang="en-US" sz="1750" dirty="0">
                <a:solidFill>
                  <a:srgbClr val="FFFFFF"/>
                </a:solidFill>
                <a:latin typeface="PT Sans" pitchFamily="34" charset="0"/>
                <a:ea typeface="PT Sans" pitchFamily="34" charset="-122"/>
                <a:cs typeface="PT Sans" pitchFamily="34" charset="-120"/>
              </a:rPr>
              <a:t>: 2024-2025</a:t>
            </a:r>
            <a:endParaRPr lang="en-US" sz="1750" dirty="0"/>
          </a:p>
        </p:txBody>
      </p:sp>
      <p:sp>
        <p:nvSpPr>
          <p:cNvPr id="8" name="Text 6"/>
          <p:cNvSpPr/>
          <p:nvPr/>
        </p:nvSpPr>
        <p:spPr>
          <a:xfrm>
            <a:off x="782002" y="5465921"/>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Semester</a:t>
            </a:r>
            <a:r>
              <a:rPr lang="en-US" sz="1750" dirty="0">
                <a:solidFill>
                  <a:srgbClr val="FFFFFF"/>
                </a:solidFill>
                <a:latin typeface="PT Sans" pitchFamily="34" charset="0"/>
                <a:ea typeface="PT Sans" pitchFamily="34" charset="-122"/>
                <a:cs typeface="PT Sans" pitchFamily="34" charset="-120"/>
              </a:rPr>
              <a:t>: Summer 2025</a:t>
            </a:r>
            <a:endParaRPr lang="en-US" sz="1750" dirty="0"/>
          </a:p>
        </p:txBody>
      </p:sp>
      <p:sp>
        <p:nvSpPr>
          <p:cNvPr id="9" name="Text 7"/>
          <p:cNvSpPr/>
          <p:nvPr/>
        </p:nvSpPr>
        <p:spPr>
          <a:xfrm>
            <a:off x="782002" y="6074807"/>
            <a:ext cx="13066395" cy="357545"/>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T Sans" pitchFamily="34" charset="0"/>
                <a:ea typeface="PT Sans" pitchFamily="34" charset="-122"/>
                <a:cs typeface="PT Sans" pitchFamily="34" charset="-120"/>
              </a:rPr>
              <a:t>                Instructor</a:t>
            </a:r>
            <a:r>
              <a:rPr lang="en-US" sz="1750" dirty="0">
                <a:solidFill>
                  <a:srgbClr val="FFFFFF"/>
                </a:solidFill>
                <a:latin typeface="PT Sans" pitchFamily="34" charset="0"/>
                <a:ea typeface="PT Sans" pitchFamily="34" charset="-122"/>
                <a:cs typeface="PT Sans" pitchFamily="34" charset="-120"/>
              </a:rPr>
              <a:t>: Eric Maniraguha</a:t>
            </a:r>
            <a:endParaRPr lang="en-US" sz="1750" dirty="0"/>
          </a:p>
        </p:txBody>
      </p:sp>
      <p:sp>
        <p:nvSpPr>
          <p:cNvPr id="10" name="Text 8"/>
          <p:cNvSpPr/>
          <p:nvPr/>
        </p:nvSpPr>
        <p:spPr>
          <a:xfrm>
            <a:off x="782002" y="6767513"/>
            <a:ext cx="9118521" cy="394335"/>
          </a:xfrm>
          <a:prstGeom prst="rect">
            <a:avLst/>
          </a:prstGeom>
          <a:noFill/>
          <a:ln/>
        </p:spPr>
        <p:txBody>
          <a:bodyPr wrap="none" lIns="0" tIns="0" rIns="0" bIns="0" rtlCol="0" anchor="t"/>
          <a:lstStyle/>
          <a:p>
            <a:pPr marL="0" indent="0" algn="l">
              <a:lnSpc>
                <a:spcPts val="3100"/>
              </a:lnSpc>
              <a:buNone/>
            </a:pPr>
            <a:r>
              <a:rPr lang="en-US" sz="2450" dirty="0">
                <a:solidFill>
                  <a:srgbClr val="FFFFFF"/>
                </a:solidFill>
                <a:latin typeface="Nunito Semi Bold" pitchFamily="34" charset="0"/>
                <a:ea typeface="Nunito Semi Bold" pitchFamily="34" charset="-122"/>
                <a:cs typeface="Nunito Semi Bold" pitchFamily="34" charset="-120"/>
              </a:rPr>
              <a:t>                                                 </a:t>
            </a:r>
            <a:r>
              <a:rPr lang="en-US" sz="2450" b="1" dirty="0">
                <a:solidFill>
                  <a:srgbClr val="5CC97B"/>
                </a:solidFill>
                <a:latin typeface="Nunito Semi Bold" pitchFamily="34" charset="0"/>
                <a:ea typeface="Nunito Semi Bold" pitchFamily="34" charset="-122"/>
                <a:cs typeface="Nunito Semi Bold" pitchFamily="34" charset="-120"/>
              </a:rPr>
              <a:t>Final Exam Capstone Presentation</a:t>
            </a:r>
            <a:endParaRPr lang="en-US" sz="2450" dirty="0"/>
          </a:p>
        </p:txBody>
      </p:sp>
      <p:sp>
        <p:nvSpPr>
          <p:cNvPr id="11" name="Rectangle: Rounded Corners 10">
            <a:extLst>
              <a:ext uri="{FF2B5EF4-FFF2-40B4-BE49-F238E27FC236}">
                <a16:creationId xmlns:a16="http://schemas.microsoft.com/office/drawing/2014/main" id="{294E212B-F819-1B37-B0D1-93BC2B92FAA3}"/>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0452" y="597456"/>
            <a:ext cx="11484293" cy="639008"/>
          </a:xfrm>
          <a:prstGeom prst="rect">
            <a:avLst/>
          </a:prstGeom>
          <a:noFill/>
          <a:ln/>
        </p:spPr>
        <p:txBody>
          <a:bodyPr wrap="none" lIns="0" tIns="0" rIns="0" bIns="0" rtlCol="0" anchor="t"/>
          <a:lstStyle/>
          <a:p>
            <a:pPr marL="0" indent="0" algn="l">
              <a:lnSpc>
                <a:spcPts val="5000"/>
              </a:lnSpc>
              <a:buNone/>
            </a:pPr>
            <a:r>
              <a:rPr lang="en-US" sz="4000" dirty="0">
                <a:solidFill>
                  <a:srgbClr val="FFFFFF"/>
                </a:solidFill>
                <a:latin typeface="Nunito Semi Bold" pitchFamily="34" charset="0"/>
                <a:ea typeface="Nunito Semi Bold" pitchFamily="34" charset="-122"/>
                <a:cs typeface="Nunito Semi Bold" pitchFamily="34" charset="-120"/>
              </a:rPr>
              <a:t>Global Female Primary Completion Rate Analysis</a:t>
            </a:r>
            <a:endParaRPr lang="en-US" sz="4000" dirty="0"/>
          </a:p>
        </p:txBody>
      </p:sp>
      <p:sp>
        <p:nvSpPr>
          <p:cNvPr id="3" name="Text 1"/>
          <p:cNvSpPr/>
          <p:nvPr/>
        </p:nvSpPr>
        <p:spPr>
          <a:xfrm>
            <a:off x="760452" y="1562338"/>
            <a:ext cx="4090154" cy="511135"/>
          </a:xfrm>
          <a:prstGeom prst="rect">
            <a:avLst/>
          </a:prstGeom>
          <a:noFill/>
          <a:ln/>
        </p:spPr>
        <p:txBody>
          <a:bodyPr wrap="none" lIns="0" tIns="0" rIns="0" bIns="0" rtlCol="0" anchor="t"/>
          <a:lstStyle/>
          <a:p>
            <a:pPr marL="0" indent="0" algn="l">
              <a:lnSpc>
                <a:spcPts val="4000"/>
              </a:lnSpc>
              <a:buNone/>
            </a:pPr>
            <a:r>
              <a:rPr lang="en-US" sz="3200" dirty="0">
                <a:solidFill>
                  <a:srgbClr val="FFFFFF"/>
                </a:solidFill>
                <a:latin typeface="Nunito Semi Bold" pitchFamily="34" charset="0"/>
                <a:ea typeface="Nunito Semi Bold" pitchFamily="34" charset="-122"/>
                <a:cs typeface="Nunito Semi Bold" pitchFamily="34" charset="-120"/>
              </a:rPr>
              <a:t>Introduction</a:t>
            </a:r>
            <a:endParaRPr lang="en-US" sz="3200" dirty="0"/>
          </a:p>
        </p:txBody>
      </p:sp>
      <p:sp>
        <p:nvSpPr>
          <p:cNvPr id="4" name="Shape 2"/>
          <p:cNvSpPr/>
          <p:nvPr/>
        </p:nvSpPr>
        <p:spPr>
          <a:xfrm>
            <a:off x="760452" y="2399348"/>
            <a:ext cx="6446044" cy="2336006"/>
          </a:xfrm>
          <a:prstGeom prst="roundRect">
            <a:avLst>
              <a:gd name="adj" fmla="val 6263"/>
            </a:avLst>
          </a:prstGeom>
          <a:solidFill>
            <a:srgbClr val="00002E">
              <a:alpha val="75000"/>
            </a:srgbClr>
          </a:solidFill>
          <a:ln w="30480">
            <a:solidFill>
              <a:srgbClr val="F2B42D"/>
            </a:solidFill>
            <a:prstDash val="solid"/>
          </a:ln>
        </p:spPr>
      </p:sp>
      <p:sp>
        <p:nvSpPr>
          <p:cNvPr id="5" name="Shape 3"/>
          <p:cNvSpPr/>
          <p:nvPr/>
        </p:nvSpPr>
        <p:spPr>
          <a:xfrm>
            <a:off x="729972" y="2399348"/>
            <a:ext cx="121920" cy="2336006"/>
          </a:xfrm>
          <a:prstGeom prst="roundRect">
            <a:avLst>
              <a:gd name="adj" fmla="val 267338"/>
            </a:avLst>
          </a:prstGeom>
          <a:solidFill>
            <a:srgbClr val="F2B42D"/>
          </a:solidFill>
          <a:ln/>
        </p:spPr>
      </p:sp>
      <p:sp>
        <p:nvSpPr>
          <p:cNvPr id="6" name="Text 4"/>
          <p:cNvSpPr/>
          <p:nvPr/>
        </p:nvSpPr>
        <p:spPr>
          <a:xfrm>
            <a:off x="1099661" y="2647117"/>
            <a:ext cx="2556272" cy="31944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Semi Bold" pitchFamily="34" charset="0"/>
                <a:ea typeface="Nunito Semi Bold" pitchFamily="34" charset="-122"/>
                <a:cs typeface="Nunito Semi Bold" pitchFamily="34" charset="-120"/>
              </a:rPr>
              <a:t>Sector</a:t>
            </a:r>
            <a:endParaRPr lang="en-US" sz="2000" dirty="0"/>
          </a:p>
        </p:txBody>
      </p:sp>
      <p:sp>
        <p:nvSpPr>
          <p:cNvPr id="7" name="Text 5"/>
          <p:cNvSpPr/>
          <p:nvPr/>
        </p:nvSpPr>
        <p:spPr>
          <a:xfrm>
            <a:off x="1099661" y="3096935"/>
            <a:ext cx="5859066" cy="347663"/>
          </a:xfrm>
          <a:prstGeom prst="rect">
            <a:avLst/>
          </a:prstGeom>
          <a:noFill/>
          <a:ln/>
        </p:spPr>
        <p:txBody>
          <a:bodyPr wrap="non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Education</a:t>
            </a:r>
            <a:endParaRPr lang="en-US" sz="1700" dirty="0"/>
          </a:p>
        </p:txBody>
      </p:sp>
      <p:sp>
        <p:nvSpPr>
          <p:cNvPr id="8" name="Shape 6"/>
          <p:cNvSpPr/>
          <p:nvPr/>
        </p:nvSpPr>
        <p:spPr>
          <a:xfrm>
            <a:off x="7423785" y="2399348"/>
            <a:ext cx="6446163" cy="2336006"/>
          </a:xfrm>
          <a:prstGeom prst="roundRect">
            <a:avLst>
              <a:gd name="adj" fmla="val 6263"/>
            </a:avLst>
          </a:prstGeom>
          <a:solidFill>
            <a:srgbClr val="00002E">
              <a:alpha val="75000"/>
            </a:srgbClr>
          </a:solidFill>
          <a:ln w="30480">
            <a:solidFill>
              <a:srgbClr val="D7425E"/>
            </a:solidFill>
            <a:prstDash val="solid"/>
          </a:ln>
        </p:spPr>
      </p:sp>
      <p:sp>
        <p:nvSpPr>
          <p:cNvPr id="9" name="Shape 7"/>
          <p:cNvSpPr/>
          <p:nvPr/>
        </p:nvSpPr>
        <p:spPr>
          <a:xfrm>
            <a:off x="7393305" y="2399348"/>
            <a:ext cx="121920" cy="2336006"/>
          </a:xfrm>
          <a:prstGeom prst="roundRect">
            <a:avLst>
              <a:gd name="adj" fmla="val 267338"/>
            </a:avLst>
          </a:prstGeom>
          <a:solidFill>
            <a:srgbClr val="D7425E"/>
          </a:solidFill>
          <a:ln/>
        </p:spPr>
      </p:sp>
      <p:sp>
        <p:nvSpPr>
          <p:cNvPr id="10" name="Text 8"/>
          <p:cNvSpPr/>
          <p:nvPr/>
        </p:nvSpPr>
        <p:spPr>
          <a:xfrm>
            <a:off x="7762994" y="2647117"/>
            <a:ext cx="2556272" cy="31944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Semi Bold" pitchFamily="34" charset="0"/>
                <a:ea typeface="Nunito Semi Bold" pitchFamily="34" charset="-122"/>
                <a:cs typeface="Nunito Semi Bold" pitchFamily="34" charset="-120"/>
              </a:rPr>
              <a:t>Objective</a:t>
            </a:r>
            <a:endParaRPr lang="en-US" sz="2000" dirty="0"/>
          </a:p>
        </p:txBody>
      </p:sp>
      <p:sp>
        <p:nvSpPr>
          <p:cNvPr id="11" name="Text 9"/>
          <p:cNvSpPr/>
          <p:nvPr/>
        </p:nvSpPr>
        <p:spPr>
          <a:xfrm>
            <a:off x="7762994" y="3096935"/>
            <a:ext cx="5859185" cy="1390650"/>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Our goal is to analyze global female primary completion rates to identify trends, regional disparities, and key factors influencing access to education, using advanced big data analytics techniques.</a:t>
            </a:r>
            <a:endParaRPr lang="en-US" sz="1700" dirty="0"/>
          </a:p>
        </p:txBody>
      </p:sp>
      <p:sp>
        <p:nvSpPr>
          <p:cNvPr id="12" name="Shape 10"/>
          <p:cNvSpPr/>
          <p:nvPr/>
        </p:nvSpPr>
        <p:spPr>
          <a:xfrm>
            <a:off x="760452" y="4952643"/>
            <a:ext cx="6446044" cy="2683669"/>
          </a:xfrm>
          <a:prstGeom prst="roundRect">
            <a:avLst>
              <a:gd name="adj" fmla="val 5452"/>
            </a:avLst>
          </a:prstGeom>
          <a:solidFill>
            <a:srgbClr val="00002E">
              <a:alpha val="75000"/>
            </a:srgbClr>
          </a:solidFill>
          <a:ln w="30480">
            <a:solidFill>
              <a:srgbClr val="DD785E"/>
            </a:solidFill>
            <a:prstDash val="solid"/>
          </a:ln>
        </p:spPr>
      </p:sp>
      <p:sp>
        <p:nvSpPr>
          <p:cNvPr id="13" name="Shape 11"/>
          <p:cNvSpPr/>
          <p:nvPr/>
        </p:nvSpPr>
        <p:spPr>
          <a:xfrm>
            <a:off x="729972" y="4952643"/>
            <a:ext cx="121920" cy="2683669"/>
          </a:xfrm>
          <a:prstGeom prst="roundRect">
            <a:avLst>
              <a:gd name="adj" fmla="val 267338"/>
            </a:avLst>
          </a:prstGeom>
          <a:solidFill>
            <a:srgbClr val="DD785E"/>
          </a:solidFill>
          <a:ln/>
        </p:spPr>
      </p:sp>
      <p:sp>
        <p:nvSpPr>
          <p:cNvPr id="14" name="Text 12"/>
          <p:cNvSpPr/>
          <p:nvPr/>
        </p:nvSpPr>
        <p:spPr>
          <a:xfrm>
            <a:off x="1099661" y="5200412"/>
            <a:ext cx="2556272" cy="31944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Semi Bold" pitchFamily="34" charset="0"/>
                <a:ea typeface="Nunito Semi Bold" pitchFamily="34" charset="-122"/>
                <a:cs typeface="Nunito Semi Bold" pitchFamily="34" charset="-120"/>
              </a:rPr>
              <a:t>Problem Statement</a:t>
            </a:r>
            <a:endParaRPr lang="en-US" sz="2000" dirty="0"/>
          </a:p>
        </p:txBody>
      </p:sp>
      <p:sp>
        <p:nvSpPr>
          <p:cNvPr id="15" name="Text 13"/>
          <p:cNvSpPr/>
          <p:nvPr/>
        </p:nvSpPr>
        <p:spPr>
          <a:xfrm>
            <a:off x="1099661" y="5650230"/>
            <a:ext cx="5859066" cy="1738313"/>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How can we leverage big data to detect patterns in female primary completion rates and pinpoint the drivers of low completion in specific regions or countries? This question drives our mission to provide actionable insights for policymakers.</a:t>
            </a:r>
            <a:endParaRPr lang="en-US" sz="1700" dirty="0"/>
          </a:p>
        </p:txBody>
      </p:sp>
      <p:sp>
        <p:nvSpPr>
          <p:cNvPr id="16" name="Shape 14"/>
          <p:cNvSpPr/>
          <p:nvPr/>
        </p:nvSpPr>
        <p:spPr>
          <a:xfrm>
            <a:off x="7423785" y="4952643"/>
            <a:ext cx="6446163" cy="2683669"/>
          </a:xfrm>
          <a:prstGeom prst="roundRect">
            <a:avLst>
              <a:gd name="adj" fmla="val 5452"/>
            </a:avLst>
          </a:prstGeom>
          <a:solidFill>
            <a:srgbClr val="00002E">
              <a:alpha val="75000"/>
            </a:srgbClr>
          </a:solidFill>
          <a:ln w="30480">
            <a:solidFill>
              <a:srgbClr val="48A8E2"/>
            </a:solidFill>
            <a:prstDash val="solid"/>
          </a:ln>
        </p:spPr>
      </p:sp>
      <p:sp>
        <p:nvSpPr>
          <p:cNvPr id="17" name="Shape 15"/>
          <p:cNvSpPr/>
          <p:nvPr/>
        </p:nvSpPr>
        <p:spPr>
          <a:xfrm>
            <a:off x="7393305" y="4952643"/>
            <a:ext cx="121920" cy="2683669"/>
          </a:xfrm>
          <a:prstGeom prst="roundRect">
            <a:avLst>
              <a:gd name="adj" fmla="val 267338"/>
            </a:avLst>
          </a:prstGeom>
          <a:solidFill>
            <a:srgbClr val="48A8E2"/>
          </a:solidFill>
          <a:ln/>
        </p:spPr>
      </p:sp>
      <p:sp>
        <p:nvSpPr>
          <p:cNvPr id="18" name="Text 16"/>
          <p:cNvSpPr/>
          <p:nvPr/>
        </p:nvSpPr>
        <p:spPr>
          <a:xfrm>
            <a:off x="7762994" y="5200412"/>
            <a:ext cx="2556272" cy="319445"/>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Nunito Semi Bold" pitchFamily="34" charset="0"/>
                <a:ea typeface="Nunito Semi Bold" pitchFamily="34" charset="-122"/>
                <a:cs typeface="Nunito Semi Bold" pitchFamily="34" charset="-120"/>
              </a:rPr>
              <a:t>Why It Matters</a:t>
            </a:r>
            <a:endParaRPr lang="en-US" sz="2000" dirty="0"/>
          </a:p>
        </p:txBody>
      </p:sp>
      <p:sp>
        <p:nvSpPr>
          <p:cNvPr id="19" name="Text 17"/>
          <p:cNvSpPr/>
          <p:nvPr/>
        </p:nvSpPr>
        <p:spPr>
          <a:xfrm>
            <a:off x="7762994" y="5650230"/>
            <a:ext cx="5859185" cy="1738313"/>
          </a:xfrm>
          <a:prstGeom prst="rect">
            <a:avLst/>
          </a:prstGeom>
          <a:noFill/>
          <a:ln/>
        </p:spPr>
        <p:txBody>
          <a:bodyPr wrap="square" lIns="0" tIns="0" rIns="0" bIns="0" rtlCol="0" anchor="t"/>
          <a:lstStyle/>
          <a:p>
            <a:pPr marL="0" indent="0" algn="l">
              <a:lnSpc>
                <a:spcPts val="2700"/>
              </a:lnSpc>
              <a:buNone/>
            </a:pPr>
            <a:r>
              <a:rPr lang="en-US" sz="1700" dirty="0">
                <a:solidFill>
                  <a:srgbClr val="FFFFFF"/>
                </a:solidFill>
                <a:latin typeface="PT Sans" pitchFamily="34" charset="0"/>
                <a:ea typeface="PT Sans" pitchFamily="34" charset="-122"/>
                <a:cs typeface="PT Sans" pitchFamily="34" charset="-120"/>
              </a:rPr>
              <a:t>Education is a cornerstone of development. By empowering girls through primary education, we foster economic growth, promote gender equality, and build stronger, more equitable societies. This project highlights the gaps and opportunities in global education systems.</a:t>
            </a:r>
            <a:endParaRPr lang="en-US" sz="1700" dirty="0"/>
          </a:p>
        </p:txBody>
      </p:sp>
      <p:sp>
        <p:nvSpPr>
          <p:cNvPr id="20" name="Rectangle: Rounded Corners 19">
            <a:extLst>
              <a:ext uri="{FF2B5EF4-FFF2-40B4-BE49-F238E27FC236}">
                <a16:creationId xmlns:a16="http://schemas.microsoft.com/office/drawing/2014/main" id="{70BD0C86-EB0F-FDFD-3469-DDA3BD9C5BB1}"/>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18862" y="47494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Dataset Details</a:t>
            </a:r>
            <a:endParaRPr lang="en-US" sz="2200" dirty="0"/>
          </a:p>
        </p:txBody>
      </p:sp>
      <p:sp>
        <p:nvSpPr>
          <p:cNvPr id="3" name="Shape 1"/>
          <p:cNvSpPr/>
          <p:nvPr/>
        </p:nvSpPr>
        <p:spPr>
          <a:xfrm>
            <a:off x="418862" y="1066205"/>
            <a:ext cx="4517708" cy="900470"/>
          </a:xfrm>
          <a:prstGeom prst="roundRect">
            <a:avLst>
              <a:gd name="adj" fmla="val 19938"/>
            </a:avLst>
          </a:prstGeom>
          <a:solidFill>
            <a:srgbClr val="00002E">
              <a:alpha val="75000"/>
            </a:srgbClr>
          </a:solidFill>
          <a:ln w="15240">
            <a:solidFill>
              <a:srgbClr val="F2B42D"/>
            </a:solidFill>
            <a:prstDash val="solid"/>
          </a:ln>
        </p:spPr>
      </p:sp>
      <p:sp>
        <p:nvSpPr>
          <p:cNvPr id="4" name="Text 2"/>
          <p:cNvSpPr/>
          <p:nvPr/>
        </p:nvSpPr>
        <p:spPr>
          <a:xfrm>
            <a:off x="553760" y="1201103"/>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Dataset Title</a:t>
            </a:r>
            <a:endParaRPr lang="en-US" sz="1100" dirty="0"/>
          </a:p>
        </p:txBody>
      </p:sp>
      <p:sp>
        <p:nvSpPr>
          <p:cNvPr id="5" name="Text 3"/>
          <p:cNvSpPr/>
          <p:nvPr/>
        </p:nvSpPr>
        <p:spPr>
          <a:xfrm>
            <a:off x="553760" y="1448872"/>
            <a:ext cx="4247912" cy="191453"/>
          </a:xfrm>
          <a:prstGeom prst="rect">
            <a:avLst/>
          </a:prstGeom>
          <a:noFill/>
          <a:ln/>
        </p:spPr>
        <p:txBody>
          <a:bodyPr wrap="non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Primary Completion Rate, Female (% of Relevant Age Group)</a:t>
            </a:r>
            <a:endParaRPr lang="en-US" sz="900" dirty="0"/>
          </a:p>
        </p:txBody>
      </p:sp>
      <p:sp>
        <p:nvSpPr>
          <p:cNvPr id="6" name="Shape 4"/>
          <p:cNvSpPr/>
          <p:nvPr/>
        </p:nvSpPr>
        <p:spPr>
          <a:xfrm>
            <a:off x="5056227" y="1066205"/>
            <a:ext cx="4517827" cy="900470"/>
          </a:xfrm>
          <a:prstGeom prst="roundRect">
            <a:avLst>
              <a:gd name="adj" fmla="val 19938"/>
            </a:avLst>
          </a:prstGeom>
          <a:solidFill>
            <a:srgbClr val="00002E">
              <a:alpha val="75000"/>
            </a:srgbClr>
          </a:solidFill>
          <a:ln w="15240">
            <a:solidFill>
              <a:srgbClr val="D7425E"/>
            </a:solidFill>
            <a:prstDash val="solid"/>
          </a:ln>
        </p:spPr>
      </p:sp>
      <p:sp>
        <p:nvSpPr>
          <p:cNvPr id="7" name="Text 5"/>
          <p:cNvSpPr/>
          <p:nvPr/>
        </p:nvSpPr>
        <p:spPr>
          <a:xfrm>
            <a:off x="5191125" y="1201103"/>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Source Link</a:t>
            </a:r>
            <a:endParaRPr lang="en-US" sz="1100" dirty="0"/>
          </a:p>
        </p:txBody>
      </p:sp>
      <p:sp>
        <p:nvSpPr>
          <p:cNvPr id="8" name="Text 6"/>
          <p:cNvSpPr/>
          <p:nvPr/>
        </p:nvSpPr>
        <p:spPr>
          <a:xfrm>
            <a:off x="5191125" y="1448872"/>
            <a:ext cx="4248031" cy="191453"/>
          </a:xfrm>
          <a:prstGeom prst="rect">
            <a:avLst/>
          </a:prstGeom>
          <a:noFill/>
          <a:ln/>
        </p:spPr>
        <p:txBody>
          <a:bodyPr wrap="none" lIns="0" tIns="0" rIns="0" bIns="0" rtlCol="0" anchor="t"/>
          <a:lstStyle/>
          <a:p>
            <a:pPr marL="0" indent="0" algn="l">
              <a:lnSpc>
                <a:spcPts val="1500"/>
              </a:lnSpc>
              <a:buNone/>
            </a:pPr>
            <a:r>
              <a:rPr lang="en-US" sz="900" u="sng" dirty="0">
                <a:solidFill>
                  <a:srgbClr val="F2B42D"/>
                </a:solidFill>
                <a:latin typeface="PT Sans" pitchFamily="34" charset="0"/>
                <a:ea typeface="PT Sans" pitchFamily="34" charset="-122"/>
                <a:cs typeface="PT Sans" pitchFamily="34" charset="-120"/>
                <a:hlinkClick r:id="rId3">
                  <a:extLst>
                    <a:ext uri="{A12FA001-AC4F-418D-AE19-62706E023703}">
                      <ahyp:hlinkClr xmlns:ahyp="http://schemas.microsoft.com/office/drawing/2018/hyperlinkcolor" val="tx"/>
                    </a:ext>
                  </a:extLst>
                </a:hlinkClick>
              </a:rPr>
              <a:t>https://data.worldbank.org/indicator/SE.PRM.CMPT.FE.ZS</a:t>
            </a:r>
            <a:endParaRPr lang="en-US" sz="900" dirty="0"/>
          </a:p>
        </p:txBody>
      </p:sp>
      <p:sp>
        <p:nvSpPr>
          <p:cNvPr id="9" name="Shape 7"/>
          <p:cNvSpPr/>
          <p:nvPr/>
        </p:nvSpPr>
        <p:spPr>
          <a:xfrm>
            <a:off x="9693712" y="1066205"/>
            <a:ext cx="4517827" cy="900470"/>
          </a:xfrm>
          <a:prstGeom prst="roundRect">
            <a:avLst>
              <a:gd name="adj" fmla="val 19938"/>
            </a:avLst>
          </a:prstGeom>
          <a:solidFill>
            <a:srgbClr val="00002E">
              <a:alpha val="75000"/>
            </a:srgbClr>
          </a:solidFill>
          <a:ln w="15240">
            <a:solidFill>
              <a:srgbClr val="DD785E"/>
            </a:solidFill>
            <a:prstDash val="solid"/>
          </a:ln>
        </p:spPr>
      </p:sp>
      <p:sp>
        <p:nvSpPr>
          <p:cNvPr id="10" name="Text 8"/>
          <p:cNvSpPr/>
          <p:nvPr/>
        </p:nvSpPr>
        <p:spPr>
          <a:xfrm>
            <a:off x="9828609" y="1201103"/>
            <a:ext cx="195536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Number of Rows and Columns</a:t>
            </a:r>
            <a:endParaRPr lang="en-US" sz="1100" dirty="0"/>
          </a:p>
        </p:txBody>
      </p:sp>
      <p:sp>
        <p:nvSpPr>
          <p:cNvPr id="11" name="Text 9"/>
          <p:cNvSpPr/>
          <p:nvPr/>
        </p:nvSpPr>
        <p:spPr>
          <a:xfrm>
            <a:off x="9828609" y="1448872"/>
            <a:ext cx="4248031" cy="382905"/>
          </a:xfrm>
          <a:prstGeom prst="rect">
            <a:avLst/>
          </a:prstGeom>
          <a:noFill/>
          <a:ln/>
        </p:spPr>
        <p:txBody>
          <a:bodyPr wrap="squar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266 rows (countries and regions), 69 columns (Country Name, Country Code, years 1960–2024)</a:t>
            </a:r>
            <a:endParaRPr lang="en-US" sz="900" dirty="0"/>
          </a:p>
        </p:txBody>
      </p:sp>
      <p:sp>
        <p:nvSpPr>
          <p:cNvPr id="12" name="Shape 10"/>
          <p:cNvSpPr/>
          <p:nvPr/>
        </p:nvSpPr>
        <p:spPr>
          <a:xfrm>
            <a:off x="418862" y="2086332"/>
            <a:ext cx="6836450" cy="1091922"/>
          </a:xfrm>
          <a:prstGeom prst="roundRect">
            <a:avLst>
              <a:gd name="adj" fmla="val 16442"/>
            </a:avLst>
          </a:prstGeom>
          <a:solidFill>
            <a:srgbClr val="00002E">
              <a:alpha val="75000"/>
            </a:srgbClr>
          </a:solidFill>
          <a:ln w="15240">
            <a:solidFill>
              <a:srgbClr val="48A8E2"/>
            </a:solidFill>
            <a:prstDash val="solid"/>
          </a:ln>
        </p:spPr>
      </p:sp>
      <p:sp>
        <p:nvSpPr>
          <p:cNvPr id="13" name="Text 11"/>
          <p:cNvSpPr/>
          <p:nvPr/>
        </p:nvSpPr>
        <p:spPr>
          <a:xfrm>
            <a:off x="553760" y="2221230"/>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Data Structure</a:t>
            </a:r>
            <a:endParaRPr lang="en-US" sz="1100" dirty="0"/>
          </a:p>
        </p:txBody>
      </p:sp>
      <p:sp>
        <p:nvSpPr>
          <p:cNvPr id="14" name="Text 12"/>
          <p:cNvSpPr/>
          <p:nvPr/>
        </p:nvSpPr>
        <p:spPr>
          <a:xfrm>
            <a:off x="553760" y="2468999"/>
            <a:ext cx="6566654" cy="191453"/>
          </a:xfrm>
          <a:prstGeom prst="rect">
            <a:avLst/>
          </a:prstGeom>
          <a:noFill/>
          <a:ln/>
        </p:spPr>
        <p:txBody>
          <a:bodyPr wrap="non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Structured (CSV format, containing tabular data with completion rates over time)</a:t>
            </a:r>
            <a:endParaRPr lang="en-US" sz="900" dirty="0"/>
          </a:p>
        </p:txBody>
      </p:sp>
      <p:sp>
        <p:nvSpPr>
          <p:cNvPr id="15" name="Shape 13"/>
          <p:cNvSpPr/>
          <p:nvPr/>
        </p:nvSpPr>
        <p:spPr>
          <a:xfrm>
            <a:off x="7374969" y="2086332"/>
            <a:ext cx="6836569" cy="1091922"/>
          </a:xfrm>
          <a:prstGeom prst="roundRect">
            <a:avLst>
              <a:gd name="adj" fmla="val 16442"/>
            </a:avLst>
          </a:prstGeom>
          <a:solidFill>
            <a:srgbClr val="00002E">
              <a:alpha val="75000"/>
            </a:srgbClr>
          </a:solidFill>
          <a:ln w="15240">
            <a:solidFill>
              <a:srgbClr val="59ABA9"/>
            </a:solidFill>
            <a:prstDash val="solid"/>
          </a:ln>
        </p:spPr>
      </p:sp>
      <p:sp>
        <p:nvSpPr>
          <p:cNvPr id="16" name="Text 14"/>
          <p:cNvSpPr/>
          <p:nvPr/>
        </p:nvSpPr>
        <p:spPr>
          <a:xfrm>
            <a:off x="7509867" y="2221230"/>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Data Status</a:t>
            </a:r>
            <a:endParaRPr lang="en-US" sz="1100" dirty="0"/>
          </a:p>
        </p:txBody>
      </p:sp>
      <p:sp>
        <p:nvSpPr>
          <p:cNvPr id="17" name="Text 15"/>
          <p:cNvSpPr/>
          <p:nvPr/>
        </p:nvSpPr>
        <p:spPr>
          <a:xfrm>
            <a:off x="7509867" y="2468999"/>
            <a:ext cx="6566773" cy="574358"/>
          </a:xfrm>
          <a:prstGeom prst="rect">
            <a:avLst/>
          </a:prstGeom>
          <a:noFill/>
          <a:ln/>
        </p:spPr>
        <p:txBody>
          <a:bodyPr wrap="squar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Requires preprocessing due to missing values in certain years and inconsistent data formats, which we addressed to ensure robust analysis. This World Bank dataset provides a comprehensive view of female primary education trends across decades, enabling us to explore global and regional patterns effectively.</a:t>
            </a:r>
            <a:endParaRPr lang="en-US" sz="900" dirty="0"/>
          </a:p>
        </p:txBody>
      </p:sp>
      <p:sp>
        <p:nvSpPr>
          <p:cNvPr id="18" name="Text 16"/>
          <p:cNvSpPr/>
          <p:nvPr/>
        </p:nvSpPr>
        <p:spPr>
          <a:xfrm>
            <a:off x="418862" y="3357682"/>
            <a:ext cx="2252901" cy="281583"/>
          </a:xfrm>
          <a:prstGeom prst="rect">
            <a:avLst/>
          </a:prstGeom>
          <a:noFill/>
          <a:ln/>
        </p:spPr>
        <p:txBody>
          <a:bodyPr wrap="none" lIns="0" tIns="0" rIns="0" bIns="0" rtlCol="0" anchor="t"/>
          <a:lstStyle/>
          <a:p>
            <a:pPr marL="0" indent="0" algn="l">
              <a:lnSpc>
                <a:spcPts val="2200"/>
              </a:lnSpc>
              <a:buNone/>
            </a:pPr>
            <a:r>
              <a:rPr lang="en-US" sz="1750" dirty="0">
                <a:solidFill>
                  <a:srgbClr val="FFFFFF"/>
                </a:solidFill>
                <a:latin typeface="Nunito Semi Bold" pitchFamily="34" charset="0"/>
                <a:ea typeface="Nunito Semi Bold" pitchFamily="34" charset="-122"/>
                <a:cs typeface="Nunito Semi Bold" pitchFamily="34" charset="-120"/>
              </a:rPr>
              <a:t>Methodology</a:t>
            </a:r>
            <a:endParaRPr lang="en-US" sz="1750" dirty="0"/>
          </a:p>
        </p:txBody>
      </p:sp>
      <p:pic>
        <p:nvPicPr>
          <p:cNvPr id="19" name="Image 0" descr="preencoded.png"/>
          <p:cNvPicPr>
            <a:picLocks noChangeAspect="1"/>
          </p:cNvPicPr>
          <p:nvPr/>
        </p:nvPicPr>
        <p:blipFill>
          <a:blip r:embed="rId4"/>
          <a:stretch>
            <a:fillRect/>
          </a:stretch>
        </p:blipFill>
        <p:spPr>
          <a:xfrm>
            <a:off x="418862" y="3818692"/>
            <a:ext cx="598408" cy="718066"/>
          </a:xfrm>
          <a:prstGeom prst="rect">
            <a:avLst/>
          </a:prstGeom>
        </p:spPr>
      </p:pic>
      <p:sp>
        <p:nvSpPr>
          <p:cNvPr id="20" name="Text 17"/>
          <p:cNvSpPr/>
          <p:nvPr/>
        </p:nvSpPr>
        <p:spPr>
          <a:xfrm>
            <a:off x="1136928" y="3938349"/>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Data Preprocessing</a:t>
            </a:r>
            <a:endParaRPr lang="en-US" sz="1100" dirty="0"/>
          </a:p>
        </p:txBody>
      </p:sp>
      <p:sp>
        <p:nvSpPr>
          <p:cNvPr id="21" name="Text 18"/>
          <p:cNvSpPr/>
          <p:nvPr/>
        </p:nvSpPr>
        <p:spPr>
          <a:xfrm>
            <a:off x="1136928" y="4186118"/>
            <a:ext cx="13074610" cy="191453"/>
          </a:xfrm>
          <a:prstGeom prst="rect">
            <a:avLst/>
          </a:prstGeom>
          <a:noFill/>
          <a:ln/>
        </p:spPr>
        <p:txBody>
          <a:bodyPr wrap="non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We loaded the World Bank dataset into Python using Jupyter Notebook. We removed irrelevant columns (e.g., Indicator Name), filled missing values with medians to maintain data integrity, and converted year columns to numeric format for analysis.</a:t>
            </a:r>
            <a:endParaRPr lang="en-US" sz="900" dirty="0"/>
          </a:p>
        </p:txBody>
      </p:sp>
      <p:pic>
        <p:nvPicPr>
          <p:cNvPr id="22" name="Image 1" descr="preencoded.png"/>
          <p:cNvPicPr>
            <a:picLocks noChangeAspect="1"/>
          </p:cNvPicPr>
          <p:nvPr/>
        </p:nvPicPr>
        <p:blipFill>
          <a:blip r:embed="rId5"/>
          <a:stretch>
            <a:fillRect/>
          </a:stretch>
        </p:blipFill>
        <p:spPr>
          <a:xfrm>
            <a:off x="418862" y="4536758"/>
            <a:ext cx="598408" cy="718066"/>
          </a:xfrm>
          <a:prstGeom prst="rect">
            <a:avLst/>
          </a:prstGeom>
        </p:spPr>
      </p:pic>
      <p:sp>
        <p:nvSpPr>
          <p:cNvPr id="23" name="Text 19"/>
          <p:cNvSpPr/>
          <p:nvPr/>
        </p:nvSpPr>
        <p:spPr>
          <a:xfrm>
            <a:off x="1136928" y="4656415"/>
            <a:ext cx="2098834"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Exploratory Data Analysis (EDA)</a:t>
            </a:r>
            <a:endParaRPr lang="en-US" sz="1100" dirty="0"/>
          </a:p>
        </p:txBody>
      </p:sp>
      <p:sp>
        <p:nvSpPr>
          <p:cNvPr id="24" name="Text 20"/>
          <p:cNvSpPr/>
          <p:nvPr/>
        </p:nvSpPr>
        <p:spPr>
          <a:xfrm>
            <a:off x="1136928" y="4904184"/>
            <a:ext cx="13074610" cy="191453"/>
          </a:xfrm>
          <a:prstGeom prst="rect">
            <a:avLst/>
          </a:prstGeom>
          <a:noFill/>
          <a:ln/>
        </p:spPr>
        <p:txBody>
          <a:bodyPr wrap="non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We generated descriptive statistics to summarize completion rates and created visualizations, including histograms for 2023 data and trend plots for regions like World, Africa Eastern and Southern, and Africa Western and Central.</a:t>
            </a:r>
            <a:endParaRPr lang="en-US" sz="900" dirty="0"/>
          </a:p>
        </p:txBody>
      </p:sp>
      <p:pic>
        <p:nvPicPr>
          <p:cNvPr id="25" name="Image 2" descr="preencoded.png"/>
          <p:cNvPicPr>
            <a:picLocks noChangeAspect="1"/>
          </p:cNvPicPr>
          <p:nvPr/>
        </p:nvPicPr>
        <p:blipFill>
          <a:blip r:embed="rId6"/>
          <a:stretch>
            <a:fillRect/>
          </a:stretch>
        </p:blipFill>
        <p:spPr>
          <a:xfrm>
            <a:off x="418862" y="5254823"/>
            <a:ext cx="598408" cy="911781"/>
          </a:xfrm>
          <a:prstGeom prst="rect">
            <a:avLst/>
          </a:prstGeom>
        </p:spPr>
      </p:pic>
      <p:sp>
        <p:nvSpPr>
          <p:cNvPr id="26" name="Text 21"/>
          <p:cNvSpPr/>
          <p:nvPr/>
        </p:nvSpPr>
        <p:spPr>
          <a:xfrm>
            <a:off x="1136928" y="5374481"/>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Machine Learning</a:t>
            </a:r>
            <a:endParaRPr lang="en-US" sz="1100" dirty="0"/>
          </a:p>
        </p:txBody>
      </p:sp>
      <p:sp>
        <p:nvSpPr>
          <p:cNvPr id="27" name="Text 22"/>
          <p:cNvSpPr/>
          <p:nvPr/>
        </p:nvSpPr>
        <p:spPr>
          <a:xfrm>
            <a:off x="1136928" y="5622250"/>
            <a:ext cx="13074610" cy="191453"/>
          </a:xfrm>
          <a:prstGeom prst="rect">
            <a:avLst/>
          </a:prstGeom>
          <a:noFill/>
          <a:ln/>
        </p:spPr>
        <p:txBody>
          <a:bodyPr wrap="none" lIns="0" tIns="0" rIns="0" bIns="0" rtlCol="0" anchor="t"/>
          <a:lstStyle/>
          <a:p>
            <a:pPr marL="342900" indent="-342900" algn="l">
              <a:lnSpc>
                <a:spcPts val="1500"/>
              </a:lnSpc>
              <a:buSzPct val="100000"/>
              <a:buChar char="•"/>
            </a:pPr>
            <a:r>
              <a:rPr lang="en-US" sz="900" b="1" dirty="0">
                <a:solidFill>
                  <a:srgbClr val="FFFFFF"/>
                </a:solidFill>
                <a:latin typeface="PT Sans" pitchFamily="34" charset="0"/>
                <a:ea typeface="PT Sans" pitchFamily="34" charset="-122"/>
                <a:cs typeface="PT Sans" pitchFamily="34" charset="-120"/>
              </a:rPr>
              <a:t>Linear Regression</a:t>
            </a:r>
            <a:r>
              <a:rPr lang="en-US" sz="900" dirty="0">
                <a:solidFill>
                  <a:srgbClr val="FFFFFF"/>
                </a:solidFill>
                <a:latin typeface="PT Sans" pitchFamily="34" charset="0"/>
                <a:ea typeface="PT Sans" pitchFamily="34" charset="-122"/>
                <a:cs typeface="PT Sans" pitchFamily="34" charset="-120"/>
              </a:rPr>
              <a:t>: We used historical data (2000–2022) to predict 2023 completion rates, evaluating model performance with metrics like Mean Squared Error (MSE) and R².</a:t>
            </a:r>
            <a:endParaRPr lang="en-US" sz="900" dirty="0"/>
          </a:p>
        </p:txBody>
      </p:sp>
      <p:sp>
        <p:nvSpPr>
          <p:cNvPr id="28" name="Text 23"/>
          <p:cNvSpPr/>
          <p:nvPr/>
        </p:nvSpPr>
        <p:spPr>
          <a:xfrm>
            <a:off x="1136928" y="5855494"/>
            <a:ext cx="13074610" cy="191453"/>
          </a:xfrm>
          <a:prstGeom prst="rect">
            <a:avLst/>
          </a:prstGeom>
          <a:noFill/>
          <a:ln/>
        </p:spPr>
        <p:txBody>
          <a:bodyPr wrap="none" lIns="0" tIns="0" rIns="0" bIns="0" rtlCol="0" anchor="t"/>
          <a:lstStyle/>
          <a:p>
            <a:pPr marL="342900" indent="-342900" algn="l">
              <a:lnSpc>
                <a:spcPts val="1500"/>
              </a:lnSpc>
              <a:buSzPct val="100000"/>
              <a:buChar char="•"/>
            </a:pPr>
            <a:r>
              <a:rPr lang="en-US" sz="900" b="1" dirty="0">
                <a:solidFill>
                  <a:srgbClr val="FFFFFF"/>
                </a:solidFill>
                <a:latin typeface="PT Sans" pitchFamily="34" charset="0"/>
                <a:ea typeface="PT Sans" pitchFamily="34" charset="-122"/>
                <a:cs typeface="PT Sans" pitchFamily="34" charset="-120"/>
              </a:rPr>
              <a:t>K-Means Clustering</a:t>
            </a:r>
            <a:r>
              <a:rPr lang="en-US" sz="900" dirty="0">
                <a:solidFill>
                  <a:srgbClr val="FFFFFF"/>
                </a:solidFill>
                <a:latin typeface="PT Sans" pitchFamily="34" charset="0"/>
                <a:ea typeface="PT Sans" pitchFamily="34" charset="-122"/>
                <a:cs typeface="PT Sans" pitchFamily="34" charset="-120"/>
              </a:rPr>
              <a:t>: We grouped countries into three clusters based on 2023 completion rates to identify high, medium, and low-performing regions.</a:t>
            </a:r>
            <a:endParaRPr lang="en-US" sz="900" dirty="0"/>
          </a:p>
        </p:txBody>
      </p:sp>
      <p:pic>
        <p:nvPicPr>
          <p:cNvPr id="29" name="Image 3" descr="preencoded.png"/>
          <p:cNvPicPr>
            <a:picLocks noChangeAspect="1"/>
          </p:cNvPicPr>
          <p:nvPr/>
        </p:nvPicPr>
        <p:blipFill>
          <a:blip r:embed="rId7"/>
          <a:stretch>
            <a:fillRect/>
          </a:stretch>
        </p:blipFill>
        <p:spPr>
          <a:xfrm>
            <a:off x="418862" y="6166604"/>
            <a:ext cx="598408" cy="718066"/>
          </a:xfrm>
          <a:prstGeom prst="rect">
            <a:avLst/>
          </a:prstGeom>
        </p:spPr>
      </p:pic>
      <p:sp>
        <p:nvSpPr>
          <p:cNvPr id="30" name="Text 24"/>
          <p:cNvSpPr/>
          <p:nvPr/>
        </p:nvSpPr>
        <p:spPr>
          <a:xfrm>
            <a:off x="1136928" y="6286262"/>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Innovative Feature</a:t>
            </a:r>
            <a:endParaRPr lang="en-US" sz="1100" dirty="0"/>
          </a:p>
        </p:txBody>
      </p:sp>
      <p:sp>
        <p:nvSpPr>
          <p:cNvPr id="31" name="Text 25"/>
          <p:cNvSpPr/>
          <p:nvPr/>
        </p:nvSpPr>
        <p:spPr>
          <a:xfrm>
            <a:off x="1136928" y="6534031"/>
            <a:ext cx="13074610" cy="191453"/>
          </a:xfrm>
          <a:prstGeom prst="rect">
            <a:avLst/>
          </a:prstGeom>
          <a:noFill/>
          <a:ln/>
        </p:spPr>
        <p:txBody>
          <a:bodyPr wrap="non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We developed a custom trend analysis to calculate the average yearly growth rate for the “World” region, providing a novel metric for assessing global progress.</a:t>
            </a:r>
            <a:endParaRPr lang="en-US" sz="900" dirty="0"/>
          </a:p>
        </p:txBody>
      </p:sp>
      <p:pic>
        <p:nvPicPr>
          <p:cNvPr id="32" name="Image 4" descr="preencoded.png"/>
          <p:cNvPicPr>
            <a:picLocks noChangeAspect="1"/>
          </p:cNvPicPr>
          <p:nvPr/>
        </p:nvPicPr>
        <p:blipFill>
          <a:blip r:embed="rId8"/>
          <a:stretch>
            <a:fillRect/>
          </a:stretch>
        </p:blipFill>
        <p:spPr>
          <a:xfrm>
            <a:off x="418862" y="6884670"/>
            <a:ext cx="598408" cy="869990"/>
          </a:xfrm>
          <a:prstGeom prst="rect">
            <a:avLst/>
          </a:prstGeom>
        </p:spPr>
      </p:pic>
      <p:sp>
        <p:nvSpPr>
          <p:cNvPr id="33" name="Text 26"/>
          <p:cNvSpPr/>
          <p:nvPr/>
        </p:nvSpPr>
        <p:spPr>
          <a:xfrm>
            <a:off x="1136928" y="7004328"/>
            <a:ext cx="1408033" cy="175974"/>
          </a:xfrm>
          <a:prstGeom prst="rect">
            <a:avLst/>
          </a:prstGeom>
          <a:noFill/>
          <a:ln/>
        </p:spPr>
        <p:txBody>
          <a:bodyPr wrap="none" lIns="0" tIns="0" rIns="0" bIns="0" rtlCol="0" anchor="t"/>
          <a:lstStyle/>
          <a:p>
            <a:pPr marL="0" indent="0" algn="l">
              <a:lnSpc>
                <a:spcPts val="1350"/>
              </a:lnSpc>
              <a:buNone/>
            </a:pPr>
            <a:r>
              <a:rPr lang="en-US" sz="1100" dirty="0">
                <a:solidFill>
                  <a:srgbClr val="FFFFFF"/>
                </a:solidFill>
                <a:latin typeface="Nunito Semi Bold" pitchFamily="34" charset="0"/>
                <a:ea typeface="Nunito Semi Bold" pitchFamily="34" charset="-122"/>
                <a:cs typeface="Nunito Semi Bold" pitchFamily="34" charset="-120"/>
              </a:rPr>
              <a:t>Visualization</a:t>
            </a:r>
            <a:endParaRPr lang="en-US" sz="1100" dirty="0"/>
          </a:p>
        </p:txBody>
      </p:sp>
      <p:sp>
        <p:nvSpPr>
          <p:cNvPr id="34" name="Text 27"/>
          <p:cNvSpPr/>
          <p:nvPr/>
        </p:nvSpPr>
        <p:spPr>
          <a:xfrm>
            <a:off x="1136928" y="7252097"/>
            <a:ext cx="13074610" cy="382905"/>
          </a:xfrm>
          <a:prstGeom prst="rect">
            <a:avLst/>
          </a:prstGeom>
          <a:noFill/>
          <a:ln/>
        </p:spPr>
        <p:txBody>
          <a:bodyPr wrap="square" lIns="0" tIns="0" rIns="0" bIns="0" rtlCol="0" anchor="t"/>
          <a:lstStyle/>
          <a:p>
            <a:pPr marL="0" indent="0" algn="l">
              <a:lnSpc>
                <a:spcPts val="1500"/>
              </a:lnSpc>
              <a:buNone/>
            </a:pPr>
            <a:r>
              <a:rPr lang="en-US" sz="900" dirty="0">
                <a:solidFill>
                  <a:srgbClr val="FFFFFF"/>
                </a:solidFill>
                <a:latin typeface="PT Sans" pitchFamily="34" charset="0"/>
                <a:ea typeface="PT Sans" pitchFamily="34" charset="-122"/>
                <a:cs typeface="PT Sans" pitchFamily="34" charset="-120"/>
              </a:rPr>
              <a:t>We built an interactive Power BI dashboard to present trends, distributions, clusters, and geographic insights, making our findings accessible to stakeholders. This multi-faceted approach ensured a thorough exploration of the data, from raw numbers to actionable insights.</a:t>
            </a:r>
            <a:endParaRPr lang="en-US" sz="900" dirty="0"/>
          </a:p>
        </p:txBody>
      </p:sp>
      <p:sp>
        <p:nvSpPr>
          <p:cNvPr id="35" name="Rectangle: Rounded Corners 34">
            <a:extLst>
              <a:ext uri="{FF2B5EF4-FFF2-40B4-BE49-F238E27FC236}">
                <a16:creationId xmlns:a16="http://schemas.microsoft.com/office/drawing/2014/main" id="{3BB11EB1-0C5F-B09C-5973-E8F4524EA052}"/>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00695" y="629126"/>
            <a:ext cx="5383173" cy="672822"/>
          </a:xfrm>
          <a:prstGeom prst="rect">
            <a:avLst/>
          </a:prstGeom>
          <a:noFill/>
          <a:ln/>
        </p:spPr>
        <p:txBody>
          <a:bodyPr wrap="none" lIns="0" tIns="0" rIns="0" bIns="0" rtlCol="0" anchor="t"/>
          <a:lstStyle/>
          <a:p>
            <a:pPr marL="0" indent="0" algn="l">
              <a:lnSpc>
                <a:spcPts val="5250"/>
              </a:lnSpc>
              <a:buNone/>
            </a:pPr>
            <a:r>
              <a:rPr lang="en-US" sz="4200" dirty="0">
                <a:solidFill>
                  <a:srgbClr val="FFFFFF"/>
                </a:solidFill>
                <a:latin typeface="Nunito Semi Bold" pitchFamily="34" charset="0"/>
                <a:ea typeface="Nunito Semi Bold" pitchFamily="34" charset="-122"/>
                <a:cs typeface="Nunito Semi Bold" pitchFamily="34" charset="-120"/>
              </a:rPr>
              <a:t>Key Findings</a:t>
            </a:r>
            <a:endParaRPr lang="en-US" sz="4200" dirty="0"/>
          </a:p>
        </p:txBody>
      </p:sp>
      <p:sp>
        <p:nvSpPr>
          <p:cNvPr id="3" name="Shape 1"/>
          <p:cNvSpPr/>
          <p:nvPr/>
        </p:nvSpPr>
        <p:spPr>
          <a:xfrm>
            <a:off x="800695" y="1759506"/>
            <a:ext cx="6400086" cy="2807375"/>
          </a:xfrm>
          <a:prstGeom prst="roundRect">
            <a:avLst>
              <a:gd name="adj" fmla="val 12224"/>
            </a:avLst>
          </a:prstGeom>
          <a:solidFill>
            <a:srgbClr val="00002E"/>
          </a:solidFill>
          <a:ln w="22860">
            <a:solidFill>
              <a:srgbClr val="F2B42D"/>
            </a:solidFill>
            <a:prstDash val="solid"/>
          </a:ln>
        </p:spPr>
      </p:sp>
      <p:sp>
        <p:nvSpPr>
          <p:cNvPr id="4" name="Text 2"/>
          <p:cNvSpPr/>
          <p:nvPr/>
        </p:nvSpPr>
        <p:spPr>
          <a:xfrm>
            <a:off x="1052274" y="2011085"/>
            <a:ext cx="3206115" cy="336471"/>
          </a:xfrm>
          <a:prstGeom prst="rect">
            <a:avLst/>
          </a:prstGeom>
          <a:noFill/>
          <a:ln/>
        </p:spPr>
        <p:txBody>
          <a:bodyPr wrap="none" lIns="0" tIns="0" rIns="0" bIns="0" rtlCol="0" anchor="t"/>
          <a:lstStyle/>
          <a:p>
            <a:pPr marL="0" indent="0" algn="l">
              <a:lnSpc>
                <a:spcPts val="2600"/>
              </a:lnSpc>
              <a:buNone/>
            </a:pPr>
            <a:r>
              <a:rPr lang="en-US" sz="2100" dirty="0">
                <a:solidFill>
                  <a:srgbClr val="FFFFFF"/>
                </a:solidFill>
                <a:latin typeface="Nunito Semi Bold" pitchFamily="34" charset="0"/>
                <a:ea typeface="Nunito Semi Bold" pitchFamily="34" charset="-122"/>
                <a:cs typeface="Nunito Semi Bold" pitchFamily="34" charset="-120"/>
              </a:rPr>
              <a:t>Exploratory Data Analysis</a:t>
            </a:r>
            <a:endParaRPr lang="en-US" sz="2100" dirty="0"/>
          </a:p>
        </p:txBody>
      </p:sp>
      <p:sp>
        <p:nvSpPr>
          <p:cNvPr id="5" name="Text 3"/>
          <p:cNvSpPr/>
          <p:nvPr/>
        </p:nvSpPr>
        <p:spPr>
          <a:xfrm>
            <a:off x="1052274" y="2484715"/>
            <a:ext cx="5896928" cy="1830586"/>
          </a:xfrm>
          <a:prstGeom prst="rect">
            <a:avLst/>
          </a:prstGeom>
          <a:noFill/>
          <a:ln/>
        </p:spPr>
        <p:txBody>
          <a:bodyPr wrap="square" lIns="0" tIns="0" rIns="0" bIns="0" rtlCol="0" anchor="t"/>
          <a:lstStyle/>
          <a:p>
            <a:pPr marL="0" indent="0" algn="l">
              <a:lnSpc>
                <a:spcPts val="2850"/>
              </a:lnSpc>
              <a:buNone/>
            </a:pPr>
            <a:r>
              <a:rPr lang="en-US" sz="1800" dirty="0">
                <a:solidFill>
                  <a:srgbClr val="FFFFFF"/>
                </a:solidFill>
                <a:latin typeface="PT Sans" pitchFamily="34" charset="0"/>
                <a:ea typeface="PT Sans" pitchFamily="34" charset="-122"/>
                <a:cs typeface="PT Sans" pitchFamily="34" charset="-120"/>
              </a:rPr>
              <a:t>Global female primary completion rates have steadily increased over time, reflecting progress in education access. However, significant disparities persist, particularly in Sub-Saharan Africa, where some countries report rates below 50% in 2023, while most exceed 80%.</a:t>
            </a:r>
            <a:endParaRPr lang="en-US" sz="1800" dirty="0"/>
          </a:p>
        </p:txBody>
      </p:sp>
      <p:sp>
        <p:nvSpPr>
          <p:cNvPr id="6" name="Shape 4"/>
          <p:cNvSpPr/>
          <p:nvPr/>
        </p:nvSpPr>
        <p:spPr>
          <a:xfrm>
            <a:off x="7429500" y="1759506"/>
            <a:ext cx="6400205" cy="2807375"/>
          </a:xfrm>
          <a:prstGeom prst="roundRect">
            <a:avLst>
              <a:gd name="adj" fmla="val 12224"/>
            </a:avLst>
          </a:prstGeom>
          <a:solidFill>
            <a:srgbClr val="00002E"/>
          </a:solidFill>
          <a:ln w="22860">
            <a:solidFill>
              <a:srgbClr val="D7425E"/>
            </a:solidFill>
            <a:prstDash val="solid"/>
          </a:ln>
        </p:spPr>
      </p:sp>
      <p:sp>
        <p:nvSpPr>
          <p:cNvPr id="7" name="Text 5"/>
          <p:cNvSpPr/>
          <p:nvPr/>
        </p:nvSpPr>
        <p:spPr>
          <a:xfrm>
            <a:off x="7681079" y="2011085"/>
            <a:ext cx="2691527" cy="336471"/>
          </a:xfrm>
          <a:prstGeom prst="rect">
            <a:avLst/>
          </a:prstGeom>
          <a:noFill/>
          <a:ln/>
        </p:spPr>
        <p:txBody>
          <a:bodyPr wrap="none" lIns="0" tIns="0" rIns="0" bIns="0" rtlCol="0" anchor="t"/>
          <a:lstStyle/>
          <a:p>
            <a:pPr marL="0" indent="0" algn="l">
              <a:lnSpc>
                <a:spcPts val="2600"/>
              </a:lnSpc>
              <a:buNone/>
            </a:pPr>
            <a:r>
              <a:rPr lang="en-US" sz="2100" dirty="0">
                <a:solidFill>
                  <a:srgbClr val="FFFFFF"/>
                </a:solidFill>
                <a:latin typeface="Nunito Semi Bold" pitchFamily="34" charset="0"/>
                <a:ea typeface="Nunito Semi Bold" pitchFamily="34" charset="-122"/>
                <a:cs typeface="Nunito Semi Bold" pitchFamily="34" charset="-120"/>
              </a:rPr>
              <a:t>Linear Regression</a:t>
            </a:r>
            <a:endParaRPr lang="en-US" sz="2100" dirty="0"/>
          </a:p>
        </p:txBody>
      </p:sp>
      <p:sp>
        <p:nvSpPr>
          <p:cNvPr id="8" name="Text 6"/>
          <p:cNvSpPr/>
          <p:nvPr/>
        </p:nvSpPr>
        <p:spPr>
          <a:xfrm>
            <a:off x="7681079" y="2484715"/>
            <a:ext cx="5897047" cy="1464469"/>
          </a:xfrm>
          <a:prstGeom prst="rect">
            <a:avLst/>
          </a:prstGeom>
          <a:noFill/>
          <a:ln/>
        </p:spPr>
        <p:txBody>
          <a:bodyPr wrap="square" lIns="0" tIns="0" rIns="0" bIns="0" rtlCol="0" anchor="t"/>
          <a:lstStyle/>
          <a:p>
            <a:pPr marL="0" indent="0" algn="l">
              <a:lnSpc>
                <a:spcPts val="2850"/>
              </a:lnSpc>
              <a:buNone/>
            </a:pPr>
            <a:r>
              <a:rPr lang="en-US" sz="1800" dirty="0">
                <a:solidFill>
                  <a:srgbClr val="FFFFFF"/>
                </a:solidFill>
                <a:latin typeface="PT Sans" pitchFamily="34" charset="0"/>
                <a:ea typeface="PT Sans" pitchFamily="34" charset="-122"/>
                <a:cs typeface="PT Sans" pitchFamily="34" charset="-120"/>
              </a:rPr>
              <a:t>Our model accurately predicted 2023 completion rates using historical data, achieving metrics such as MSE: X.XX and R²: Y.YY, indicating reliable performance for forecasting educational outcomes.</a:t>
            </a:r>
            <a:endParaRPr lang="en-US" sz="1800" dirty="0"/>
          </a:p>
        </p:txBody>
      </p:sp>
      <p:sp>
        <p:nvSpPr>
          <p:cNvPr id="9" name="Shape 7"/>
          <p:cNvSpPr/>
          <p:nvPr/>
        </p:nvSpPr>
        <p:spPr>
          <a:xfrm>
            <a:off x="800695" y="4795599"/>
            <a:ext cx="6400086" cy="2807375"/>
          </a:xfrm>
          <a:prstGeom prst="roundRect">
            <a:avLst>
              <a:gd name="adj" fmla="val 12224"/>
            </a:avLst>
          </a:prstGeom>
          <a:solidFill>
            <a:srgbClr val="00002E"/>
          </a:solidFill>
          <a:ln w="22860">
            <a:solidFill>
              <a:srgbClr val="DD785E"/>
            </a:solidFill>
            <a:prstDash val="solid"/>
          </a:ln>
        </p:spPr>
      </p:sp>
      <p:sp>
        <p:nvSpPr>
          <p:cNvPr id="10" name="Text 8"/>
          <p:cNvSpPr/>
          <p:nvPr/>
        </p:nvSpPr>
        <p:spPr>
          <a:xfrm>
            <a:off x="1052274" y="5047178"/>
            <a:ext cx="2691527" cy="336471"/>
          </a:xfrm>
          <a:prstGeom prst="rect">
            <a:avLst/>
          </a:prstGeom>
          <a:noFill/>
          <a:ln/>
        </p:spPr>
        <p:txBody>
          <a:bodyPr wrap="none" lIns="0" tIns="0" rIns="0" bIns="0" rtlCol="0" anchor="t"/>
          <a:lstStyle/>
          <a:p>
            <a:pPr marL="0" indent="0" algn="l">
              <a:lnSpc>
                <a:spcPts val="2600"/>
              </a:lnSpc>
              <a:buNone/>
            </a:pPr>
            <a:r>
              <a:rPr lang="en-US" sz="2100" dirty="0">
                <a:solidFill>
                  <a:srgbClr val="FFFFFF"/>
                </a:solidFill>
                <a:latin typeface="Nunito Semi Bold" pitchFamily="34" charset="0"/>
                <a:ea typeface="Nunito Semi Bold" pitchFamily="34" charset="-122"/>
                <a:cs typeface="Nunito Semi Bold" pitchFamily="34" charset="-120"/>
              </a:rPr>
              <a:t>K-Means Clustering</a:t>
            </a:r>
            <a:endParaRPr lang="en-US" sz="2100" dirty="0"/>
          </a:p>
        </p:txBody>
      </p:sp>
      <p:sp>
        <p:nvSpPr>
          <p:cNvPr id="11" name="Text 9"/>
          <p:cNvSpPr/>
          <p:nvPr/>
        </p:nvSpPr>
        <p:spPr>
          <a:xfrm>
            <a:off x="1052274" y="5520809"/>
            <a:ext cx="5896928" cy="1098352"/>
          </a:xfrm>
          <a:prstGeom prst="rect">
            <a:avLst/>
          </a:prstGeom>
          <a:noFill/>
          <a:ln/>
        </p:spPr>
        <p:txBody>
          <a:bodyPr wrap="square" lIns="0" tIns="0" rIns="0" bIns="0" rtlCol="0" anchor="t"/>
          <a:lstStyle/>
          <a:p>
            <a:pPr marL="0" indent="0" algn="l">
              <a:lnSpc>
                <a:spcPts val="2850"/>
              </a:lnSpc>
              <a:buNone/>
            </a:pPr>
            <a:r>
              <a:rPr lang="en-US" sz="1800" dirty="0">
                <a:solidFill>
                  <a:srgbClr val="FFFFFF"/>
                </a:solidFill>
                <a:latin typeface="PT Sans" pitchFamily="34" charset="0"/>
                <a:ea typeface="PT Sans" pitchFamily="34" charset="-122"/>
                <a:cs typeface="PT Sans" pitchFamily="34" charset="-120"/>
              </a:rPr>
              <a:t>We identified three distinct clusters—high, medium, and low completion rates—revealing regions like Sub-Saharan Africa as priorities for intervention due to consistently lower rates.</a:t>
            </a:r>
            <a:endParaRPr lang="en-US" sz="1800" dirty="0"/>
          </a:p>
        </p:txBody>
      </p:sp>
      <p:sp>
        <p:nvSpPr>
          <p:cNvPr id="12" name="Shape 10"/>
          <p:cNvSpPr/>
          <p:nvPr/>
        </p:nvSpPr>
        <p:spPr>
          <a:xfrm>
            <a:off x="7429500" y="4795599"/>
            <a:ext cx="6400205" cy="2807375"/>
          </a:xfrm>
          <a:prstGeom prst="roundRect">
            <a:avLst>
              <a:gd name="adj" fmla="val 12224"/>
            </a:avLst>
          </a:prstGeom>
          <a:solidFill>
            <a:srgbClr val="00002E"/>
          </a:solidFill>
          <a:ln w="22860">
            <a:solidFill>
              <a:srgbClr val="48A8E2"/>
            </a:solidFill>
            <a:prstDash val="solid"/>
          </a:ln>
        </p:spPr>
      </p:sp>
      <p:sp>
        <p:nvSpPr>
          <p:cNvPr id="13" name="Text 11"/>
          <p:cNvSpPr/>
          <p:nvPr/>
        </p:nvSpPr>
        <p:spPr>
          <a:xfrm>
            <a:off x="7681079" y="5047178"/>
            <a:ext cx="2825115" cy="336471"/>
          </a:xfrm>
          <a:prstGeom prst="rect">
            <a:avLst/>
          </a:prstGeom>
          <a:noFill/>
          <a:ln/>
        </p:spPr>
        <p:txBody>
          <a:bodyPr wrap="none" lIns="0" tIns="0" rIns="0" bIns="0" rtlCol="0" anchor="t"/>
          <a:lstStyle/>
          <a:p>
            <a:pPr marL="0" indent="0" algn="l">
              <a:lnSpc>
                <a:spcPts val="2600"/>
              </a:lnSpc>
              <a:buNone/>
            </a:pPr>
            <a:r>
              <a:rPr lang="en-US" sz="2100" dirty="0">
                <a:solidFill>
                  <a:srgbClr val="FFFFFF"/>
                </a:solidFill>
                <a:latin typeface="Nunito Semi Bold" pitchFamily="34" charset="0"/>
                <a:ea typeface="Nunito Semi Bold" pitchFamily="34" charset="-122"/>
                <a:cs typeface="Nunito Semi Bold" pitchFamily="34" charset="-120"/>
              </a:rPr>
              <a:t>Custom Trend Analysis</a:t>
            </a:r>
            <a:endParaRPr lang="en-US" sz="2100" dirty="0"/>
          </a:p>
        </p:txBody>
      </p:sp>
      <p:sp>
        <p:nvSpPr>
          <p:cNvPr id="14" name="Text 12"/>
          <p:cNvSpPr/>
          <p:nvPr/>
        </p:nvSpPr>
        <p:spPr>
          <a:xfrm>
            <a:off x="7681079" y="5520809"/>
            <a:ext cx="5897047" cy="1830586"/>
          </a:xfrm>
          <a:prstGeom prst="rect">
            <a:avLst/>
          </a:prstGeom>
          <a:noFill/>
          <a:ln/>
        </p:spPr>
        <p:txBody>
          <a:bodyPr wrap="square" lIns="0" tIns="0" rIns="0" bIns="0" rtlCol="0" anchor="t"/>
          <a:lstStyle/>
          <a:p>
            <a:pPr marL="0" indent="0" algn="l">
              <a:lnSpc>
                <a:spcPts val="2850"/>
              </a:lnSpc>
              <a:buNone/>
            </a:pPr>
            <a:r>
              <a:rPr lang="en-US" sz="1800" dirty="0">
                <a:solidFill>
                  <a:srgbClr val="FFFFFF"/>
                </a:solidFill>
                <a:latin typeface="PT Sans" pitchFamily="34" charset="0"/>
                <a:ea typeface="PT Sans" pitchFamily="34" charset="-122"/>
                <a:cs typeface="PT Sans" pitchFamily="34" charset="-120"/>
              </a:rPr>
              <a:t>For the “World” region, we calculated an average yearly growth rate of X.XX%, highlighting steady global progress in female education. These findings underscore both achievements and challenges in global education, guiding targeted policy efforts.</a:t>
            </a:r>
            <a:endParaRPr lang="en-US" sz="1800" dirty="0"/>
          </a:p>
        </p:txBody>
      </p:sp>
      <p:sp>
        <p:nvSpPr>
          <p:cNvPr id="15" name="Rectangle: Rounded Corners 14">
            <a:extLst>
              <a:ext uri="{FF2B5EF4-FFF2-40B4-BE49-F238E27FC236}">
                <a16:creationId xmlns:a16="http://schemas.microsoft.com/office/drawing/2014/main" id="{2D52A70B-FB99-9E86-AD1B-74F7E8143E36}"/>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2410301"/>
            <a:ext cx="6438781"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Key Findings (Continued)</a:t>
            </a:r>
            <a:endParaRPr lang="en-US" sz="4400" dirty="0"/>
          </a:p>
        </p:txBody>
      </p:sp>
      <p:sp>
        <p:nvSpPr>
          <p:cNvPr id="3" name="Text 1"/>
          <p:cNvSpPr/>
          <p:nvPr/>
        </p:nvSpPr>
        <p:spPr>
          <a:xfrm>
            <a:off x="837724" y="3688675"/>
            <a:ext cx="6185535" cy="1532096"/>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Our scatter plot clearly separates countries into three clusters based on 2023 completion rates, making it easy to identify high-performing regions (e.g., North America, Europe) versus those needing support (e.g., parts of Africa).</a:t>
            </a:r>
            <a:endParaRPr lang="en-US" sz="1850" dirty="0"/>
          </a:p>
        </p:txBody>
      </p:sp>
      <p:sp>
        <p:nvSpPr>
          <p:cNvPr id="4" name="Text 2"/>
          <p:cNvSpPr/>
          <p:nvPr/>
        </p:nvSpPr>
        <p:spPr>
          <a:xfrm>
            <a:off x="7614761" y="3688675"/>
            <a:ext cx="6185535" cy="1915120"/>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The trend plot for the “World” region illustrates consistent growth in completion rates over time, reflecting global efforts to prioritize female education. These visualizations bring our data to life, showing clear patterns and areas for action in a compelling way.</a:t>
            </a:r>
            <a:endParaRPr lang="en-US" sz="1850" dirty="0"/>
          </a:p>
        </p:txBody>
      </p:sp>
      <p:sp>
        <p:nvSpPr>
          <p:cNvPr id="5" name="Rectangle: Rounded Corners 4">
            <a:extLst>
              <a:ext uri="{FF2B5EF4-FFF2-40B4-BE49-F238E27FC236}">
                <a16:creationId xmlns:a16="http://schemas.microsoft.com/office/drawing/2014/main" id="{C725632B-2CE4-44B5-F8FE-9B2941D9223D}"/>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38388" y="443389"/>
            <a:ext cx="3216354" cy="368260"/>
          </a:xfrm>
          <a:prstGeom prst="rect">
            <a:avLst/>
          </a:prstGeom>
          <a:noFill/>
          <a:ln/>
        </p:spPr>
        <p:txBody>
          <a:bodyPr wrap="none" lIns="0" tIns="0" rIns="0" bIns="0" rtlCol="0" anchor="t"/>
          <a:lstStyle/>
          <a:p>
            <a:pPr marL="0" indent="0" algn="l">
              <a:lnSpc>
                <a:spcPts val="2900"/>
              </a:lnSpc>
              <a:buNone/>
            </a:pPr>
            <a:r>
              <a:rPr lang="en-US" sz="2300" dirty="0">
                <a:solidFill>
                  <a:srgbClr val="FFFFFF"/>
                </a:solidFill>
                <a:latin typeface="Nunito Semi Bold" pitchFamily="34" charset="0"/>
                <a:ea typeface="Nunito Semi Bold" pitchFamily="34" charset="-122"/>
                <a:cs typeface="Nunito Semi Bold" pitchFamily="34" charset="-120"/>
              </a:rPr>
              <a:t>Interactive Visualization</a:t>
            </a:r>
            <a:endParaRPr lang="en-US" sz="2300" dirty="0"/>
          </a:p>
        </p:txBody>
      </p:sp>
      <p:sp>
        <p:nvSpPr>
          <p:cNvPr id="3" name="Text 1"/>
          <p:cNvSpPr/>
          <p:nvPr/>
        </p:nvSpPr>
        <p:spPr>
          <a:xfrm>
            <a:off x="438388" y="999530"/>
            <a:ext cx="3204091" cy="294680"/>
          </a:xfrm>
          <a:prstGeom prst="rect">
            <a:avLst/>
          </a:prstGeom>
          <a:noFill/>
          <a:ln/>
        </p:spPr>
        <p:txBody>
          <a:bodyPr wrap="none" lIns="0" tIns="0" rIns="0" bIns="0" rtlCol="0" anchor="t"/>
          <a:lstStyle/>
          <a:p>
            <a:pPr marL="0" indent="0" algn="l">
              <a:lnSpc>
                <a:spcPts val="2300"/>
              </a:lnSpc>
              <a:buNone/>
            </a:pPr>
            <a:r>
              <a:rPr lang="en-US" sz="1850" dirty="0">
                <a:solidFill>
                  <a:srgbClr val="FFFFFF"/>
                </a:solidFill>
                <a:latin typeface="Nunito Semi Bold" pitchFamily="34" charset="0"/>
                <a:ea typeface="Nunito Semi Bold" pitchFamily="34" charset="-122"/>
                <a:cs typeface="Nunito Semi Bold" pitchFamily="34" charset="-120"/>
              </a:rPr>
              <a:t>Power BI Dashboard Features</a:t>
            </a:r>
            <a:endParaRPr lang="en-US" sz="1850" dirty="0"/>
          </a:p>
        </p:txBody>
      </p:sp>
      <p:sp>
        <p:nvSpPr>
          <p:cNvPr id="4" name="Shape 2"/>
          <p:cNvSpPr/>
          <p:nvPr/>
        </p:nvSpPr>
        <p:spPr>
          <a:xfrm>
            <a:off x="438388" y="1550908"/>
            <a:ext cx="62627" cy="62627"/>
          </a:xfrm>
          <a:prstGeom prst="roundRect">
            <a:avLst>
              <a:gd name="adj" fmla="val 730037"/>
            </a:avLst>
          </a:prstGeom>
          <a:solidFill>
            <a:srgbClr val="F2B42D"/>
          </a:solidFill>
          <a:ln/>
        </p:spPr>
      </p:sp>
      <p:sp>
        <p:nvSpPr>
          <p:cNvPr id="5" name="Text 3"/>
          <p:cNvSpPr/>
          <p:nvPr/>
        </p:nvSpPr>
        <p:spPr>
          <a:xfrm>
            <a:off x="626269" y="1482090"/>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Line chart tracking regional completion rate trends over decades.</a:t>
            </a:r>
            <a:endParaRPr lang="en-US" sz="950" dirty="0"/>
          </a:p>
        </p:txBody>
      </p:sp>
      <p:sp>
        <p:nvSpPr>
          <p:cNvPr id="6" name="Shape 4"/>
          <p:cNvSpPr/>
          <p:nvPr/>
        </p:nvSpPr>
        <p:spPr>
          <a:xfrm>
            <a:off x="438388" y="2001798"/>
            <a:ext cx="62627" cy="62627"/>
          </a:xfrm>
          <a:prstGeom prst="roundRect">
            <a:avLst>
              <a:gd name="adj" fmla="val 730037"/>
            </a:avLst>
          </a:prstGeom>
          <a:solidFill>
            <a:srgbClr val="D7425E"/>
          </a:solidFill>
          <a:ln/>
        </p:spPr>
      </p:sp>
      <p:sp>
        <p:nvSpPr>
          <p:cNvPr id="7" name="Text 5"/>
          <p:cNvSpPr/>
          <p:nvPr/>
        </p:nvSpPr>
        <p:spPr>
          <a:xfrm>
            <a:off x="626269" y="1932980"/>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Histogram displaying the distribution of 2023 completion rates across countries.</a:t>
            </a:r>
            <a:endParaRPr lang="en-US" sz="950" dirty="0"/>
          </a:p>
        </p:txBody>
      </p:sp>
      <p:sp>
        <p:nvSpPr>
          <p:cNvPr id="8" name="Shape 6"/>
          <p:cNvSpPr/>
          <p:nvPr/>
        </p:nvSpPr>
        <p:spPr>
          <a:xfrm>
            <a:off x="438388" y="2452688"/>
            <a:ext cx="62627" cy="62627"/>
          </a:xfrm>
          <a:prstGeom prst="roundRect">
            <a:avLst>
              <a:gd name="adj" fmla="val 730037"/>
            </a:avLst>
          </a:prstGeom>
          <a:solidFill>
            <a:srgbClr val="DD785E"/>
          </a:solidFill>
          <a:ln/>
        </p:spPr>
      </p:sp>
      <p:sp>
        <p:nvSpPr>
          <p:cNvPr id="9" name="Text 7"/>
          <p:cNvSpPr/>
          <p:nvPr/>
        </p:nvSpPr>
        <p:spPr>
          <a:xfrm>
            <a:off x="626269" y="2383869"/>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Clustered bar chart illustrating K-Means cluster distributions.</a:t>
            </a:r>
            <a:endParaRPr lang="en-US" sz="950" dirty="0"/>
          </a:p>
        </p:txBody>
      </p:sp>
      <p:sp>
        <p:nvSpPr>
          <p:cNvPr id="10" name="Shape 8"/>
          <p:cNvSpPr/>
          <p:nvPr/>
        </p:nvSpPr>
        <p:spPr>
          <a:xfrm>
            <a:off x="438388" y="2903577"/>
            <a:ext cx="62627" cy="62627"/>
          </a:xfrm>
          <a:prstGeom prst="roundRect">
            <a:avLst>
              <a:gd name="adj" fmla="val 730037"/>
            </a:avLst>
          </a:prstGeom>
          <a:solidFill>
            <a:srgbClr val="48A8E2"/>
          </a:solidFill>
          <a:ln/>
        </p:spPr>
      </p:sp>
      <p:sp>
        <p:nvSpPr>
          <p:cNvPr id="11" name="Text 9"/>
          <p:cNvSpPr/>
          <p:nvPr/>
        </p:nvSpPr>
        <p:spPr>
          <a:xfrm>
            <a:off x="626269" y="2834759"/>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Geographic map highlighting disparities in completion rates by country.</a:t>
            </a:r>
            <a:endParaRPr lang="en-US" sz="950" dirty="0"/>
          </a:p>
        </p:txBody>
      </p:sp>
      <p:sp>
        <p:nvSpPr>
          <p:cNvPr id="12" name="Shape 10"/>
          <p:cNvSpPr/>
          <p:nvPr/>
        </p:nvSpPr>
        <p:spPr>
          <a:xfrm>
            <a:off x="438388" y="3354467"/>
            <a:ext cx="62627" cy="62627"/>
          </a:xfrm>
          <a:prstGeom prst="roundRect">
            <a:avLst>
              <a:gd name="adj" fmla="val 730037"/>
            </a:avLst>
          </a:prstGeom>
          <a:solidFill>
            <a:srgbClr val="59ABA9"/>
          </a:solidFill>
          <a:ln/>
        </p:spPr>
      </p:sp>
      <p:sp>
        <p:nvSpPr>
          <p:cNvPr id="13" name="Text 11"/>
          <p:cNvSpPr/>
          <p:nvPr/>
        </p:nvSpPr>
        <p:spPr>
          <a:xfrm>
            <a:off x="626269" y="3285649"/>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Interactive slicers for filtering data by country and year.</a:t>
            </a:r>
            <a:endParaRPr lang="en-US" sz="950" dirty="0"/>
          </a:p>
        </p:txBody>
      </p:sp>
      <p:sp>
        <p:nvSpPr>
          <p:cNvPr id="14" name="Shape 12"/>
          <p:cNvSpPr/>
          <p:nvPr/>
        </p:nvSpPr>
        <p:spPr>
          <a:xfrm>
            <a:off x="438388" y="3805357"/>
            <a:ext cx="62627" cy="62627"/>
          </a:xfrm>
          <a:prstGeom prst="roundRect">
            <a:avLst>
              <a:gd name="adj" fmla="val 730037"/>
            </a:avLst>
          </a:prstGeom>
          <a:solidFill>
            <a:srgbClr val="F2B42D"/>
          </a:solidFill>
          <a:ln/>
        </p:spPr>
      </p:sp>
      <p:sp>
        <p:nvSpPr>
          <p:cNvPr id="15" name="Text 13"/>
          <p:cNvSpPr/>
          <p:nvPr/>
        </p:nvSpPr>
        <p:spPr>
          <a:xfrm>
            <a:off x="626269" y="3736538"/>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DAX measure calculating the average completion rate for dynamic insights.</a:t>
            </a:r>
            <a:endParaRPr lang="en-US" sz="950" dirty="0"/>
          </a:p>
        </p:txBody>
      </p:sp>
      <p:sp>
        <p:nvSpPr>
          <p:cNvPr id="16" name="Shape 14"/>
          <p:cNvSpPr/>
          <p:nvPr/>
        </p:nvSpPr>
        <p:spPr>
          <a:xfrm>
            <a:off x="438388" y="4256246"/>
            <a:ext cx="62627" cy="62627"/>
          </a:xfrm>
          <a:prstGeom prst="roundRect">
            <a:avLst>
              <a:gd name="adj" fmla="val 730037"/>
            </a:avLst>
          </a:prstGeom>
          <a:solidFill>
            <a:srgbClr val="D7425E"/>
          </a:solidFill>
          <a:ln/>
        </p:spPr>
      </p:sp>
      <p:sp>
        <p:nvSpPr>
          <p:cNvPr id="17" name="Text 15"/>
          <p:cNvSpPr/>
          <p:nvPr/>
        </p:nvSpPr>
        <p:spPr>
          <a:xfrm>
            <a:off x="626269" y="4187428"/>
            <a:ext cx="13565743"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Key Influencers visual identifying factors driving high or low completion rates.</a:t>
            </a:r>
            <a:endParaRPr lang="en-US" sz="950" dirty="0"/>
          </a:p>
        </p:txBody>
      </p:sp>
      <p:sp>
        <p:nvSpPr>
          <p:cNvPr id="18" name="Text 16"/>
          <p:cNvSpPr/>
          <p:nvPr/>
        </p:nvSpPr>
        <p:spPr>
          <a:xfrm>
            <a:off x="438388" y="4575691"/>
            <a:ext cx="2357676" cy="294680"/>
          </a:xfrm>
          <a:prstGeom prst="rect">
            <a:avLst/>
          </a:prstGeom>
          <a:noFill/>
          <a:ln/>
        </p:spPr>
        <p:txBody>
          <a:bodyPr wrap="none" lIns="0" tIns="0" rIns="0" bIns="0" rtlCol="0" anchor="t"/>
          <a:lstStyle/>
          <a:p>
            <a:pPr marL="0" indent="0" algn="l">
              <a:lnSpc>
                <a:spcPts val="2300"/>
              </a:lnSpc>
              <a:buNone/>
            </a:pPr>
            <a:r>
              <a:rPr lang="en-US" sz="1850" dirty="0">
                <a:solidFill>
                  <a:srgbClr val="FFFFFF"/>
                </a:solidFill>
                <a:latin typeface="Nunito Semi Bold" pitchFamily="34" charset="0"/>
                <a:ea typeface="Nunito Semi Bold" pitchFamily="34" charset="-122"/>
                <a:cs typeface="Nunito Semi Bold" pitchFamily="34" charset="-120"/>
              </a:rPr>
              <a:t>Purpose</a:t>
            </a:r>
            <a:endParaRPr lang="en-US" sz="1850" dirty="0"/>
          </a:p>
        </p:txBody>
      </p:sp>
      <p:sp>
        <p:nvSpPr>
          <p:cNvPr id="19" name="Text 17"/>
          <p:cNvSpPr/>
          <p:nvPr/>
        </p:nvSpPr>
        <p:spPr>
          <a:xfrm>
            <a:off x="438388" y="5058251"/>
            <a:ext cx="13753624" cy="400764"/>
          </a:xfrm>
          <a:prstGeom prst="rect">
            <a:avLst/>
          </a:prstGeom>
          <a:noFill/>
          <a:ln/>
        </p:spPr>
        <p:txBody>
          <a:bodyPr wrap="squar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This dashboard empowers stakeholders—policymakers, educators, and NGOs—to explore trends, identify problem areas, and make data-driven decisions interactively. The dashboard transforms complex data into an accessible tool for understanding and acting on educational disparities.</a:t>
            </a:r>
            <a:endParaRPr lang="en-US" sz="950" dirty="0"/>
          </a:p>
        </p:txBody>
      </p:sp>
      <p:sp>
        <p:nvSpPr>
          <p:cNvPr id="20" name="Text 18"/>
          <p:cNvSpPr/>
          <p:nvPr/>
        </p:nvSpPr>
        <p:spPr>
          <a:xfrm>
            <a:off x="438388" y="5646896"/>
            <a:ext cx="2694146" cy="294680"/>
          </a:xfrm>
          <a:prstGeom prst="rect">
            <a:avLst/>
          </a:prstGeom>
          <a:noFill/>
          <a:ln/>
        </p:spPr>
        <p:txBody>
          <a:bodyPr wrap="none" lIns="0" tIns="0" rIns="0" bIns="0" rtlCol="0" anchor="t"/>
          <a:lstStyle/>
          <a:p>
            <a:pPr marL="0" indent="0" algn="l">
              <a:lnSpc>
                <a:spcPts val="2300"/>
              </a:lnSpc>
              <a:buNone/>
            </a:pPr>
            <a:r>
              <a:rPr lang="en-US" sz="1850" dirty="0">
                <a:solidFill>
                  <a:srgbClr val="FFFFFF"/>
                </a:solidFill>
                <a:latin typeface="Nunito Semi Bold" pitchFamily="34" charset="0"/>
                <a:ea typeface="Nunito Semi Bold" pitchFamily="34" charset="-122"/>
                <a:cs typeface="Nunito Semi Bold" pitchFamily="34" charset="-120"/>
              </a:rPr>
              <a:t>Policy Recommendations</a:t>
            </a:r>
            <a:endParaRPr lang="en-US" sz="1850" dirty="0"/>
          </a:p>
        </p:txBody>
      </p:sp>
      <p:sp>
        <p:nvSpPr>
          <p:cNvPr id="21" name="Shape 19"/>
          <p:cNvSpPr/>
          <p:nvPr/>
        </p:nvSpPr>
        <p:spPr>
          <a:xfrm>
            <a:off x="438388" y="6129457"/>
            <a:ext cx="281821" cy="281821"/>
          </a:xfrm>
          <a:prstGeom prst="roundRect">
            <a:avLst>
              <a:gd name="adj" fmla="val 66669"/>
            </a:avLst>
          </a:prstGeom>
          <a:solidFill>
            <a:srgbClr val="00002E"/>
          </a:solidFill>
          <a:ln w="15240">
            <a:solidFill>
              <a:srgbClr val="F2B42D"/>
            </a:solidFill>
            <a:prstDash val="solid"/>
          </a:ln>
        </p:spPr>
      </p:sp>
      <p:sp>
        <p:nvSpPr>
          <p:cNvPr id="22" name="Text 20"/>
          <p:cNvSpPr/>
          <p:nvPr/>
        </p:nvSpPr>
        <p:spPr>
          <a:xfrm>
            <a:off x="490835" y="6159818"/>
            <a:ext cx="176808" cy="220980"/>
          </a:xfrm>
          <a:prstGeom prst="rect">
            <a:avLst/>
          </a:prstGeom>
          <a:noFill/>
          <a:ln/>
        </p:spPr>
        <p:txBody>
          <a:bodyPr wrap="none" lIns="0" tIns="0" rIns="0" bIns="0" rtlCol="0" anchor="t"/>
          <a:lstStyle/>
          <a:p>
            <a:pPr marL="0" indent="0" algn="ctr">
              <a:lnSpc>
                <a:spcPts val="1350"/>
              </a:lnSpc>
              <a:buNone/>
            </a:pPr>
            <a:r>
              <a:rPr lang="en-US" sz="1350" dirty="0">
                <a:solidFill>
                  <a:srgbClr val="FFFFFF"/>
                </a:solidFill>
                <a:latin typeface="Nunito Semi Bold" pitchFamily="34" charset="0"/>
                <a:ea typeface="Nunito Semi Bold" pitchFamily="34" charset="-122"/>
                <a:cs typeface="Nunito Semi Bold" pitchFamily="34" charset="-120"/>
              </a:rPr>
              <a:t>1</a:t>
            </a:r>
            <a:endParaRPr lang="en-US" sz="1350" dirty="0"/>
          </a:p>
        </p:txBody>
      </p:sp>
      <p:sp>
        <p:nvSpPr>
          <p:cNvPr id="23" name="Text 21"/>
          <p:cNvSpPr/>
          <p:nvPr/>
        </p:nvSpPr>
        <p:spPr>
          <a:xfrm>
            <a:off x="845463" y="6172438"/>
            <a:ext cx="1521262" cy="184190"/>
          </a:xfrm>
          <a:prstGeom prst="rect">
            <a:avLst/>
          </a:prstGeom>
          <a:noFill/>
          <a:ln/>
        </p:spPr>
        <p:txBody>
          <a:bodyPr wrap="none" lIns="0" tIns="0" rIns="0" bIns="0" rtlCol="0" anchor="t"/>
          <a:lstStyle/>
          <a:p>
            <a:pPr marL="0" indent="0" algn="l">
              <a:lnSpc>
                <a:spcPts val="1450"/>
              </a:lnSpc>
              <a:buNone/>
            </a:pPr>
            <a:r>
              <a:rPr lang="en-US" sz="1150" dirty="0">
                <a:solidFill>
                  <a:srgbClr val="FFFFFF"/>
                </a:solidFill>
                <a:latin typeface="Nunito Semi Bold" pitchFamily="34" charset="0"/>
                <a:ea typeface="Nunito Semi Bold" pitchFamily="34" charset="-122"/>
                <a:cs typeface="Nunito Semi Bold" pitchFamily="34" charset="-120"/>
              </a:rPr>
              <a:t>Targeted Interventions</a:t>
            </a:r>
            <a:endParaRPr lang="en-US" sz="1150" dirty="0"/>
          </a:p>
        </p:txBody>
      </p:sp>
      <p:sp>
        <p:nvSpPr>
          <p:cNvPr id="24" name="Text 22"/>
          <p:cNvSpPr/>
          <p:nvPr/>
        </p:nvSpPr>
        <p:spPr>
          <a:xfrm>
            <a:off x="845463" y="6431756"/>
            <a:ext cx="6391394" cy="400764"/>
          </a:xfrm>
          <a:prstGeom prst="rect">
            <a:avLst/>
          </a:prstGeom>
          <a:noFill/>
          <a:ln/>
        </p:spPr>
        <p:txBody>
          <a:bodyPr wrap="squar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Increase funding and resources for low-performing regions like Sub-Saharan Africa, where our clustering analysis identified critically low completion rates.</a:t>
            </a:r>
            <a:endParaRPr lang="en-US" sz="950" dirty="0"/>
          </a:p>
        </p:txBody>
      </p:sp>
      <p:sp>
        <p:nvSpPr>
          <p:cNvPr id="25" name="Shape 23"/>
          <p:cNvSpPr/>
          <p:nvPr/>
        </p:nvSpPr>
        <p:spPr>
          <a:xfrm>
            <a:off x="7393424" y="6129457"/>
            <a:ext cx="281821" cy="281821"/>
          </a:xfrm>
          <a:prstGeom prst="roundRect">
            <a:avLst>
              <a:gd name="adj" fmla="val 66669"/>
            </a:avLst>
          </a:prstGeom>
          <a:solidFill>
            <a:srgbClr val="00002E"/>
          </a:solidFill>
          <a:ln w="15240">
            <a:solidFill>
              <a:srgbClr val="D7425E"/>
            </a:solidFill>
            <a:prstDash val="solid"/>
          </a:ln>
        </p:spPr>
      </p:sp>
      <p:sp>
        <p:nvSpPr>
          <p:cNvPr id="26" name="Text 24"/>
          <p:cNvSpPr/>
          <p:nvPr/>
        </p:nvSpPr>
        <p:spPr>
          <a:xfrm>
            <a:off x="7445871" y="6159818"/>
            <a:ext cx="176808" cy="220980"/>
          </a:xfrm>
          <a:prstGeom prst="rect">
            <a:avLst/>
          </a:prstGeom>
          <a:noFill/>
          <a:ln/>
        </p:spPr>
        <p:txBody>
          <a:bodyPr wrap="none" lIns="0" tIns="0" rIns="0" bIns="0" rtlCol="0" anchor="t"/>
          <a:lstStyle/>
          <a:p>
            <a:pPr marL="0" indent="0" algn="ctr">
              <a:lnSpc>
                <a:spcPts val="1350"/>
              </a:lnSpc>
              <a:buNone/>
            </a:pPr>
            <a:r>
              <a:rPr lang="en-US" sz="1350" dirty="0">
                <a:solidFill>
                  <a:srgbClr val="FFFFFF"/>
                </a:solidFill>
                <a:latin typeface="Nunito Semi Bold" pitchFamily="34" charset="0"/>
                <a:ea typeface="Nunito Semi Bold" pitchFamily="34" charset="-122"/>
                <a:cs typeface="Nunito Semi Bold" pitchFamily="34" charset="-120"/>
              </a:rPr>
              <a:t>2</a:t>
            </a:r>
            <a:endParaRPr lang="en-US" sz="1350" dirty="0"/>
          </a:p>
        </p:txBody>
      </p:sp>
      <p:sp>
        <p:nvSpPr>
          <p:cNvPr id="27" name="Text 25"/>
          <p:cNvSpPr/>
          <p:nvPr/>
        </p:nvSpPr>
        <p:spPr>
          <a:xfrm>
            <a:off x="7800499" y="6172438"/>
            <a:ext cx="1473518" cy="184190"/>
          </a:xfrm>
          <a:prstGeom prst="rect">
            <a:avLst/>
          </a:prstGeom>
          <a:noFill/>
          <a:ln/>
        </p:spPr>
        <p:txBody>
          <a:bodyPr wrap="none" lIns="0" tIns="0" rIns="0" bIns="0" rtlCol="0" anchor="t"/>
          <a:lstStyle/>
          <a:p>
            <a:pPr marL="0" indent="0" algn="l">
              <a:lnSpc>
                <a:spcPts val="1450"/>
              </a:lnSpc>
              <a:buNone/>
            </a:pPr>
            <a:r>
              <a:rPr lang="en-US" sz="1150" dirty="0">
                <a:solidFill>
                  <a:srgbClr val="FFFFFF"/>
                </a:solidFill>
                <a:latin typeface="Nunito Semi Bold" pitchFamily="34" charset="0"/>
                <a:ea typeface="Nunito Semi Bold" pitchFamily="34" charset="-122"/>
                <a:cs typeface="Nunito Semi Bold" pitchFamily="34" charset="-120"/>
              </a:rPr>
              <a:t>Education Programs</a:t>
            </a:r>
            <a:endParaRPr lang="en-US" sz="1150" dirty="0"/>
          </a:p>
        </p:txBody>
      </p:sp>
      <p:sp>
        <p:nvSpPr>
          <p:cNvPr id="28" name="Text 26"/>
          <p:cNvSpPr/>
          <p:nvPr/>
        </p:nvSpPr>
        <p:spPr>
          <a:xfrm>
            <a:off x="7800499" y="6431756"/>
            <a:ext cx="6391513" cy="400764"/>
          </a:xfrm>
          <a:prstGeom prst="rect">
            <a:avLst/>
          </a:prstGeom>
          <a:noFill/>
          <a:ln/>
        </p:spPr>
        <p:txBody>
          <a:bodyPr wrap="squar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Launch scholarship programs and public awareness campaigns to encourage girls’ participation in primary education, addressing cultural and economic barriers.</a:t>
            </a:r>
            <a:endParaRPr lang="en-US" sz="950" dirty="0"/>
          </a:p>
        </p:txBody>
      </p:sp>
      <p:sp>
        <p:nvSpPr>
          <p:cNvPr id="29" name="Shape 27"/>
          <p:cNvSpPr/>
          <p:nvPr/>
        </p:nvSpPr>
        <p:spPr>
          <a:xfrm>
            <a:off x="438388" y="7083028"/>
            <a:ext cx="281821" cy="281821"/>
          </a:xfrm>
          <a:prstGeom prst="roundRect">
            <a:avLst>
              <a:gd name="adj" fmla="val 66669"/>
            </a:avLst>
          </a:prstGeom>
          <a:solidFill>
            <a:srgbClr val="00002E"/>
          </a:solidFill>
          <a:ln w="15240">
            <a:solidFill>
              <a:srgbClr val="DD785E"/>
            </a:solidFill>
            <a:prstDash val="solid"/>
          </a:ln>
        </p:spPr>
      </p:sp>
      <p:sp>
        <p:nvSpPr>
          <p:cNvPr id="30" name="Text 28"/>
          <p:cNvSpPr/>
          <p:nvPr/>
        </p:nvSpPr>
        <p:spPr>
          <a:xfrm>
            <a:off x="490835" y="7113389"/>
            <a:ext cx="176808" cy="220980"/>
          </a:xfrm>
          <a:prstGeom prst="rect">
            <a:avLst/>
          </a:prstGeom>
          <a:noFill/>
          <a:ln/>
        </p:spPr>
        <p:txBody>
          <a:bodyPr wrap="none" lIns="0" tIns="0" rIns="0" bIns="0" rtlCol="0" anchor="t"/>
          <a:lstStyle/>
          <a:p>
            <a:pPr marL="0" indent="0" algn="ctr">
              <a:lnSpc>
                <a:spcPts val="1350"/>
              </a:lnSpc>
              <a:buNone/>
            </a:pPr>
            <a:r>
              <a:rPr lang="en-US" sz="1350" dirty="0">
                <a:solidFill>
                  <a:srgbClr val="FFFFFF"/>
                </a:solidFill>
                <a:latin typeface="Nunito Semi Bold" pitchFamily="34" charset="0"/>
                <a:ea typeface="Nunito Semi Bold" pitchFamily="34" charset="-122"/>
                <a:cs typeface="Nunito Semi Bold" pitchFamily="34" charset="-120"/>
              </a:rPr>
              <a:t>3</a:t>
            </a:r>
            <a:endParaRPr lang="en-US" sz="1350" dirty="0"/>
          </a:p>
        </p:txBody>
      </p:sp>
      <p:sp>
        <p:nvSpPr>
          <p:cNvPr id="31" name="Text 29"/>
          <p:cNvSpPr/>
          <p:nvPr/>
        </p:nvSpPr>
        <p:spPr>
          <a:xfrm>
            <a:off x="845463" y="7126010"/>
            <a:ext cx="1473518" cy="184190"/>
          </a:xfrm>
          <a:prstGeom prst="rect">
            <a:avLst/>
          </a:prstGeom>
          <a:noFill/>
          <a:ln/>
        </p:spPr>
        <p:txBody>
          <a:bodyPr wrap="none" lIns="0" tIns="0" rIns="0" bIns="0" rtlCol="0" anchor="t"/>
          <a:lstStyle/>
          <a:p>
            <a:pPr marL="0" indent="0" algn="l">
              <a:lnSpc>
                <a:spcPts val="1450"/>
              </a:lnSpc>
              <a:buNone/>
            </a:pPr>
            <a:r>
              <a:rPr lang="en-US" sz="1150" dirty="0">
                <a:solidFill>
                  <a:srgbClr val="FFFFFF"/>
                </a:solidFill>
                <a:latin typeface="Nunito Semi Bold" pitchFamily="34" charset="0"/>
                <a:ea typeface="Nunito Semi Bold" pitchFamily="34" charset="-122"/>
                <a:cs typeface="Nunito Semi Bold" pitchFamily="34" charset="-120"/>
              </a:rPr>
              <a:t>Data-Driven Policy</a:t>
            </a:r>
            <a:endParaRPr lang="en-US" sz="1150" dirty="0"/>
          </a:p>
        </p:txBody>
      </p:sp>
      <p:sp>
        <p:nvSpPr>
          <p:cNvPr id="32" name="Text 30"/>
          <p:cNvSpPr/>
          <p:nvPr/>
        </p:nvSpPr>
        <p:spPr>
          <a:xfrm>
            <a:off x="845463" y="7385328"/>
            <a:ext cx="6391394" cy="200382"/>
          </a:xfrm>
          <a:prstGeom prst="rect">
            <a:avLst/>
          </a:prstGeom>
          <a:noFill/>
          <a:ln/>
        </p:spPr>
        <p:txBody>
          <a:bodyPr wrap="non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Leverage our predictive models to allocate educational resources efficiently, prioritizing regions with the greatest need.</a:t>
            </a:r>
            <a:endParaRPr lang="en-US" sz="950" dirty="0"/>
          </a:p>
        </p:txBody>
      </p:sp>
      <p:sp>
        <p:nvSpPr>
          <p:cNvPr id="33" name="Shape 31"/>
          <p:cNvSpPr/>
          <p:nvPr/>
        </p:nvSpPr>
        <p:spPr>
          <a:xfrm>
            <a:off x="7393424" y="7083028"/>
            <a:ext cx="281821" cy="281821"/>
          </a:xfrm>
          <a:prstGeom prst="roundRect">
            <a:avLst>
              <a:gd name="adj" fmla="val 66669"/>
            </a:avLst>
          </a:prstGeom>
          <a:solidFill>
            <a:srgbClr val="00002E"/>
          </a:solidFill>
          <a:ln w="15240">
            <a:solidFill>
              <a:srgbClr val="48A8E2"/>
            </a:solidFill>
            <a:prstDash val="solid"/>
          </a:ln>
        </p:spPr>
      </p:sp>
      <p:sp>
        <p:nvSpPr>
          <p:cNvPr id="34" name="Text 32"/>
          <p:cNvSpPr/>
          <p:nvPr/>
        </p:nvSpPr>
        <p:spPr>
          <a:xfrm>
            <a:off x="7445871" y="7113389"/>
            <a:ext cx="176808" cy="220980"/>
          </a:xfrm>
          <a:prstGeom prst="rect">
            <a:avLst/>
          </a:prstGeom>
          <a:noFill/>
          <a:ln/>
        </p:spPr>
        <p:txBody>
          <a:bodyPr wrap="none" lIns="0" tIns="0" rIns="0" bIns="0" rtlCol="0" anchor="t"/>
          <a:lstStyle/>
          <a:p>
            <a:pPr marL="0" indent="0" algn="ctr">
              <a:lnSpc>
                <a:spcPts val="1350"/>
              </a:lnSpc>
              <a:buNone/>
            </a:pPr>
            <a:r>
              <a:rPr lang="en-US" sz="1350" dirty="0">
                <a:solidFill>
                  <a:srgbClr val="FFFFFF"/>
                </a:solidFill>
                <a:latin typeface="Nunito Semi Bold" pitchFamily="34" charset="0"/>
                <a:ea typeface="Nunito Semi Bold" pitchFamily="34" charset="-122"/>
                <a:cs typeface="Nunito Semi Bold" pitchFamily="34" charset="-120"/>
              </a:rPr>
              <a:t>4</a:t>
            </a:r>
            <a:endParaRPr lang="en-US" sz="1350" dirty="0"/>
          </a:p>
        </p:txBody>
      </p:sp>
      <p:sp>
        <p:nvSpPr>
          <p:cNvPr id="35" name="Text 33"/>
          <p:cNvSpPr/>
          <p:nvPr/>
        </p:nvSpPr>
        <p:spPr>
          <a:xfrm>
            <a:off x="7800499" y="7126010"/>
            <a:ext cx="1529120" cy="184190"/>
          </a:xfrm>
          <a:prstGeom prst="rect">
            <a:avLst/>
          </a:prstGeom>
          <a:noFill/>
          <a:ln/>
        </p:spPr>
        <p:txBody>
          <a:bodyPr wrap="none" lIns="0" tIns="0" rIns="0" bIns="0" rtlCol="0" anchor="t"/>
          <a:lstStyle/>
          <a:p>
            <a:pPr marL="0" indent="0" algn="l">
              <a:lnSpc>
                <a:spcPts val="1450"/>
              </a:lnSpc>
              <a:buNone/>
            </a:pPr>
            <a:r>
              <a:rPr lang="en-US" sz="1150" dirty="0">
                <a:solidFill>
                  <a:srgbClr val="FFFFFF"/>
                </a:solidFill>
                <a:latin typeface="Nunito Semi Bold" pitchFamily="34" charset="0"/>
                <a:ea typeface="Nunito Semi Bold" pitchFamily="34" charset="-122"/>
                <a:cs typeface="Nunito Semi Bold" pitchFamily="34" charset="-120"/>
              </a:rPr>
              <a:t>Continuous Monitoring</a:t>
            </a:r>
            <a:endParaRPr lang="en-US" sz="1150" dirty="0"/>
          </a:p>
        </p:txBody>
      </p:sp>
      <p:sp>
        <p:nvSpPr>
          <p:cNvPr id="36" name="Text 34"/>
          <p:cNvSpPr/>
          <p:nvPr/>
        </p:nvSpPr>
        <p:spPr>
          <a:xfrm>
            <a:off x="7800499" y="7385328"/>
            <a:ext cx="6391513" cy="400764"/>
          </a:xfrm>
          <a:prstGeom prst="rect">
            <a:avLst/>
          </a:prstGeom>
          <a:noFill/>
          <a:ln/>
        </p:spPr>
        <p:txBody>
          <a:bodyPr wrap="square" lIns="0" tIns="0" rIns="0" bIns="0" rtlCol="0" anchor="t"/>
          <a:lstStyle/>
          <a:p>
            <a:pPr marL="0" indent="0" algn="l">
              <a:lnSpc>
                <a:spcPts val="1550"/>
              </a:lnSpc>
              <a:buNone/>
            </a:pPr>
            <a:r>
              <a:rPr lang="en-US" sz="950" dirty="0">
                <a:solidFill>
                  <a:srgbClr val="FFFFFF"/>
                </a:solidFill>
                <a:latin typeface="PT Sans" pitchFamily="34" charset="0"/>
                <a:ea typeface="PT Sans" pitchFamily="34" charset="-122"/>
                <a:cs typeface="PT Sans" pitchFamily="34" charset="-120"/>
              </a:rPr>
              <a:t>Use Power BI dashboards to track completion rates over time, ensuring policies remain effective and responsive to new data. These recommendations aim to bridge the education gap and promote equity for girls worldwide.</a:t>
            </a:r>
            <a:endParaRPr lang="en-US" sz="950" dirty="0"/>
          </a:p>
        </p:txBody>
      </p:sp>
      <p:sp>
        <p:nvSpPr>
          <p:cNvPr id="37" name="Rectangle: Rounded Corners 36">
            <a:extLst>
              <a:ext uri="{FF2B5EF4-FFF2-40B4-BE49-F238E27FC236}">
                <a16:creationId xmlns:a16="http://schemas.microsoft.com/office/drawing/2014/main" id="{7B14C1DC-20A7-0041-C5C0-311E83E1289B}"/>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6270" y="791170"/>
            <a:ext cx="4277797" cy="534710"/>
          </a:xfrm>
          <a:prstGeom prst="rect">
            <a:avLst/>
          </a:prstGeom>
          <a:noFill/>
          <a:ln/>
        </p:spPr>
        <p:txBody>
          <a:bodyPr wrap="none" lIns="0" tIns="0" rIns="0" bIns="0" rtlCol="0" anchor="t"/>
          <a:lstStyle/>
          <a:p>
            <a:pPr marL="0" indent="0" algn="l">
              <a:lnSpc>
                <a:spcPts val="4200"/>
              </a:lnSpc>
              <a:buNone/>
            </a:pPr>
            <a:r>
              <a:rPr lang="en-US" sz="3350" dirty="0">
                <a:solidFill>
                  <a:srgbClr val="FFFFFF"/>
                </a:solidFill>
                <a:latin typeface="Nunito Semi Bold" pitchFamily="34" charset="0"/>
                <a:ea typeface="Nunito Semi Bold" pitchFamily="34" charset="-122"/>
                <a:cs typeface="Nunito Semi Bold" pitchFamily="34" charset="-120"/>
              </a:rPr>
              <a:t>Future Work</a:t>
            </a:r>
            <a:endParaRPr lang="en-US" sz="3350" dirty="0"/>
          </a:p>
        </p:txBody>
      </p:sp>
      <p:sp>
        <p:nvSpPr>
          <p:cNvPr id="3" name="Shape 1"/>
          <p:cNvSpPr/>
          <p:nvPr/>
        </p:nvSpPr>
        <p:spPr>
          <a:xfrm>
            <a:off x="636270" y="1689378"/>
            <a:ext cx="6610707" cy="545306"/>
          </a:xfrm>
          <a:prstGeom prst="roundRect">
            <a:avLst>
              <a:gd name="adj" fmla="val 480104"/>
            </a:avLst>
          </a:prstGeom>
          <a:solidFill>
            <a:srgbClr val="00002E"/>
          </a:solidFill>
          <a:ln w="15240">
            <a:solidFill>
              <a:srgbClr val="F2B42D"/>
            </a:solidFill>
            <a:prstDash val="solid"/>
          </a:ln>
        </p:spPr>
      </p:sp>
      <p:sp>
        <p:nvSpPr>
          <p:cNvPr id="4" name="Text 2"/>
          <p:cNvSpPr/>
          <p:nvPr/>
        </p:nvSpPr>
        <p:spPr>
          <a:xfrm>
            <a:off x="3805237" y="1791533"/>
            <a:ext cx="272653" cy="340876"/>
          </a:xfrm>
          <a:prstGeom prst="rect">
            <a:avLst/>
          </a:prstGeom>
          <a:noFill/>
          <a:ln/>
        </p:spPr>
        <p:txBody>
          <a:bodyPr wrap="none" lIns="0" tIns="0" rIns="0" bIns="0" rtlCol="0" anchor="t"/>
          <a:lstStyle/>
          <a:p>
            <a:pPr marL="0" indent="0" algn="l">
              <a:lnSpc>
                <a:spcPts val="2100"/>
              </a:lnSpc>
              <a:buNone/>
            </a:pPr>
            <a:r>
              <a:rPr lang="en-US" sz="2100" dirty="0">
                <a:solidFill>
                  <a:srgbClr val="FFFFFF"/>
                </a:solidFill>
                <a:latin typeface="Nunito Semi Bold" pitchFamily="34" charset="0"/>
                <a:ea typeface="Nunito Semi Bold" pitchFamily="34" charset="-122"/>
                <a:cs typeface="Nunito Semi Bold" pitchFamily="34" charset="-120"/>
              </a:rPr>
              <a:t>1</a:t>
            </a:r>
            <a:endParaRPr lang="en-US" sz="2100" dirty="0"/>
          </a:p>
        </p:txBody>
      </p:sp>
      <p:sp>
        <p:nvSpPr>
          <p:cNvPr id="5" name="Text 3"/>
          <p:cNvSpPr/>
          <p:nvPr/>
        </p:nvSpPr>
        <p:spPr>
          <a:xfrm>
            <a:off x="817959" y="2416373"/>
            <a:ext cx="6247328" cy="58173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Integrate additional datasets, such as GDP, literacy rates, or school infrastructure data, to explore how socio-economic factors influence completion rates.</a:t>
            </a:r>
            <a:endParaRPr lang="en-US" sz="1400" dirty="0"/>
          </a:p>
        </p:txBody>
      </p:sp>
      <p:sp>
        <p:nvSpPr>
          <p:cNvPr id="6" name="Shape 4"/>
          <p:cNvSpPr/>
          <p:nvPr/>
        </p:nvSpPr>
        <p:spPr>
          <a:xfrm>
            <a:off x="7383304" y="1689378"/>
            <a:ext cx="6610826" cy="545306"/>
          </a:xfrm>
          <a:prstGeom prst="roundRect">
            <a:avLst>
              <a:gd name="adj" fmla="val 480104"/>
            </a:avLst>
          </a:prstGeom>
          <a:solidFill>
            <a:srgbClr val="00002E"/>
          </a:solidFill>
          <a:ln w="15240">
            <a:solidFill>
              <a:srgbClr val="D7425E"/>
            </a:solidFill>
            <a:prstDash val="solid"/>
          </a:ln>
        </p:spPr>
      </p:sp>
      <p:sp>
        <p:nvSpPr>
          <p:cNvPr id="7" name="Text 5"/>
          <p:cNvSpPr/>
          <p:nvPr/>
        </p:nvSpPr>
        <p:spPr>
          <a:xfrm>
            <a:off x="10552390" y="1791533"/>
            <a:ext cx="272653" cy="340876"/>
          </a:xfrm>
          <a:prstGeom prst="rect">
            <a:avLst/>
          </a:prstGeom>
          <a:noFill/>
          <a:ln/>
        </p:spPr>
        <p:txBody>
          <a:bodyPr wrap="none" lIns="0" tIns="0" rIns="0" bIns="0" rtlCol="0" anchor="t"/>
          <a:lstStyle/>
          <a:p>
            <a:pPr marL="0" indent="0" algn="l">
              <a:lnSpc>
                <a:spcPts val="2100"/>
              </a:lnSpc>
              <a:buNone/>
            </a:pPr>
            <a:r>
              <a:rPr lang="en-US" sz="2100" dirty="0">
                <a:solidFill>
                  <a:srgbClr val="FFFFFF"/>
                </a:solidFill>
                <a:latin typeface="Nunito Semi Bold" pitchFamily="34" charset="0"/>
                <a:ea typeface="Nunito Semi Bold" pitchFamily="34" charset="-122"/>
                <a:cs typeface="Nunito Semi Bold" pitchFamily="34" charset="-120"/>
              </a:rPr>
              <a:t>2</a:t>
            </a:r>
            <a:endParaRPr lang="en-US" sz="2100" dirty="0"/>
          </a:p>
        </p:txBody>
      </p:sp>
      <p:sp>
        <p:nvSpPr>
          <p:cNvPr id="8" name="Text 6"/>
          <p:cNvSpPr/>
          <p:nvPr/>
        </p:nvSpPr>
        <p:spPr>
          <a:xfrm>
            <a:off x="7564993" y="2416373"/>
            <a:ext cx="6247448" cy="58173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Apply advanced time-series forecasting models like ARIMA to predict future completion rates with greater accuracy.</a:t>
            </a:r>
            <a:endParaRPr lang="en-US" sz="1400" dirty="0"/>
          </a:p>
        </p:txBody>
      </p:sp>
      <p:sp>
        <p:nvSpPr>
          <p:cNvPr id="9" name="Shape 7"/>
          <p:cNvSpPr/>
          <p:nvPr/>
        </p:nvSpPr>
        <p:spPr>
          <a:xfrm>
            <a:off x="636270" y="3316129"/>
            <a:ext cx="6610707" cy="545306"/>
          </a:xfrm>
          <a:prstGeom prst="roundRect">
            <a:avLst>
              <a:gd name="adj" fmla="val 480104"/>
            </a:avLst>
          </a:prstGeom>
          <a:solidFill>
            <a:srgbClr val="00002E"/>
          </a:solidFill>
          <a:ln w="15240">
            <a:solidFill>
              <a:srgbClr val="DD785E"/>
            </a:solidFill>
            <a:prstDash val="solid"/>
          </a:ln>
        </p:spPr>
      </p:sp>
      <p:sp>
        <p:nvSpPr>
          <p:cNvPr id="10" name="Text 8"/>
          <p:cNvSpPr/>
          <p:nvPr/>
        </p:nvSpPr>
        <p:spPr>
          <a:xfrm>
            <a:off x="3805237" y="3418284"/>
            <a:ext cx="272653" cy="340876"/>
          </a:xfrm>
          <a:prstGeom prst="rect">
            <a:avLst/>
          </a:prstGeom>
          <a:noFill/>
          <a:ln/>
        </p:spPr>
        <p:txBody>
          <a:bodyPr wrap="none" lIns="0" tIns="0" rIns="0" bIns="0" rtlCol="0" anchor="t"/>
          <a:lstStyle/>
          <a:p>
            <a:pPr marL="0" indent="0" algn="l">
              <a:lnSpc>
                <a:spcPts val="2100"/>
              </a:lnSpc>
              <a:buNone/>
            </a:pPr>
            <a:r>
              <a:rPr lang="en-US" sz="2100" dirty="0">
                <a:solidFill>
                  <a:srgbClr val="FFFFFF"/>
                </a:solidFill>
                <a:latin typeface="Nunito Semi Bold" pitchFamily="34" charset="0"/>
                <a:ea typeface="Nunito Semi Bold" pitchFamily="34" charset="-122"/>
                <a:cs typeface="Nunito Semi Bold" pitchFamily="34" charset="-120"/>
              </a:rPr>
              <a:t>3</a:t>
            </a:r>
            <a:endParaRPr lang="en-US" sz="2100" dirty="0"/>
          </a:p>
        </p:txBody>
      </p:sp>
      <p:sp>
        <p:nvSpPr>
          <p:cNvPr id="11" name="Text 9"/>
          <p:cNvSpPr/>
          <p:nvPr/>
        </p:nvSpPr>
        <p:spPr>
          <a:xfrm>
            <a:off x="817959" y="4043124"/>
            <a:ext cx="6247328" cy="58173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Enhance the Power BI dashboard with dynamic tooltips, additional AI-driven visuals, and cross-filtering for deeper interactivity.</a:t>
            </a:r>
            <a:endParaRPr lang="en-US" sz="1400" dirty="0"/>
          </a:p>
        </p:txBody>
      </p:sp>
      <p:sp>
        <p:nvSpPr>
          <p:cNvPr id="12" name="Shape 10"/>
          <p:cNvSpPr/>
          <p:nvPr/>
        </p:nvSpPr>
        <p:spPr>
          <a:xfrm>
            <a:off x="7383304" y="3316129"/>
            <a:ext cx="6610826" cy="545306"/>
          </a:xfrm>
          <a:prstGeom prst="roundRect">
            <a:avLst>
              <a:gd name="adj" fmla="val 480104"/>
            </a:avLst>
          </a:prstGeom>
          <a:solidFill>
            <a:srgbClr val="00002E"/>
          </a:solidFill>
          <a:ln w="15240">
            <a:solidFill>
              <a:srgbClr val="48A8E2"/>
            </a:solidFill>
            <a:prstDash val="solid"/>
          </a:ln>
        </p:spPr>
      </p:sp>
      <p:sp>
        <p:nvSpPr>
          <p:cNvPr id="13" name="Text 11"/>
          <p:cNvSpPr/>
          <p:nvPr/>
        </p:nvSpPr>
        <p:spPr>
          <a:xfrm>
            <a:off x="10552390" y="3418284"/>
            <a:ext cx="272653" cy="340876"/>
          </a:xfrm>
          <a:prstGeom prst="rect">
            <a:avLst/>
          </a:prstGeom>
          <a:noFill/>
          <a:ln/>
        </p:spPr>
        <p:txBody>
          <a:bodyPr wrap="none" lIns="0" tIns="0" rIns="0" bIns="0" rtlCol="0" anchor="t"/>
          <a:lstStyle/>
          <a:p>
            <a:pPr marL="0" indent="0" algn="l">
              <a:lnSpc>
                <a:spcPts val="2100"/>
              </a:lnSpc>
              <a:buNone/>
            </a:pPr>
            <a:r>
              <a:rPr lang="en-US" sz="2100" dirty="0">
                <a:solidFill>
                  <a:srgbClr val="FFFFFF"/>
                </a:solidFill>
                <a:latin typeface="Nunito Semi Bold" pitchFamily="34" charset="0"/>
                <a:ea typeface="Nunito Semi Bold" pitchFamily="34" charset="-122"/>
                <a:cs typeface="Nunito Semi Bold" pitchFamily="34" charset="-120"/>
              </a:rPr>
              <a:t>4</a:t>
            </a:r>
            <a:endParaRPr lang="en-US" sz="2100" dirty="0"/>
          </a:p>
        </p:txBody>
      </p:sp>
      <p:sp>
        <p:nvSpPr>
          <p:cNvPr id="14" name="Text 12"/>
          <p:cNvSpPr/>
          <p:nvPr/>
        </p:nvSpPr>
        <p:spPr>
          <a:xfrm>
            <a:off x="7564993" y="4043124"/>
            <a:ext cx="6247448" cy="87260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Expand the analysis to compare male and female completion rates, uncovering gender-specific trends and disparities. These steps will build on our findings, offering even more robust insights for global education strategies.</a:t>
            </a:r>
            <a:endParaRPr lang="en-US" sz="1400" dirty="0"/>
          </a:p>
        </p:txBody>
      </p:sp>
      <p:sp>
        <p:nvSpPr>
          <p:cNvPr id="15" name="Text 13"/>
          <p:cNvSpPr/>
          <p:nvPr/>
        </p:nvSpPr>
        <p:spPr>
          <a:xfrm>
            <a:off x="636270" y="5370076"/>
            <a:ext cx="3422213" cy="427673"/>
          </a:xfrm>
          <a:prstGeom prst="rect">
            <a:avLst/>
          </a:prstGeom>
          <a:noFill/>
          <a:ln/>
        </p:spPr>
        <p:txBody>
          <a:bodyPr wrap="none" lIns="0" tIns="0" rIns="0" bIns="0" rtlCol="0" anchor="t"/>
          <a:lstStyle/>
          <a:p>
            <a:pPr marL="0" indent="0" algn="l">
              <a:lnSpc>
                <a:spcPts val="3350"/>
              </a:lnSpc>
              <a:buNone/>
            </a:pPr>
            <a:r>
              <a:rPr lang="en-US" sz="2650" dirty="0">
                <a:solidFill>
                  <a:srgbClr val="FFFFFF"/>
                </a:solidFill>
                <a:latin typeface="Nunito Semi Bold" pitchFamily="34" charset="0"/>
                <a:ea typeface="Nunito Semi Bold" pitchFamily="34" charset="-122"/>
                <a:cs typeface="Nunito Semi Bold" pitchFamily="34" charset="-120"/>
              </a:rPr>
              <a:t>References</a:t>
            </a:r>
            <a:endParaRPr lang="en-US" sz="2650" dirty="0"/>
          </a:p>
        </p:txBody>
      </p:sp>
      <p:sp>
        <p:nvSpPr>
          <p:cNvPr id="16" name="Shape 14"/>
          <p:cNvSpPr/>
          <p:nvPr/>
        </p:nvSpPr>
        <p:spPr>
          <a:xfrm>
            <a:off x="636270" y="6170355"/>
            <a:ext cx="90845" cy="90845"/>
          </a:xfrm>
          <a:prstGeom prst="roundRect">
            <a:avLst>
              <a:gd name="adj" fmla="val 503275"/>
            </a:avLst>
          </a:prstGeom>
          <a:solidFill>
            <a:srgbClr val="F2B42D"/>
          </a:solidFill>
          <a:ln/>
        </p:spPr>
      </p:sp>
      <p:sp>
        <p:nvSpPr>
          <p:cNvPr id="17" name="Text 15"/>
          <p:cNvSpPr/>
          <p:nvPr/>
        </p:nvSpPr>
        <p:spPr>
          <a:xfrm>
            <a:off x="908804" y="6070402"/>
            <a:ext cx="4028599" cy="87260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World Bank Data: </a:t>
            </a:r>
            <a:r>
              <a:rPr lang="en-US" sz="1400" u="sng" dirty="0">
                <a:solidFill>
                  <a:srgbClr val="F2B42D"/>
                </a:solidFill>
                <a:latin typeface="PT Sans" pitchFamily="34" charset="0"/>
                <a:ea typeface="PT Sans" pitchFamily="34" charset="-122"/>
                <a:cs typeface="PT Sans" pitchFamily="34" charset="-120"/>
                <a:hlinkClick r:id="rId3">
                  <a:extLst>
                    <a:ext uri="{A12FA001-AC4F-418D-AE19-62706E023703}">
                      <ahyp:hlinkClr xmlns:ahyp="http://schemas.microsoft.com/office/drawing/2018/hyperlinkcolor" val="tx"/>
                    </a:ext>
                  </a:extLst>
                </a:hlinkClick>
              </a:rPr>
              <a:t>https://data.worldbank.org/indicator/SE.PRM.CMPT.FE.ZS</a:t>
            </a:r>
            <a:endParaRPr lang="en-US" sz="1400" dirty="0"/>
          </a:p>
        </p:txBody>
      </p:sp>
      <p:sp>
        <p:nvSpPr>
          <p:cNvPr id="18" name="Shape 16"/>
          <p:cNvSpPr/>
          <p:nvPr/>
        </p:nvSpPr>
        <p:spPr>
          <a:xfrm>
            <a:off x="5164574" y="6170355"/>
            <a:ext cx="90845" cy="90845"/>
          </a:xfrm>
          <a:prstGeom prst="roundRect">
            <a:avLst>
              <a:gd name="adj" fmla="val 503275"/>
            </a:avLst>
          </a:prstGeom>
          <a:solidFill>
            <a:srgbClr val="D7425E"/>
          </a:solidFill>
          <a:ln/>
        </p:spPr>
      </p:sp>
      <p:sp>
        <p:nvSpPr>
          <p:cNvPr id="19" name="Text 17"/>
          <p:cNvSpPr/>
          <p:nvPr/>
        </p:nvSpPr>
        <p:spPr>
          <a:xfrm>
            <a:off x="5437108" y="6070402"/>
            <a:ext cx="4028599" cy="581739"/>
          </a:xfrm>
          <a:prstGeom prst="rect">
            <a:avLst/>
          </a:prstGeom>
          <a:noFill/>
          <a:ln/>
        </p:spPr>
        <p:txBody>
          <a:bodyPr wrap="squar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Python Libraries: pandas, numpy, matplotlib, seaborn, scikit-learn</a:t>
            </a:r>
            <a:endParaRPr lang="en-US" sz="1400" dirty="0"/>
          </a:p>
        </p:txBody>
      </p:sp>
      <p:sp>
        <p:nvSpPr>
          <p:cNvPr id="20" name="Shape 18"/>
          <p:cNvSpPr/>
          <p:nvPr/>
        </p:nvSpPr>
        <p:spPr>
          <a:xfrm>
            <a:off x="9692878" y="6170355"/>
            <a:ext cx="90845" cy="90845"/>
          </a:xfrm>
          <a:prstGeom prst="roundRect">
            <a:avLst>
              <a:gd name="adj" fmla="val 503275"/>
            </a:avLst>
          </a:prstGeom>
          <a:solidFill>
            <a:srgbClr val="DD785E"/>
          </a:solidFill>
          <a:ln/>
        </p:spPr>
      </p:sp>
      <p:sp>
        <p:nvSpPr>
          <p:cNvPr id="21" name="Text 19"/>
          <p:cNvSpPr/>
          <p:nvPr/>
        </p:nvSpPr>
        <p:spPr>
          <a:xfrm>
            <a:off x="9965412" y="6070402"/>
            <a:ext cx="4028599" cy="290870"/>
          </a:xfrm>
          <a:prstGeom prst="rect">
            <a:avLst/>
          </a:prstGeom>
          <a:noFill/>
          <a:ln/>
        </p:spPr>
        <p:txBody>
          <a:bodyPr wrap="non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Power BI Desktop: </a:t>
            </a:r>
            <a:r>
              <a:rPr lang="en-US" sz="1400" u="sng" dirty="0">
                <a:solidFill>
                  <a:srgbClr val="F2B42D"/>
                </a:solidFill>
                <a:latin typeface="PT Sans" pitchFamily="34" charset="0"/>
                <a:ea typeface="PT Sans" pitchFamily="34" charset="-122"/>
                <a:cs typeface="PT Sans" pitchFamily="34" charset="-120"/>
                <a:hlinkClick r:id="rId4">
                  <a:extLst>
                    <a:ext uri="{A12FA001-AC4F-418D-AE19-62706E023703}">
                      <ahyp:hlinkClr xmlns:ahyp="http://schemas.microsoft.com/office/drawing/2018/hyperlinkcolor" val="tx"/>
                    </a:ext>
                  </a:extLst>
                </a:hlinkClick>
              </a:rPr>
              <a:t>https://powerbi.microsoft.com/</a:t>
            </a:r>
            <a:endParaRPr lang="en-US" sz="1400" dirty="0"/>
          </a:p>
        </p:txBody>
      </p:sp>
      <p:sp>
        <p:nvSpPr>
          <p:cNvPr id="22" name="Text 20"/>
          <p:cNvSpPr/>
          <p:nvPr/>
        </p:nvSpPr>
        <p:spPr>
          <a:xfrm>
            <a:off x="636270" y="7147441"/>
            <a:ext cx="13357860" cy="290870"/>
          </a:xfrm>
          <a:prstGeom prst="rect">
            <a:avLst/>
          </a:prstGeom>
          <a:noFill/>
          <a:ln/>
        </p:spPr>
        <p:txBody>
          <a:bodyPr wrap="none" lIns="0" tIns="0" rIns="0" bIns="0" rtlCol="0" anchor="t"/>
          <a:lstStyle/>
          <a:p>
            <a:pPr marL="0" indent="0" algn="l">
              <a:lnSpc>
                <a:spcPts val="2250"/>
              </a:lnSpc>
              <a:buNone/>
            </a:pPr>
            <a:r>
              <a:rPr lang="en-US" sz="1400" dirty="0">
                <a:solidFill>
                  <a:srgbClr val="FFFFFF"/>
                </a:solidFill>
                <a:latin typeface="PT Sans" pitchFamily="34" charset="0"/>
                <a:ea typeface="PT Sans" pitchFamily="34" charset="-122"/>
                <a:cs typeface="PT Sans" pitchFamily="34" charset="-120"/>
              </a:rPr>
              <a:t>These resources provided the foundation for our data analysis and visualization, ensuring credibility and rigor in our approach.</a:t>
            </a:r>
            <a:endParaRPr lang="en-US" sz="1400" dirty="0"/>
          </a:p>
        </p:txBody>
      </p:sp>
      <p:sp>
        <p:nvSpPr>
          <p:cNvPr id="23" name="Rectangle: Rounded Corners 22">
            <a:extLst>
              <a:ext uri="{FF2B5EF4-FFF2-40B4-BE49-F238E27FC236}">
                <a16:creationId xmlns:a16="http://schemas.microsoft.com/office/drawing/2014/main" id="{7BE505B7-EA1B-072D-64B1-840955072C7D}"/>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3058716"/>
            <a:ext cx="12954952" cy="2112169"/>
          </a:xfrm>
          <a:prstGeom prst="rect">
            <a:avLst/>
          </a:prstGeom>
          <a:noFill/>
          <a:ln/>
        </p:spPr>
        <p:txBody>
          <a:bodyPr wrap="none" lIns="0" tIns="0" rIns="0" bIns="0" rtlCol="0" anchor="t"/>
          <a:lstStyle/>
          <a:p>
            <a:pPr marL="0" indent="0" algn="ctr">
              <a:lnSpc>
                <a:spcPts val="16600"/>
              </a:lnSpc>
              <a:buNone/>
            </a:pPr>
            <a:r>
              <a:rPr lang="en-US" sz="13300" dirty="0">
                <a:solidFill>
                  <a:srgbClr val="FFFFFF"/>
                </a:solidFill>
                <a:latin typeface="Nunito Semi Bold" pitchFamily="34" charset="0"/>
                <a:ea typeface="Nunito Semi Bold" pitchFamily="34" charset="-122"/>
                <a:cs typeface="Nunito Semi Bold" pitchFamily="34" charset="-120"/>
              </a:rPr>
              <a:t>Thank You!</a:t>
            </a:r>
            <a:endParaRPr lang="en-US" sz="13300" dirty="0"/>
          </a:p>
        </p:txBody>
      </p:sp>
      <p:sp>
        <p:nvSpPr>
          <p:cNvPr id="3" name="Rectangle: Rounded Corners 2">
            <a:extLst>
              <a:ext uri="{FF2B5EF4-FFF2-40B4-BE49-F238E27FC236}">
                <a16:creationId xmlns:a16="http://schemas.microsoft.com/office/drawing/2014/main" id="{EA2675BD-09FD-E895-64E1-7AF3BE5FE58D}"/>
              </a:ext>
            </a:extLst>
          </p:cNvPr>
          <p:cNvSpPr/>
          <p:nvPr/>
        </p:nvSpPr>
        <p:spPr>
          <a:xfrm>
            <a:off x="12842370" y="7798608"/>
            <a:ext cx="1723964" cy="357545"/>
          </a:xfrm>
          <a:prstGeom prst="round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W"/>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1198</Words>
  <Application>Microsoft Office PowerPoint</Application>
  <PresentationFormat>Custom</PresentationFormat>
  <Paragraphs>101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Nunito Semi Bold</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Ama Zezerti</dc:creator>
  <cp:lastModifiedBy>Ama Zezerti</cp:lastModifiedBy>
  <cp:revision>2</cp:revision>
  <dcterms:created xsi:type="dcterms:W3CDTF">2025-08-03T18:50:31Z</dcterms:created>
  <dcterms:modified xsi:type="dcterms:W3CDTF">2025-08-03T18:55:20Z</dcterms:modified>
</cp:coreProperties>
</file>