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DM Sans" pitchFamily="2" charset="0"/>
      <p:regular r:id="rId13"/>
    </p:embeddedFont>
    <p:embeddedFont>
      <p:font typeface="PT Serif" panose="020A0603040505020204" pitchFamily="18" charset="0"/>
      <p:regular r:id="rId14"/>
    </p:embeddedFont>
  </p:embeddedFontLst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2" d="100"/>
          <a:sy n="82" d="100"/>
        </p:scale>
        <p:origin x="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667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0089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Pharmacy Management System Presentation Project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22957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Name:  Mahamat Adji Zezerti Abdramane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4763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ID: 25718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656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Capstone Project for academic year 2024-2025</a:t>
            </a:r>
            <a:endParaRPr lang="en-US" sz="17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2C2089-2D24-376E-5E05-A21F046BE953}"/>
              </a:ext>
            </a:extLst>
          </p:cNvPr>
          <p:cNvSpPr/>
          <p:nvPr/>
        </p:nvSpPr>
        <p:spPr>
          <a:xfrm>
            <a:off x="12801600" y="7786961"/>
            <a:ext cx="1735613" cy="3145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156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References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0" y="3395424"/>
            <a:ext cx="1448872" cy="90725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603" y="3395424"/>
            <a:ext cx="1448872" cy="90725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926" y="3395424"/>
            <a:ext cx="1448872" cy="907256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6248" y="3395424"/>
            <a:ext cx="1448872" cy="907256"/>
          </a:xfrm>
          <a:prstGeom prst="rect">
            <a:avLst/>
          </a:prstGeom>
        </p:spPr>
      </p:pic>
      <p:sp>
        <p:nvSpPr>
          <p:cNvPr id="7" name="Shape 1"/>
          <p:cNvSpPr/>
          <p:nvPr/>
        </p:nvSpPr>
        <p:spPr>
          <a:xfrm>
            <a:off x="793790" y="47038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2"/>
          <p:cNvSpPr/>
          <p:nvPr/>
        </p:nvSpPr>
        <p:spPr>
          <a:xfrm>
            <a:off x="1530906" y="4781669"/>
            <a:ext cx="481750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Oracle Database 21c Documentation</a:t>
            </a:r>
            <a:endParaRPr lang="en-US" sz="2300" dirty="0"/>
          </a:p>
        </p:txBody>
      </p:sp>
      <p:sp>
        <p:nvSpPr>
          <p:cNvPr id="9" name="Shape 3"/>
          <p:cNvSpPr/>
          <p:nvPr/>
        </p:nvSpPr>
        <p:spPr>
          <a:xfrm>
            <a:off x="7457003" y="47038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4"/>
          <p:cNvSpPr/>
          <p:nvPr/>
        </p:nvSpPr>
        <p:spPr>
          <a:xfrm>
            <a:off x="8194119" y="4781669"/>
            <a:ext cx="346757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PlantUML Documentation</a:t>
            </a:r>
            <a:endParaRPr lang="en-US" sz="2300" dirty="0"/>
          </a:p>
        </p:txBody>
      </p:sp>
      <p:sp>
        <p:nvSpPr>
          <p:cNvPr id="11" name="Shape 5"/>
          <p:cNvSpPr/>
          <p:nvPr/>
        </p:nvSpPr>
        <p:spPr>
          <a:xfrm>
            <a:off x="793790" y="56677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6"/>
          <p:cNvSpPr/>
          <p:nvPr/>
        </p:nvSpPr>
        <p:spPr>
          <a:xfrm>
            <a:off x="1530906" y="5745599"/>
            <a:ext cx="344162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draw.io for UML Diagrams</a:t>
            </a:r>
            <a:endParaRPr lang="en-US" sz="23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FA559E-9178-E1CB-A729-8AC4EEA0B718}"/>
              </a:ext>
            </a:extLst>
          </p:cNvPr>
          <p:cNvSpPr/>
          <p:nvPr/>
        </p:nvSpPr>
        <p:spPr>
          <a:xfrm>
            <a:off x="12801600" y="7786961"/>
            <a:ext cx="1735613" cy="3145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312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Introduction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4843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Overview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08324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Automates pharmacy operations: inventory, sales, prescriptions, auditing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512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Built using Oracle 21c for scalability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4843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Objectives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5332928" y="40832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Streamline drug management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52544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 data integrity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96764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 inventory checks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48436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Scope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872067" y="40832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Database schema, triggers, PL/SQL, scheduler</a:t>
            </a:r>
            <a:endParaRPr lang="en-US" sz="17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492417-7896-A069-5190-C30840ECBA4C}"/>
              </a:ext>
            </a:extLst>
          </p:cNvPr>
          <p:cNvSpPr/>
          <p:nvPr/>
        </p:nvSpPr>
        <p:spPr>
          <a:xfrm>
            <a:off x="12801600" y="7786961"/>
            <a:ext cx="1735613" cy="3145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4788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Problem Definition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2232303"/>
            <a:ext cx="3664863" cy="3297793"/>
          </a:xfrm>
          <a:prstGeom prst="roundRect">
            <a:avLst>
              <a:gd name="adj" fmla="val 1032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45911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Issues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0604" y="296727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Manual processes cause inefficiencies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377237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Errors in inventory and sales tracking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604" y="4577477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Lack of audit trails for modifications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685467" y="2232303"/>
            <a:ext cx="3664863" cy="3297793"/>
          </a:xfrm>
          <a:prstGeom prst="roundRect">
            <a:avLst>
              <a:gd name="adj" fmla="val 1032"/>
            </a:avLst>
          </a:prstGeom>
          <a:solidFill>
            <a:srgbClr val="F2EEEE"/>
          </a:solidFill>
          <a:ln/>
        </p:spPr>
      </p:sp>
      <p:sp>
        <p:nvSpPr>
          <p:cNvPr id="10" name="Text 7"/>
          <p:cNvSpPr/>
          <p:nvPr/>
        </p:nvSpPr>
        <p:spPr>
          <a:xfrm>
            <a:off x="4912281" y="245911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Challenges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4912281" y="296727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Restricting unauthorized DML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912281" y="377237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Ensuring secure, concurrent access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5756910"/>
            <a:ext cx="7556421" cy="1324689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1020604" y="598372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Need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020604" y="649188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Robust database for pharmacy management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3944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Methodology &amp; Approach – Planning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1048941" y="2902625"/>
            <a:ext cx="30480" cy="425303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3142536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29026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47" y="2934533"/>
            <a:ext cx="357188" cy="4464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2980492"/>
            <a:ext cx="445650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Phase I: Defined scope, objectives</a:t>
            </a:r>
            <a:endParaRPr lang="en-US" sz="2300" dirty="0"/>
          </a:p>
        </p:txBody>
      </p:sp>
      <p:sp>
        <p:nvSpPr>
          <p:cNvPr id="9" name="Text 5"/>
          <p:cNvSpPr/>
          <p:nvPr/>
        </p:nvSpPr>
        <p:spPr>
          <a:xfrm>
            <a:off x="2183011" y="348865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Deliverable: Proposal document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4545092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1" name="Shape 7"/>
          <p:cNvSpPr/>
          <p:nvPr/>
        </p:nvSpPr>
        <p:spPr>
          <a:xfrm>
            <a:off x="793790" y="430518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47" y="4337090"/>
            <a:ext cx="357188" cy="44648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4383048"/>
            <a:ext cx="438042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Phase II: Identified requirements</a:t>
            </a:r>
            <a:endParaRPr lang="en-US" sz="2300" dirty="0"/>
          </a:p>
        </p:txBody>
      </p:sp>
      <p:sp>
        <p:nvSpPr>
          <p:cNvPr id="14" name="Text 9"/>
          <p:cNvSpPr/>
          <p:nvPr/>
        </p:nvSpPr>
        <p:spPr>
          <a:xfrm>
            <a:off x="2183011" y="489120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Functional: Drug management, sales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2183011" y="539019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Non-functional: Security, integrity</a:t>
            </a:r>
            <a:endParaRPr lang="en-US" sz="1750" dirty="0"/>
          </a:p>
        </p:txBody>
      </p:sp>
      <p:sp>
        <p:nvSpPr>
          <p:cNvPr id="16" name="Shape 11"/>
          <p:cNvSpPr/>
          <p:nvPr/>
        </p:nvSpPr>
        <p:spPr>
          <a:xfrm>
            <a:off x="1273612" y="644663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7" name="Shape 12"/>
          <p:cNvSpPr/>
          <p:nvPr/>
        </p:nvSpPr>
        <p:spPr>
          <a:xfrm>
            <a:off x="793790" y="62067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347" y="6238637"/>
            <a:ext cx="357188" cy="446484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2183011" y="628459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Approach</a:t>
            </a:r>
            <a:endParaRPr lang="en-US" sz="2300" dirty="0"/>
          </a:p>
        </p:txBody>
      </p:sp>
      <p:sp>
        <p:nvSpPr>
          <p:cNvPr id="20" name="Text 14"/>
          <p:cNvSpPr/>
          <p:nvPr/>
        </p:nvSpPr>
        <p:spPr>
          <a:xfrm>
            <a:off x="2183011" y="67927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Structured planning with stakeholder input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493" y="283488"/>
            <a:ext cx="3315295" cy="22682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898702"/>
            <a:ext cx="929699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Methodology &amp; Approach – Design</a:t>
            </a:r>
            <a:endParaRPr lang="en-US" sz="4650" dirty="0"/>
          </a:p>
        </p:txBody>
      </p:sp>
      <p:sp>
        <p:nvSpPr>
          <p:cNvPr id="5" name="Shape 1"/>
          <p:cNvSpPr/>
          <p:nvPr/>
        </p:nvSpPr>
        <p:spPr>
          <a:xfrm>
            <a:off x="793790" y="49831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347" y="5015032"/>
            <a:ext cx="357188" cy="446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30906" y="5060990"/>
            <a:ext cx="3421499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Designed database schema</a:t>
            </a:r>
            <a:endParaRPr lang="en-US" sz="2300" dirty="0"/>
          </a:p>
        </p:txBody>
      </p:sp>
      <p:sp>
        <p:nvSpPr>
          <p:cNvPr id="8" name="Text 3"/>
          <p:cNvSpPr/>
          <p:nvPr/>
        </p:nvSpPr>
        <p:spPr>
          <a:xfrm>
            <a:off x="1530906" y="594121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8 tables: Drug, Supplier, Patient, etc.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530906" y="6803112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Relationships: FK constraints</a:t>
            </a:r>
            <a:endParaRPr lang="en-US" sz="1750" dirty="0"/>
          </a:p>
        </p:txBody>
      </p:sp>
      <p:sp>
        <p:nvSpPr>
          <p:cNvPr id="10" name="Shape 5"/>
          <p:cNvSpPr/>
          <p:nvPr/>
        </p:nvSpPr>
        <p:spPr>
          <a:xfrm>
            <a:off x="5235893" y="49831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2450" y="5015032"/>
            <a:ext cx="357188" cy="4464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973008" y="5060990"/>
            <a:ext cx="300847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Created UML diagrams</a:t>
            </a:r>
            <a:endParaRPr lang="en-US" sz="2300" dirty="0"/>
          </a:p>
        </p:txBody>
      </p:sp>
      <p:sp>
        <p:nvSpPr>
          <p:cNvPr id="13" name="Text 7"/>
          <p:cNvSpPr/>
          <p:nvPr/>
        </p:nvSpPr>
        <p:spPr>
          <a:xfrm>
            <a:off x="5973008" y="5569148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Class: Table structure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5973008" y="6068139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case: User interactions</a:t>
            </a:r>
            <a:endParaRPr lang="en-US" sz="1750" dirty="0"/>
          </a:p>
        </p:txBody>
      </p:sp>
      <p:sp>
        <p:nvSpPr>
          <p:cNvPr id="15" name="Shape 9"/>
          <p:cNvSpPr/>
          <p:nvPr/>
        </p:nvSpPr>
        <p:spPr>
          <a:xfrm>
            <a:off x="9677995" y="49831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4552" y="5015032"/>
            <a:ext cx="357188" cy="446484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0415111" y="50609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Tools</a:t>
            </a:r>
            <a:endParaRPr lang="en-US" sz="2300" dirty="0"/>
          </a:p>
        </p:txBody>
      </p:sp>
      <p:sp>
        <p:nvSpPr>
          <p:cNvPr id="18" name="Text 11"/>
          <p:cNvSpPr/>
          <p:nvPr/>
        </p:nvSpPr>
        <p:spPr>
          <a:xfrm>
            <a:off x="10415111" y="5569148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draw.io for UML</a:t>
            </a:r>
            <a:endParaRPr lang="en-US" sz="175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35DFE2-72FB-A755-8FF3-12559EC05FDF}"/>
              </a:ext>
            </a:extLst>
          </p:cNvPr>
          <p:cNvSpPr/>
          <p:nvPr/>
        </p:nvSpPr>
        <p:spPr>
          <a:xfrm>
            <a:off x="12801600" y="7786961"/>
            <a:ext cx="1735613" cy="3145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3396" y="573048"/>
            <a:ext cx="7690009" cy="1363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Methodology &amp; Approach – Implementation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96" y="2247781"/>
            <a:ext cx="1038582" cy="12462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63445" y="2455426"/>
            <a:ext cx="2726174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Phase IV–V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563445" y="2920722"/>
            <a:ext cx="633995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Created tables, sequences, data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396" y="3494008"/>
            <a:ext cx="1038582" cy="124622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63445" y="3701653"/>
            <a:ext cx="2726174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Phase VI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7563445" y="4166949"/>
            <a:ext cx="633995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Added PL/SQL package, function, windows and procedures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396" y="4740235"/>
            <a:ext cx="1038582" cy="124622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63445" y="4947880"/>
            <a:ext cx="2726174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Phase VII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7563445" y="5413177"/>
            <a:ext cx="633995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Implemented triggers, audit system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3396" y="5986463"/>
            <a:ext cx="1038582" cy="166997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63445" y="6194108"/>
            <a:ext cx="2726174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Tools &amp; Approach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7563445" y="6659404"/>
            <a:ext cx="633995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Oracle 21c, SQL*Plus, GitHub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7563445" y="7116366"/>
            <a:ext cx="633995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Iterative development, testing per phase</a:t>
            </a:r>
            <a:endParaRPr lang="en-US" sz="16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ED683C-DE80-2254-7136-C72A04B1D61A}"/>
              </a:ext>
            </a:extLst>
          </p:cNvPr>
          <p:cNvSpPr/>
          <p:nvPr/>
        </p:nvSpPr>
        <p:spPr>
          <a:xfrm>
            <a:off x="12801600" y="7786961"/>
            <a:ext cx="1735613" cy="3145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917746"/>
            <a:ext cx="4919305" cy="239410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10740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Results – Database</a:t>
            </a:r>
            <a:endParaRPr lang="en-US" sz="4650" dirty="0"/>
          </a:p>
        </p:txBody>
      </p:sp>
      <p:sp>
        <p:nvSpPr>
          <p:cNvPr id="5" name="Shape 1"/>
          <p:cNvSpPr/>
          <p:nvPr/>
        </p:nvSpPr>
        <p:spPr>
          <a:xfrm>
            <a:off x="6280190" y="2191822"/>
            <a:ext cx="7556421" cy="4930378"/>
          </a:xfrm>
          <a:prstGeom prst="roundRect">
            <a:avLst>
              <a:gd name="adj" fmla="val 69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6287810" y="219944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3"/>
          <p:cNvSpPr/>
          <p:nvPr/>
        </p:nvSpPr>
        <p:spPr>
          <a:xfrm>
            <a:off x="6514624" y="234315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Component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0289024" y="234315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Details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287810" y="2849761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6514624" y="29934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Tables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0289024" y="2993469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Drug, Supplier, Patient, etc. (8 total)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87810" y="386298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6514624" y="40066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Constraints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10289024" y="400669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PK, FK, checks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6287810" y="4513302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6514624" y="465701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Sequences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10289024" y="465701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Drug_seq, Sale_seq, etc.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6287810" y="5163622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5"/>
          <p:cNvSpPr/>
          <p:nvPr/>
        </p:nvSpPr>
        <p:spPr>
          <a:xfrm>
            <a:off x="6514624" y="53073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</a:t>
            </a:r>
            <a:endParaRPr lang="en-US" sz="1750" dirty="0"/>
          </a:p>
        </p:txBody>
      </p:sp>
      <p:sp>
        <p:nvSpPr>
          <p:cNvPr id="20" name="Text 16"/>
          <p:cNvSpPr/>
          <p:nvPr/>
        </p:nvSpPr>
        <p:spPr>
          <a:xfrm>
            <a:off x="10289024" y="53073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Sample data inserted</a:t>
            </a:r>
            <a:endParaRPr lang="en-US" sz="1750" dirty="0"/>
          </a:p>
        </p:txBody>
      </p:sp>
      <p:sp>
        <p:nvSpPr>
          <p:cNvPr id="21" name="Shape 17"/>
          <p:cNvSpPr/>
          <p:nvPr/>
        </p:nvSpPr>
        <p:spPr>
          <a:xfrm>
            <a:off x="6287810" y="581394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18"/>
          <p:cNvSpPr/>
          <p:nvPr/>
        </p:nvSpPr>
        <p:spPr>
          <a:xfrm>
            <a:off x="6514624" y="59576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Status</a:t>
            </a:r>
            <a:endParaRPr lang="en-US" sz="1750" dirty="0"/>
          </a:p>
        </p:txBody>
      </p:sp>
      <p:sp>
        <p:nvSpPr>
          <p:cNvPr id="23" name="Text 19"/>
          <p:cNvSpPr/>
          <p:nvPr/>
        </p:nvSpPr>
        <p:spPr>
          <a:xfrm>
            <a:off x="10289024" y="59576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Schema fully implemented</a:t>
            </a:r>
            <a:endParaRPr lang="en-US" sz="1750" dirty="0"/>
          </a:p>
        </p:txBody>
      </p:sp>
      <p:sp>
        <p:nvSpPr>
          <p:cNvPr id="24" name="Shape 20"/>
          <p:cNvSpPr/>
          <p:nvPr/>
        </p:nvSpPr>
        <p:spPr>
          <a:xfrm>
            <a:off x="6287810" y="646426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1"/>
          <p:cNvSpPr/>
          <p:nvPr/>
        </p:nvSpPr>
        <p:spPr>
          <a:xfrm>
            <a:off x="6514624" y="66079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Pending</a:t>
            </a:r>
            <a:endParaRPr lang="en-US" sz="1750" dirty="0"/>
          </a:p>
        </p:txBody>
      </p:sp>
      <p:sp>
        <p:nvSpPr>
          <p:cNvPr id="26" name="Text 22"/>
          <p:cNvSpPr/>
          <p:nvPr/>
        </p:nvSpPr>
        <p:spPr>
          <a:xfrm>
            <a:off x="10289024" y="660796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Listener fix for full testing</a:t>
            </a:r>
            <a:endParaRPr lang="en-US" sz="175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53344D-6D8D-7856-8406-EB2B4372BD90}"/>
              </a:ext>
            </a:extLst>
          </p:cNvPr>
          <p:cNvSpPr/>
          <p:nvPr/>
        </p:nvSpPr>
        <p:spPr>
          <a:xfrm>
            <a:off x="12801600" y="7786961"/>
            <a:ext cx="1735613" cy="3145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4282"/>
            <a:ext cx="609778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Results – Functionality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1715453" y="274272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RestrictDML Trigger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250883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Blocks weekday/holiday DML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22170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492" y="3045023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33398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AuditDML Trigger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9937790" y="284214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Logs actions to AuditLog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22170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10" y="2780347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39690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InventoryPkg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10051256" y="4477226"/>
            <a:ext cx="37853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Restock, sell drugs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122170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9423" y="4467106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7790" y="560415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CheckStock Function</a:t>
            </a:r>
            <a:endParaRPr lang="en-US" sz="2300" dirty="0"/>
          </a:p>
        </p:txBody>
      </p:sp>
      <p:sp>
        <p:nvSpPr>
          <p:cNvPr id="16" name="Text 8"/>
          <p:cNvSpPr/>
          <p:nvPr/>
        </p:nvSpPr>
        <p:spPr>
          <a:xfrm>
            <a:off x="9937790" y="611231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Returns stock levels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122170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0564" y="5774174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715453" y="519529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Scheduler</a:t>
            </a:r>
            <a:endParaRPr lang="en-US" sz="2300" dirty="0"/>
          </a:p>
        </p:txBody>
      </p:sp>
      <p:sp>
        <p:nvSpPr>
          <p:cNvPr id="20" name="Text 10"/>
          <p:cNvSpPr/>
          <p:nvPr/>
        </p:nvSpPr>
        <p:spPr>
          <a:xfrm>
            <a:off x="793790" y="5703451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Daily inventory checks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122170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0595" y="4895374"/>
            <a:ext cx="339328" cy="424220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793790" y="69422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Challenges: Listener issues (TNS-12541)</a:t>
            </a:r>
            <a:endParaRPr lang="en-US" sz="175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D84CCD7-2257-6AA3-73B0-1F9D3C58DDD9}"/>
              </a:ext>
            </a:extLst>
          </p:cNvPr>
          <p:cNvSpPr/>
          <p:nvPr/>
        </p:nvSpPr>
        <p:spPr>
          <a:xfrm>
            <a:off x="12801600" y="7786961"/>
            <a:ext cx="1735613" cy="3145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594241"/>
            <a:ext cx="111881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Conclusion, Recommendations, Future Work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6047" y="1734979"/>
            <a:ext cx="2186345" cy="1736408"/>
          </a:xfrm>
          <a:prstGeom prst="roundRect">
            <a:avLst>
              <a:gd name="adj" fmla="val 1866"/>
            </a:avLst>
          </a:prstGeom>
          <a:solidFill>
            <a:srgbClr val="F2EEE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55" y="2413278"/>
            <a:ext cx="303728" cy="3796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58371" y="19509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58371" y="2434828"/>
            <a:ext cx="3962638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Developed functional pharmacy system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3158371" y="2909888"/>
            <a:ext cx="3962638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Achieved auditing, automation goals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3050381" y="3456146"/>
            <a:ext cx="10715982" cy="15240"/>
          </a:xfrm>
          <a:prstGeom prst="roundRect">
            <a:avLst>
              <a:gd name="adj" fmla="val 212624"/>
            </a:avLst>
          </a:prstGeom>
          <a:solidFill>
            <a:srgbClr val="D8D4D4"/>
          </a:solidFill>
          <a:ln/>
        </p:spPr>
      </p:sp>
      <p:sp>
        <p:nvSpPr>
          <p:cNvPr id="9" name="Shape 6"/>
          <p:cNvSpPr/>
          <p:nvPr/>
        </p:nvSpPr>
        <p:spPr>
          <a:xfrm>
            <a:off x="756047" y="3579376"/>
            <a:ext cx="4372689" cy="1736408"/>
          </a:xfrm>
          <a:prstGeom prst="roundRect">
            <a:avLst>
              <a:gd name="adj" fmla="val 1866"/>
            </a:avLst>
          </a:prstGeom>
          <a:solidFill>
            <a:srgbClr val="F2EEEE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468" y="4257675"/>
            <a:ext cx="303728" cy="37969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44716" y="37953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344716" y="4279225"/>
            <a:ext cx="3899416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Fix listener to allow smooth connection</a:t>
            </a:r>
            <a:endParaRPr lang="en-US" sz="1700" dirty="0"/>
          </a:p>
        </p:txBody>
      </p:sp>
      <p:sp>
        <p:nvSpPr>
          <p:cNvPr id="13" name="Text 9"/>
          <p:cNvSpPr/>
          <p:nvPr/>
        </p:nvSpPr>
        <p:spPr>
          <a:xfrm>
            <a:off x="5344716" y="4754285"/>
            <a:ext cx="3899416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Complete trigger testing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5236726" y="5300543"/>
            <a:ext cx="8529638" cy="15240"/>
          </a:xfrm>
          <a:prstGeom prst="roundRect">
            <a:avLst>
              <a:gd name="adj" fmla="val 212624"/>
            </a:avLst>
          </a:prstGeom>
          <a:solidFill>
            <a:srgbClr val="D8D4D4"/>
          </a:solidFill>
          <a:ln/>
        </p:spPr>
      </p:sp>
      <p:sp>
        <p:nvSpPr>
          <p:cNvPr id="15" name="Shape 11"/>
          <p:cNvSpPr/>
          <p:nvPr/>
        </p:nvSpPr>
        <p:spPr>
          <a:xfrm>
            <a:off x="756047" y="5423773"/>
            <a:ext cx="6559153" cy="2211467"/>
          </a:xfrm>
          <a:prstGeom prst="roundRect">
            <a:avLst>
              <a:gd name="adj" fmla="val 1465"/>
            </a:avLst>
          </a:prstGeom>
          <a:solidFill>
            <a:srgbClr val="F2EEEE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3700" y="6339602"/>
            <a:ext cx="303728" cy="37969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7531179" y="56397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7531179" y="6123623"/>
            <a:ext cx="4826079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 web-based UI with a front-end using javaFx</a:t>
            </a:r>
            <a:endParaRPr lang="en-US" sz="1700" dirty="0"/>
          </a:p>
        </p:txBody>
      </p:sp>
      <p:sp>
        <p:nvSpPr>
          <p:cNvPr id="19" name="Text 14"/>
          <p:cNvSpPr/>
          <p:nvPr/>
        </p:nvSpPr>
        <p:spPr>
          <a:xfrm>
            <a:off x="7531179" y="6598682"/>
            <a:ext cx="4826079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 sales reports</a:t>
            </a:r>
            <a:endParaRPr lang="en-US" sz="1700" dirty="0"/>
          </a:p>
        </p:txBody>
      </p:sp>
      <p:sp>
        <p:nvSpPr>
          <p:cNvPr id="20" name="Text 15"/>
          <p:cNvSpPr/>
          <p:nvPr/>
        </p:nvSpPr>
        <p:spPr>
          <a:xfrm>
            <a:off x="7531179" y="7073741"/>
            <a:ext cx="4826079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Enhance security</a:t>
            </a:r>
            <a:endParaRPr lang="en-US" sz="17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B90C25-EAD5-D23E-2B5F-EAB9BFA683C2}"/>
              </a:ext>
            </a:extLst>
          </p:cNvPr>
          <p:cNvSpPr/>
          <p:nvPr/>
        </p:nvSpPr>
        <p:spPr>
          <a:xfrm>
            <a:off x="12801600" y="7786961"/>
            <a:ext cx="1735613" cy="31450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375</Words>
  <Application>Microsoft Office PowerPoint</Application>
  <PresentationFormat>Custom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PT Serif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Ama Zezerti</cp:lastModifiedBy>
  <cp:revision>2</cp:revision>
  <dcterms:created xsi:type="dcterms:W3CDTF">2025-05-25T04:41:34Z</dcterms:created>
  <dcterms:modified xsi:type="dcterms:W3CDTF">2025-05-25T04:45:30Z</dcterms:modified>
</cp:coreProperties>
</file>