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7" d="100"/>
          <a:sy n="67" d="100"/>
        </p:scale>
        <p:origin x="72" y="9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Credit Card Approval Detection </a:t>
            </a:r>
            <a:br>
              <a:rPr lang="en-US" sz="3600" b="1"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5" name="TextBox 3">
            <a:extLst>
              <a:ext uri="{FF2B5EF4-FFF2-40B4-BE49-F238E27FC236}">
                <a16:creationId xmlns:a16="http://schemas.microsoft.com/office/drawing/2014/main" id="{1B57081C-3CA9-A237-9B87-D8F60838EB25}"/>
              </a:ext>
            </a:extLst>
          </p:cNvPr>
          <p:cNvSpPr txBox="1"/>
          <p:nvPr/>
        </p:nvSpPr>
        <p:spPr>
          <a:xfrm>
            <a:off x="2598968" y="3777316"/>
            <a:ext cx="7980183" cy="193899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bg1"/>
                </a:solidFill>
                <a:latin typeface="Arial" pitchFamily="34" charset="0"/>
                <a:cs typeface="Arial" pitchFamily="34" charset="0"/>
              </a:rPr>
              <a:t>Presented By:</a:t>
            </a:r>
          </a:p>
          <a:p>
            <a:pPr marL="457200" indent="-457200">
              <a:buAutoNum type="arabicPeriod"/>
            </a:pPr>
            <a:r>
              <a:rPr lang="en-US" sz="2000" b="1" dirty="0">
                <a:solidFill>
                  <a:schemeClr val="bg1"/>
                </a:solidFill>
                <a:latin typeface="Arial"/>
                <a:cs typeface="Arial"/>
              </a:rPr>
              <a:t>AMBIKA AJAI SINGH</a:t>
            </a:r>
          </a:p>
          <a:p>
            <a:pPr marL="457200" indent="-457200">
              <a:buAutoNum type="arabicPeriod"/>
            </a:pPr>
            <a:r>
              <a:rPr lang="en-US" sz="2000" b="1" dirty="0">
                <a:solidFill>
                  <a:schemeClr val="bg1"/>
                </a:solidFill>
                <a:latin typeface="Arial"/>
                <a:cs typeface="Arial"/>
              </a:rPr>
              <a:t>NSTI(National Skill Training Institute) </a:t>
            </a:r>
            <a:r>
              <a:rPr lang="en-US" sz="2000" b="1" dirty="0" err="1">
                <a:solidFill>
                  <a:schemeClr val="bg1"/>
                </a:solidFill>
                <a:latin typeface="Arial"/>
                <a:cs typeface="Arial"/>
              </a:rPr>
              <a:t>Prayagraj</a:t>
            </a:r>
            <a:r>
              <a:rPr lang="en-US" sz="2000" b="1" dirty="0">
                <a:solidFill>
                  <a:schemeClr val="bg1"/>
                </a:solidFill>
                <a:latin typeface="Arial"/>
                <a:cs typeface="Arial"/>
              </a:rPr>
              <a:t>.</a:t>
            </a:r>
          </a:p>
          <a:p>
            <a:pPr marL="457200" indent="-457200">
              <a:buAutoNum type="arabicPeriod"/>
            </a:pPr>
            <a:r>
              <a:rPr lang="en-US" sz="2000" b="1" dirty="0">
                <a:solidFill>
                  <a:schemeClr val="bg1"/>
                </a:solidFill>
                <a:latin typeface="Arial"/>
                <a:cs typeface="Arial"/>
              </a:rPr>
              <a:t>ADIT (Advanced Diploma in IT Networking &amp; Cloud Computing).</a:t>
            </a:r>
          </a:p>
          <a:p>
            <a:pPr marL="457200" indent="-457200">
              <a:buAutoNum type="arabicPeriod"/>
            </a:pPr>
            <a:r>
              <a:rPr lang="en-IN" sz="2000" b="1" dirty="0">
                <a:solidFill>
                  <a:schemeClr val="bg1"/>
                </a:solidFill>
                <a:latin typeface="Arial"/>
                <a:cs typeface="Arial"/>
              </a:rPr>
              <a:t>STU64634a7e071eb1684228734</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Content Placeholder 1">
            <a:extLst>
              <a:ext uri="{FF2B5EF4-FFF2-40B4-BE49-F238E27FC236}">
                <a16:creationId xmlns:a16="http://schemas.microsoft.com/office/drawing/2014/main" id="{5D7ADCB6-2B07-0766-1E39-FCED00758C05}"/>
              </a:ext>
            </a:extLst>
          </p:cNvPr>
          <p:cNvSpPr txBox="1">
            <a:spLocks/>
          </p:cNvSpPr>
          <p:nvPr/>
        </p:nvSpPr>
        <p:spPr>
          <a:xfrm>
            <a:off x="431903" y="1511559"/>
            <a:ext cx="11029615" cy="430141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
            </a:pPr>
            <a:r>
              <a:rPr lang="en-IN" sz="2400" b="1" dirty="0">
                <a:solidFill>
                  <a:schemeClr val="tx1"/>
                </a:solidFill>
              </a:rPr>
              <a:t>Dataset Source: </a:t>
            </a:r>
            <a:r>
              <a:rPr lang="en-US" sz="2400" dirty="0">
                <a:solidFill>
                  <a:schemeClr val="tx1"/>
                </a:solidFill>
              </a:rPr>
              <a:t>Kaggle hosts a vast repository of datasets across various domains, providing a platform for data scientists and analysts to access, explore, and use data for their projects.</a:t>
            </a:r>
          </a:p>
          <a:p>
            <a:pPr marL="0" indent="0">
              <a:buNone/>
            </a:pPr>
            <a:r>
              <a:rPr lang="en-US" sz="2400" dirty="0">
                <a:solidFill>
                  <a:schemeClr val="tx1"/>
                </a:solidFill>
              </a:rPr>
              <a:t>	The dataset has already been uploaded in GitHub along with project.</a:t>
            </a:r>
          </a:p>
          <a:p>
            <a:pPr marL="2271400" lvl="7" indent="0">
              <a:buFont typeface="Wingdings 2" panose="05020102010507070707" pitchFamily="18" charset="2"/>
              <a:buNone/>
            </a:pPr>
            <a:r>
              <a:rPr lang="en-IN" sz="2000" b="1" dirty="0">
                <a:solidFill>
                  <a:schemeClr val="tx1"/>
                </a:solidFill>
                <a:hlinkClick r:id="rId2">
                  <a:extLst>
                    <a:ext uri="{A12FA001-AC4F-418D-AE19-62706E023703}">
                      <ahyp:hlinkClr xmlns:ahyp="http://schemas.microsoft.com/office/drawing/2018/hyperlinkcolor" val="tx"/>
                    </a:ext>
                  </a:extLst>
                </a:hlinkClick>
              </a:rPr>
              <a:t>Website: </a:t>
            </a:r>
            <a:r>
              <a:rPr lang="en-IN" sz="2000" b="1" dirty="0">
                <a:solidFill>
                  <a:srgbClr val="0070C0"/>
                </a:solidFill>
                <a:hlinkClick r:id="rId2">
                  <a:extLst>
                    <a:ext uri="{A12FA001-AC4F-418D-AE19-62706E023703}">
                      <ahyp:hlinkClr xmlns:ahyp="http://schemas.microsoft.com/office/drawing/2018/hyperlinkcolor" val="tx"/>
                    </a:ext>
                  </a:extLst>
                </a:hlinkClick>
              </a:rPr>
              <a:t>https://www.kaggle.com/</a:t>
            </a:r>
            <a:endParaRPr lang="en-IN" sz="2000" b="1" dirty="0">
              <a:solidFill>
                <a:srgbClr val="0070C0"/>
              </a:solidFill>
            </a:endParaRPr>
          </a:p>
          <a:p>
            <a:pPr marL="2271400" lvl="7" indent="0">
              <a:buFont typeface="Wingdings 2" panose="05020102010507070707" pitchFamily="18" charset="2"/>
              <a:buNone/>
            </a:pPr>
            <a:endParaRPr lang="en-IN" sz="1800" b="1" dirty="0">
              <a:solidFill>
                <a:schemeClr val="tx1"/>
              </a:solidFill>
            </a:endParaRPr>
          </a:p>
          <a:p>
            <a:r>
              <a:rPr lang="en-IN" sz="2400" b="1" dirty="0">
                <a:solidFill>
                  <a:schemeClr val="tx1"/>
                </a:solidFill>
              </a:rPr>
              <a:t>Machine Learning libraries: </a:t>
            </a:r>
            <a:r>
              <a:rPr lang="en-IN" sz="2400" dirty="0">
                <a:solidFill>
                  <a:schemeClr val="tx1"/>
                </a:solidFill>
              </a:rPr>
              <a:t>NumPy, Pandas, Matplotlib, Seaborn</a:t>
            </a:r>
          </a:p>
          <a:p>
            <a:r>
              <a:rPr lang="en-IN" sz="2400" b="1" dirty="0">
                <a:solidFill>
                  <a:schemeClr val="tx1"/>
                </a:solidFill>
              </a:rPr>
              <a:t>Machine Learning Models: </a:t>
            </a:r>
            <a:r>
              <a:rPr lang="en-IN" sz="2400" dirty="0">
                <a:solidFill>
                  <a:schemeClr val="tx1"/>
                </a:solidFill>
              </a:rPr>
              <a:t>Decision Tree, Random Forest , Support Vector 										Machine, Linear Regression, KNN etc.</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Credit card companies must have the ability to detect fraudulent transactions in order to identify unauthorized purchases that are not made by the customers. As a result, many financial institutions have implemented stringent measures for credit card usage. Data science and Machine Learning now play a crucial role in assisting financial institutions by providing advanced and robust models that help administrators identify fraudulent transactions associated with users’ credit cards.</a:t>
            </a:r>
            <a:endParaRPr lang="en-IN" sz="24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28750"/>
            <a:ext cx="11613485" cy="542925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tackle the challenge of predicting </a:t>
            </a:r>
            <a:r>
              <a:rPr lang="en-US" sz="1200" b="1" dirty="0">
                <a:latin typeface="Calibri"/>
                <a:ea typeface="+mn-lt"/>
                <a:cs typeface="+mn-lt"/>
              </a:rPr>
              <a:t>Credit Card Approval Detection</a:t>
            </a:r>
            <a:r>
              <a:rPr lang="en-IN" sz="1200" b="1" dirty="0">
                <a:latin typeface="Calibri"/>
                <a:ea typeface="+mn-lt"/>
                <a:cs typeface="+mn-lt"/>
              </a:rPr>
              <a:t>. This involves using Data Analytics and Machine Learning techniques to identify patterns accurately. The solution will consist of the following components :</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data with relevant </a:t>
            </a:r>
            <a:r>
              <a:rPr lang="en-US" sz="1200" b="1" dirty="0">
                <a:latin typeface="Calibri"/>
                <a:ea typeface="+mn-lt"/>
                <a:cs typeface="+mn-lt"/>
              </a:rPr>
              <a:t>columns which had a huge impact on the credit card approval estimation like, profession, </a:t>
            </a:r>
            <a:r>
              <a:rPr lang="en-US" sz="1200" b="1" dirty="0" err="1">
                <a:latin typeface="Calibri"/>
                <a:ea typeface="+mn-lt"/>
                <a:cs typeface="+mn-lt"/>
              </a:rPr>
              <a:t>current_house_years</a:t>
            </a:r>
            <a:r>
              <a:rPr lang="en-US" sz="1200" b="1" dirty="0">
                <a:latin typeface="Calibri"/>
                <a:ea typeface="+mn-lt"/>
                <a:cs typeface="+mn-lt"/>
              </a:rPr>
              <a:t>, </a:t>
            </a:r>
            <a:r>
              <a:rPr lang="en-US" sz="1200" b="1" dirty="0" err="1">
                <a:latin typeface="Calibri"/>
                <a:ea typeface="+mn-lt"/>
                <a:cs typeface="+mn-lt"/>
              </a:rPr>
              <a:t>house_owner</a:t>
            </a:r>
            <a:r>
              <a:rPr lang="en-US" sz="1200" b="1" dirty="0">
                <a:latin typeface="Calibri"/>
                <a:ea typeface="+mn-lt"/>
                <a:cs typeface="+mn-lt"/>
              </a:rPr>
              <a:t>, </a:t>
            </a:r>
            <a:r>
              <a:rPr lang="en-US" sz="1200" b="1" dirty="0" err="1">
                <a:latin typeface="Calibri"/>
                <a:ea typeface="+mn-lt"/>
                <a:cs typeface="+mn-lt"/>
              </a:rPr>
              <a:t>car_owner</a:t>
            </a:r>
            <a:r>
              <a:rPr lang="en-US" sz="1200" b="1" dirty="0">
                <a:latin typeface="Calibri"/>
                <a:ea typeface="+mn-lt"/>
                <a:cs typeface="+mn-lt"/>
              </a:rPr>
              <a:t> and income. </a:t>
            </a:r>
          </a:p>
          <a:p>
            <a:pPr marL="629920" lvl="1" indent="-305435"/>
            <a:r>
              <a:rPr lang="en-US" sz="1200" b="1" dirty="0">
                <a:latin typeface="Calibri"/>
                <a:ea typeface="+mn-lt"/>
                <a:cs typeface="+mn-lt"/>
              </a:rPr>
              <a:t>The dataset is a .csv file </a:t>
            </a:r>
            <a:r>
              <a:rPr lang="en-US" sz="1200" b="1" dirty="0" err="1">
                <a:latin typeface="Calibri"/>
                <a:ea typeface="+mn-lt"/>
                <a:cs typeface="+mn-lt"/>
              </a:rPr>
              <a:t>splitted</a:t>
            </a:r>
            <a:r>
              <a:rPr lang="en-US" sz="1200" b="1" dirty="0">
                <a:latin typeface="Calibri"/>
                <a:ea typeface="+mn-lt"/>
                <a:cs typeface="+mn-lt"/>
              </a:rPr>
              <a:t> into train and test dataset. The train training dataset consists of around more than 2 lakh data entries of individuals from around the country.</a:t>
            </a:r>
            <a:endParaRPr lang="en-IN" sz="1200" b="1" dirty="0">
              <a:latin typeface="Calibri"/>
              <a:ea typeface="+mn-lt"/>
              <a:cs typeface="+mn-lt"/>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 such as K Nearest Neighbour and Decision Tree, to make predictions based on historical patterns.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predictions.</a:t>
            </a:r>
            <a:endParaRPr lang="en-IN" sz="1200" b="1" dirty="0">
              <a:latin typeface="Calibri"/>
              <a:cs typeface="Calibri"/>
            </a:endParaRPr>
          </a:p>
          <a:p>
            <a:pPr marL="629920" lvl="1" indent="-305435"/>
            <a:r>
              <a:rPr lang="en-IN" sz="1200" b="1" dirty="0">
                <a:latin typeface="Calibri"/>
                <a:ea typeface="+mn-lt"/>
                <a:cs typeface="+mn-lt"/>
              </a:rPr>
              <a:t>Deploy the solution on a freely available and reliable platform, like GitHub.</a:t>
            </a:r>
            <a:endParaRPr lang="en-IN" sz="1200" b="1" dirty="0">
              <a:latin typeface="Calibri"/>
              <a:cs typeface="Calibri"/>
            </a:endParaRPr>
          </a:p>
          <a:p>
            <a:pPr marL="305435" indent="-305435"/>
            <a:r>
              <a:rPr lang="en-IN" sz="1200" b="1" dirty="0">
                <a:latin typeface="Calibri"/>
                <a:ea typeface="+mn-lt"/>
                <a:cs typeface="+mn-lt"/>
              </a:rPr>
              <a:t>Evaluation:</a:t>
            </a: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305435" indent="-305435"/>
            <a:r>
              <a:rPr lang="en-IN" sz="1200" b="1" dirty="0">
                <a:latin typeface="Calibri"/>
                <a:ea typeface="+mn-lt"/>
                <a:cs typeface="+mn-lt"/>
              </a:rPr>
              <a:t>Result:</a:t>
            </a:r>
          </a:p>
          <a:p>
            <a:pPr marL="629435" lvl="1" indent="-305435"/>
            <a:r>
              <a:rPr lang="en-US" sz="1200" b="1" dirty="0">
                <a:latin typeface="Calibri"/>
                <a:ea typeface="+mn-lt"/>
                <a:cs typeface="+mn-lt"/>
              </a:rPr>
              <a:t>The result will be a robust Credit Card Approval System capable of providing accurate and timely forecasts, aiding in environmental decision-making and public awareness regarding credit card fraud and approval conditions.</a:t>
            </a:r>
          </a:p>
          <a:p>
            <a:pPr marL="305435" indent="-305435"/>
            <a:endParaRPr lang="en-US" sz="700" b="1" dirty="0">
              <a:latin typeface="Arial" panose="020B0604020202020204" pitchFamily="34" charset="0"/>
              <a:ea typeface="+mn-lt"/>
              <a:cs typeface="Arial" panose="020B0604020202020204" pitchFamily="34" charset="0"/>
            </a:endParaRPr>
          </a:p>
          <a:p>
            <a:pPr marL="305435" indent="-305435"/>
            <a:endParaRPr lang="en-IN" sz="1200" b="1" dirty="0">
              <a:latin typeface="Calibri"/>
              <a:ea typeface="+mn-lt"/>
              <a:cs typeface="+mn-lt"/>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Content Placeholder 1">
            <a:extLst>
              <a:ext uri="{FF2B5EF4-FFF2-40B4-BE49-F238E27FC236}">
                <a16:creationId xmlns:a16="http://schemas.microsoft.com/office/drawing/2014/main" id="{2EA13C49-8E71-D9BE-045C-E37152EB8DF0}"/>
              </a:ext>
            </a:extLst>
          </p:cNvPr>
          <p:cNvSpPr txBox="1">
            <a:spLocks/>
          </p:cNvSpPr>
          <p:nvPr/>
        </p:nvSpPr>
        <p:spPr>
          <a:xfrm>
            <a:off x="462589" y="1101012"/>
            <a:ext cx="11029615" cy="5607697"/>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400" b="1" dirty="0">
                <a:solidFill>
                  <a:srgbClr val="0F0F0F"/>
                </a:solidFill>
                <a:latin typeface="Arial" panose="020B0604020202020204" pitchFamily="34" charset="0"/>
                <a:cs typeface="Arial" panose="020B0604020202020204" pitchFamily="34" charset="0"/>
              </a:rPr>
              <a:t>System requirements:</a:t>
            </a:r>
          </a:p>
          <a:p>
            <a:pPr marL="0" indent="0">
              <a:buFont typeface="Wingdings 2" panose="05020102010507070707" pitchFamily="18" charset="2"/>
              <a:buNone/>
            </a:pPr>
            <a:r>
              <a:rPr lang="en-IN" sz="1400" b="1" dirty="0">
                <a:solidFill>
                  <a:srgbClr val="0F0F0F"/>
                </a:solidFill>
                <a:latin typeface="Arial" panose="020B0604020202020204" pitchFamily="34" charset="0"/>
                <a:cs typeface="Arial" panose="020B0604020202020204" pitchFamily="34" charset="0"/>
              </a:rPr>
              <a:t>	</a:t>
            </a:r>
            <a:r>
              <a:rPr lang="en-US" sz="1400" b="1" dirty="0">
                <a:solidFill>
                  <a:srgbClr val="0F0F0F"/>
                </a:solidFill>
                <a:latin typeface="Arial" panose="020B0604020202020204" pitchFamily="34" charset="0"/>
                <a:cs typeface="Arial" panose="020B0604020202020204" pitchFamily="34" charset="0"/>
              </a:rPr>
              <a:t>Hardware Requirements:</a:t>
            </a:r>
          </a:p>
          <a:p>
            <a:pPr marL="0" indent="0">
              <a:buFont typeface="Wingdings 2" panose="05020102010507070707" pitchFamily="18" charset="2"/>
              <a:buNone/>
            </a:pPr>
            <a:r>
              <a:rPr lang="en-US" sz="1400" b="1" dirty="0">
                <a:solidFill>
                  <a:srgbClr val="0F0F0F"/>
                </a:solidFill>
                <a:latin typeface="Arial" panose="020B0604020202020204" pitchFamily="34" charset="0"/>
                <a:cs typeface="Arial" panose="020B0604020202020204" pitchFamily="34" charset="0"/>
              </a:rPr>
              <a:t>		</a:t>
            </a:r>
            <a:r>
              <a:rPr lang="en-US" sz="1400" dirty="0">
                <a:solidFill>
                  <a:srgbClr val="0F0F0F"/>
                </a:solidFill>
                <a:latin typeface="Arial" panose="020B0604020202020204" pitchFamily="34" charset="0"/>
                <a:cs typeface="Arial" panose="020B0604020202020204" pitchFamily="34" charset="0"/>
              </a:rPr>
              <a:t>A computer/server with sufficient processing power to handle data processing and model training.</a:t>
            </a:r>
          </a:p>
          <a:p>
            <a:pPr marL="0" indent="0">
              <a:buFont typeface="Wingdings 2" panose="05020102010507070707" pitchFamily="18" charset="2"/>
              <a:buNone/>
            </a:pPr>
            <a:r>
              <a:rPr lang="en-US" sz="1400" dirty="0">
                <a:solidFill>
                  <a:srgbClr val="0F0F0F"/>
                </a:solidFill>
                <a:latin typeface="Arial" panose="020B0604020202020204" pitchFamily="34" charset="0"/>
                <a:cs typeface="Arial" panose="020B0604020202020204" pitchFamily="34" charset="0"/>
              </a:rPr>
              <a:t>		High-speed internet connection for data retrieval and updates.</a:t>
            </a:r>
            <a:endParaRPr lang="en-US" sz="1400" b="1" dirty="0">
              <a:solidFill>
                <a:srgbClr val="0F0F0F"/>
              </a:solidFill>
              <a:latin typeface="Arial" panose="020B0604020202020204" pitchFamily="34" charset="0"/>
              <a:cs typeface="Arial" panose="020B0604020202020204" pitchFamily="34" charset="0"/>
            </a:endParaRPr>
          </a:p>
          <a:p>
            <a:pPr marL="0" indent="0">
              <a:buFont typeface="Wingdings 2" panose="05020102010507070707" pitchFamily="18" charset="2"/>
              <a:buNone/>
            </a:pPr>
            <a:r>
              <a:rPr lang="en-US" sz="1400" b="1" dirty="0">
                <a:solidFill>
                  <a:srgbClr val="0F0F0F"/>
                </a:solidFill>
                <a:latin typeface="Arial" panose="020B0604020202020204" pitchFamily="34" charset="0"/>
                <a:cs typeface="Arial" panose="020B0604020202020204" pitchFamily="34" charset="0"/>
              </a:rPr>
              <a:t>	Software Requirements:</a:t>
            </a:r>
          </a:p>
          <a:p>
            <a:pPr marL="0" indent="0">
              <a:buFont typeface="Wingdings 2" panose="05020102010507070707" pitchFamily="18" charset="2"/>
              <a:buNone/>
            </a:pPr>
            <a:r>
              <a:rPr lang="en-US" sz="1400" b="1" dirty="0">
                <a:solidFill>
                  <a:srgbClr val="0F0F0F"/>
                </a:solidFill>
                <a:latin typeface="Arial" panose="020B0604020202020204" pitchFamily="34" charset="0"/>
                <a:cs typeface="Arial" panose="020B0604020202020204" pitchFamily="34" charset="0"/>
              </a:rPr>
              <a:t>		Operating System: </a:t>
            </a:r>
            <a:r>
              <a:rPr lang="en-US" sz="1400" dirty="0">
                <a:solidFill>
                  <a:srgbClr val="0F0F0F"/>
                </a:solidFill>
                <a:latin typeface="Arial" panose="020B0604020202020204" pitchFamily="34" charset="0"/>
                <a:cs typeface="Arial" panose="020B0604020202020204" pitchFamily="34" charset="0"/>
              </a:rPr>
              <a:t>Linux-based systems are widely preferred and used for Data Science and Machine Learning tasks.</a:t>
            </a:r>
          </a:p>
          <a:p>
            <a:pPr marL="0" indent="0">
              <a:buFont typeface="Wingdings 2" panose="05020102010507070707" pitchFamily="18" charset="2"/>
              <a:buNone/>
            </a:pPr>
            <a:r>
              <a:rPr lang="en-US" sz="1400" dirty="0">
                <a:solidFill>
                  <a:srgbClr val="0F0F0F"/>
                </a:solidFill>
                <a:latin typeface="Arial" panose="020B0604020202020204" pitchFamily="34" charset="0"/>
                <a:cs typeface="Arial" panose="020B0604020202020204" pitchFamily="34" charset="0"/>
              </a:rPr>
              <a:t>		</a:t>
            </a:r>
            <a:r>
              <a:rPr lang="en-US" sz="1400" b="1" dirty="0">
                <a:solidFill>
                  <a:srgbClr val="0F0F0F"/>
                </a:solidFill>
                <a:latin typeface="Arial" panose="020B0604020202020204" pitchFamily="34" charset="0"/>
                <a:cs typeface="Arial" panose="020B0604020202020204" pitchFamily="34" charset="0"/>
              </a:rPr>
              <a:t>Programming Language: </a:t>
            </a:r>
            <a:r>
              <a:rPr lang="en-US" sz="1400" dirty="0">
                <a:solidFill>
                  <a:srgbClr val="0F0F0F"/>
                </a:solidFill>
                <a:latin typeface="Arial" panose="020B0604020202020204" pitchFamily="34" charset="0"/>
                <a:cs typeface="Arial" panose="020B0604020202020204" pitchFamily="34" charset="0"/>
              </a:rPr>
              <a:t>Python is a popular language for building Machine Learning models.</a:t>
            </a:r>
            <a:endParaRPr lang="en-IN" sz="1400" b="1" dirty="0">
              <a:solidFill>
                <a:srgbClr val="0F0F0F"/>
              </a:solidFill>
              <a:latin typeface="Arial" panose="020B0604020202020204" pitchFamily="34" charset="0"/>
              <a:cs typeface="Arial" panose="020B0604020202020204" pitchFamily="34" charset="0"/>
            </a:endParaRPr>
          </a:p>
          <a:p>
            <a:pPr marL="305435" indent="-305435"/>
            <a:r>
              <a:rPr lang="en-IN" sz="1400" b="1" dirty="0">
                <a:solidFill>
                  <a:srgbClr val="0F0F0F"/>
                </a:solidFill>
                <a:latin typeface="Arial" panose="020B0604020202020204" pitchFamily="34" charset="0"/>
                <a:cs typeface="Arial" panose="020B0604020202020204" pitchFamily="34" charset="0"/>
              </a:rPr>
              <a:t>Library required to build the model</a:t>
            </a:r>
            <a:endParaRPr lang="en-IN" sz="1000" b="1" dirty="0">
              <a:solidFill>
                <a:srgbClr val="0F0F0F"/>
              </a:solidFill>
              <a:latin typeface="Arial" panose="020B0604020202020204" pitchFamily="34" charset="0"/>
              <a:cs typeface="Arial" panose="020B0604020202020204" pitchFamily="34" charset="0"/>
            </a:endParaRPr>
          </a:p>
          <a:p>
            <a:pPr marL="0" indent="0">
              <a:buFont typeface="Wingdings 2" panose="05020102010507070707" pitchFamily="18" charset="2"/>
              <a:buNone/>
            </a:pPr>
            <a:r>
              <a:rPr lang="en-IN" sz="1000" b="1" dirty="0">
                <a:solidFill>
                  <a:srgbClr val="0F0F0F"/>
                </a:solidFill>
                <a:latin typeface="Arial" panose="020B0604020202020204" pitchFamily="34" charset="0"/>
                <a:cs typeface="Arial" panose="020B0604020202020204" pitchFamily="34" charset="0"/>
              </a:rPr>
              <a:t>	</a:t>
            </a:r>
            <a:r>
              <a:rPr lang="en-IN" sz="1400" b="1" dirty="0">
                <a:solidFill>
                  <a:srgbClr val="0F0F0F"/>
                </a:solidFill>
                <a:latin typeface="Arial" panose="020B0604020202020204" pitchFamily="34" charset="0"/>
                <a:cs typeface="Arial" panose="020B0604020202020204" pitchFamily="34" charset="0"/>
              </a:rPr>
              <a:t>Data Processing and Analysis:</a:t>
            </a:r>
          </a:p>
          <a:p>
            <a:pPr marL="0" indent="0">
              <a:buFont typeface="Wingdings 2" panose="05020102010507070707" pitchFamily="18" charset="2"/>
              <a:buNone/>
            </a:pPr>
            <a:r>
              <a:rPr lang="en-IN" sz="1400" b="1" dirty="0">
                <a:solidFill>
                  <a:srgbClr val="0F0F0F"/>
                </a:solidFill>
                <a:latin typeface="Arial" panose="020B0604020202020204" pitchFamily="34" charset="0"/>
                <a:cs typeface="Arial" panose="020B0604020202020204" pitchFamily="34" charset="0"/>
              </a:rPr>
              <a:t>		NumPy:</a:t>
            </a:r>
            <a:r>
              <a:rPr lang="en-IN" sz="1400" dirty="0">
                <a:solidFill>
                  <a:srgbClr val="0F0F0F"/>
                </a:solidFill>
                <a:latin typeface="Arial" panose="020B0604020202020204" pitchFamily="34" charset="0"/>
                <a:cs typeface="Arial" panose="020B0604020202020204" pitchFamily="34" charset="0"/>
              </a:rPr>
              <a:t> For numerical operations and handling large arrays of data.</a:t>
            </a:r>
          </a:p>
          <a:p>
            <a:pPr marL="0" indent="0">
              <a:buFont typeface="Wingdings 2" panose="05020102010507070707" pitchFamily="18" charset="2"/>
              <a:buNone/>
            </a:pPr>
            <a:r>
              <a:rPr lang="en-IN" sz="1400" dirty="0">
                <a:solidFill>
                  <a:srgbClr val="0F0F0F"/>
                </a:solidFill>
                <a:latin typeface="Arial" panose="020B0604020202020204" pitchFamily="34" charset="0"/>
                <a:cs typeface="Arial" panose="020B0604020202020204" pitchFamily="34" charset="0"/>
              </a:rPr>
              <a:t>		</a:t>
            </a:r>
            <a:r>
              <a:rPr lang="en-IN" sz="1400" b="1" dirty="0">
                <a:solidFill>
                  <a:srgbClr val="0F0F0F"/>
                </a:solidFill>
                <a:latin typeface="Arial" panose="020B0604020202020204" pitchFamily="34" charset="0"/>
                <a:cs typeface="Arial" panose="020B0604020202020204" pitchFamily="34" charset="0"/>
              </a:rPr>
              <a:t>Pandas:</a:t>
            </a:r>
            <a:r>
              <a:rPr lang="en-IN" sz="1400" dirty="0">
                <a:solidFill>
                  <a:srgbClr val="0F0F0F"/>
                </a:solidFill>
                <a:latin typeface="Arial" panose="020B0604020202020204" pitchFamily="34" charset="0"/>
                <a:cs typeface="Arial" panose="020B0604020202020204" pitchFamily="34" charset="0"/>
              </a:rPr>
              <a:t> For data manipulation and analysis.</a:t>
            </a:r>
          </a:p>
          <a:p>
            <a:pPr marL="0" indent="0">
              <a:buFont typeface="Wingdings 2" panose="05020102010507070707" pitchFamily="18" charset="2"/>
              <a:buNone/>
            </a:pPr>
            <a:r>
              <a:rPr lang="en-IN" sz="1400" dirty="0">
                <a:solidFill>
                  <a:srgbClr val="0F0F0F"/>
                </a:solidFill>
                <a:latin typeface="Arial" panose="020B0604020202020204" pitchFamily="34" charset="0"/>
                <a:cs typeface="Arial" panose="020B0604020202020204" pitchFamily="34" charset="0"/>
              </a:rPr>
              <a:t>		</a:t>
            </a:r>
            <a:r>
              <a:rPr lang="en-IN" sz="1400" b="1" dirty="0">
                <a:solidFill>
                  <a:srgbClr val="0F0F0F"/>
                </a:solidFill>
                <a:latin typeface="Arial" panose="020B0604020202020204" pitchFamily="34" charset="0"/>
                <a:cs typeface="Arial" panose="020B0604020202020204" pitchFamily="34" charset="0"/>
              </a:rPr>
              <a:t>Matplotlib and Seaborn: </a:t>
            </a:r>
            <a:r>
              <a:rPr lang="en-IN" sz="1400" dirty="0">
                <a:solidFill>
                  <a:srgbClr val="0F0F0F"/>
                </a:solidFill>
                <a:latin typeface="Arial" panose="020B0604020202020204" pitchFamily="34" charset="0"/>
                <a:cs typeface="Arial" panose="020B0604020202020204" pitchFamily="34" charset="0"/>
              </a:rPr>
              <a:t>For data visualization.</a:t>
            </a:r>
          </a:p>
          <a:p>
            <a:pPr marL="0" indent="0">
              <a:buFont typeface="Wingdings 2" panose="05020102010507070707" pitchFamily="18" charset="2"/>
              <a:buNone/>
            </a:pPr>
            <a:r>
              <a:rPr lang="en-IN" sz="1400" b="1" dirty="0">
                <a:solidFill>
                  <a:srgbClr val="0F0F0F"/>
                </a:solidFill>
                <a:latin typeface="Arial" panose="020B0604020202020204" pitchFamily="34" charset="0"/>
                <a:cs typeface="Arial" panose="020B0604020202020204" pitchFamily="34" charset="0"/>
              </a:rPr>
              <a:t>	Machine Learning Libraries:</a:t>
            </a:r>
          </a:p>
          <a:p>
            <a:pPr marL="0" indent="0">
              <a:buFont typeface="Wingdings 2" panose="05020102010507070707" pitchFamily="18" charset="2"/>
              <a:buNone/>
            </a:pPr>
            <a:r>
              <a:rPr lang="en-IN" sz="1400" b="1" dirty="0">
                <a:solidFill>
                  <a:srgbClr val="0F0F0F"/>
                </a:solidFill>
                <a:latin typeface="Arial" panose="020B0604020202020204" pitchFamily="34" charset="0"/>
                <a:cs typeface="Arial" panose="020B0604020202020204" pitchFamily="34" charset="0"/>
              </a:rPr>
              <a:t>		Scikit-learn:</a:t>
            </a:r>
            <a:r>
              <a:rPr lang="en-IN" sz="1400" dirty="0">
                <a:solidFill>
                  <a:srgbClr val="0F0F0F"/>
                </a:solidFill>
                <a:latin typeface="Arial" panose="020B0604020202020204" pitchFamily="34" charset="0"/>
                <a:cs typeface="Arial" panose="020B0604020202020204" pitchFamily="34" charset="0"/>
              </a:rPr>
              <a:t> It </a:t>
            </a:r>
            <a:r>
              <a:rPr lang="en-US" sz="1400" dirty="0">
                <a:solidFill>
                  <a:srgbClr val="0F0F0F"/>
                </a:solidFill>
                <a:latin typeface="Arial" panose="020B0604020202020204" pitchFamily="34" charset="0"/>
                <a:cs typeface="Arial" panose="020B0604020202020204" pitchFamily="34" charset="0"/>
              </a:rPr>
              <a:t>is a simple and efficient machine learning library for data analysis and modeling in Python, providing a wide 				range of tools for classification, regression, clustering, and more.</a:t>
            </a:r>
            <a:endParaRPr lang="en-IN" sz="20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Content Placeholder 1">
            <a:extLst>
              <a:ext uri="{FF2B5EF4-FFF2-40B4-BE49-F238E27FC236}">
                <a16:creationId xmlns:a16="http://schemas.microsoft.com/office/drawing/2014/main" id="{9B301C95-8734-AC01-9A11-6C03EC009FFF}"/>
              </a:ext>
            </a:extLst>
          </p:cNvPr>
          <p:cNvSpPr txBox="1">
            <a:spLocks/>
          </p:cNvSpPr>
          <p:nvPr/>
        </p:nvSpPr>
        <p:spPr>
          <a:xfrm>
            <a:off x="733592" y="1454426"/>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b="1" dirty="0">
                <a:solidFill>
                  <a:schemeClr val="tx1"/>
                </a:solidFill>
                <a:ea typeface="+mn-lt"/>
                <a:cs typeface="+mn-lt"/>
              </a:rPr>
              <a:t>Algorithm Selection:</a:t>
            </a:r>
            <a:endParaRPr lang="en-IN" sz="1600" dirty="0">
              <a:solidFill>
                <a:schemeClr val="tx1"/>
              </a:solidFill>
            </a:endParaRPr>
          </a:p>
          <a:p>
            <a:pPr marL="629920" lvl="1" indent="-305435"/>
            <a:r>
              <a:rPr lang="en-IN" sz="1600" dirty="0">
                <a:solidFill>
                  <a:schemeClr val="tx1"/>
                </a:solidFill>
                <a:ea typeface="+mn-lt"/>
                <a:cs typeface="+mn-lt"/>
              </a:rPr>
              <a:t>Chosen Algorithm: K Nearest Neighbour, and Decision Tree a robust ensemble model suitable for predicting continuous variables related to the model, providing resilience against overfitting and accommodating diverse features.</a:t>
            </a:r>
          </a:p>
          <a:p>
            <a:pPr marL="305435" indent="-305435"/>
            <a:r>
              <a:rPr lang="en-IN" sz="1600" b="1" dirty="0">
                <a:solidFill>
                  <a:schemeClr val="tx1"/>
                </a:solidFill>
                <a:ea typeface="+mn-lt"/>
                <a:cs typeface="+mn-lt"/>
              </a:rPr>
              <a:t>Data Input:</a:t>
            </a:r>
            <a:endParaRPr lang="en-IN" sz="1600" dirty="0">
              <a:solidFill>
                <a:schemeClr val="tx1"/>
              </a:solidFill>
            </a:endParaRPr>
          </a:p>
          <a:p>
            <a:pPr marL="629920" lvl="1" indent="-305435"/>
            <a:r>
              <a:rPr lang="en-IN" sz="1600" dirty="0">
                <a:solidFill>
                  <a:schemeClr val="tx1"/>
                </a:solidFill>
                <a:ea typeface="+mn-lt"/>
                <a:cs typeface="+mn-lt"/>
              </a:rPr>
              <a:t>Features include historically important factors (e.g., </a:t>
            </a:r>
            <a:r>
              <a:rPr lang="en-US" sz="1600" dirty="0" err="1">
                <a:solidFill>
                  <a:schemeClr val="tx1"/>
                </a:solidFill>
                <a:ea typeface="+mn-lt"/>
                <a:cs typeface="+mn-lt"/>
              </a:rPr>
              <a:t>current_house_years</a:t>
            </a:r>
            <a:r>
              <a:rPr lang="en-US" sz="1600" dirty="0">
                <a:solidFill>
                  <a:schemeClr val="tx1"/>
                </a:solidFill>
                <a:ea typeface="+mn-lt"/>
                <a:cs typeface="+mn-lt"/>
              </a:rPr>
              <a:t>, </a:t>
            </a:r>
            <a:r>
              <a:rPr lang="en-US" sz="1600" dirty="0" err="1">
                <a:solidFill>
                  <a:schemeClr val="tx1"/>
                </a:solidFill>
                <a:ea typeface="+mn-lt"/>
                <a:cs typeface="+mn-lt"/>
              </a:rPr>
              <a:t>house_owner</a:t>
            </a:r>
            <a:r>
              <a:rPr lang="en-US" sz="1600" dirty="0">
                <a:solidFill>
                  <a:schemeClr val="tx1"/>
                </a:solidFill>
                <a:ea typeface="+mn-lt"/>
                <a:cs typeface="+mn-lt"/>
              </a:rPr>
              <a:t>, </a:t>
            </a:r>
            <a:r>
              <a:rPr lang="en-US" sz="1600" dirty="0" err="1">
                <a:solidFill>
                  <a:schemeClr val="tx1"/>
                </a:solidFill>
                <a:ea typeface="+mn-lt"/>
                <a:cs typeface="+mn-lt"/>
              </a:rPr>
              <a:t>car_owner</a:t>
            </a:r>
            <a:r>
              <a:rPr lang="en-US" sz="1600" dirty="0">
                <a:solidFill>
                  <a:schemeClr val="tx1"/>
                </a:solidFill>
                <a:ea typeface="+mn-lt"/>
                <a:cs typeface="+mn-lt"/>
              </a:rPr>
              <a:t> and income</a:t>
            </a:r>
            <a:r>
              <a:rPr lang="en-US" sz="1600" b="1" dirty="0">
                <a:latin typeface="Calibri"/>
                <a:ea typeface="+mn-lt"/>
                <a:cs typeface="+mn-lt"/>
              </a:rPr>
              <a:t>), </a:t>
            </a:r>
            <a:r>
              <a:rPr lang="en-IN" sz="1600" dirty="0">
                <a:solidFill>
                  <a:schemeClr val="tx1"/>
                </a:solidFill>
                <a:ea typeface="+mn-lt"/>
                <a:cs typeface="+mn-lt"/>
              </a:rPr>
              <a:t>forming a comprehensive input for the Decision Tree model to capture patterns.</a:t>
            </a:r>
            <a:endParaRPr lang="en-IN" sz="1600" dirty="0">
              <a:solidFill>
                <a:schemeClr val="tx1"/>
              </a:solidFill>
            </a:endParaRPr>
          </a:p>
          <a:p>
            <a:pPr marL="305435" indent="-305435"/>
            <a:r>
              <a:rPr lang="en-IN" sz="1600" b="1" dirty="0">
                <a:solidFill>
                  <a:schemeClr val="tx1"/>
                </a:solidFill>
                <a:ea typeface="+mn-lt"/>
                <a:cs typeface="+mn-lt"/>
              </a:rPr>
              <a:t>Training Process:</a:t>
            </a:r>
            <a:endParaRPr lang="en-IN" sz="1600" dirty="0">
              <a:solidFill>
                <a:schemeClr val="tx1"/>
              </a:solidFill>
            </a:endParaRPr>
          </a:p>
          <a:p>
            <a:pPr marL="629920" lvl="1" indent="-305435"/>
            <a:r>
              <a:rPr lang="en-US" sz="1600" dirty="0">
                <a:solidFill>
                  <a:schemeClr val="tx1"/>
                </a:solidFill>
                <a:ea typeface="+mn-lt"/>
                <a:cs typeface="+mn-lt"/>
              </a:rPr>
              <a:t>The </a:t>
            </a:r>
            <a:r>
              <a:rPr lang="en-IN" sz="1600" dirty="0">
                <a:solidFill>
                  <a:schemeClr val="tx1"/>
                </a:solidFill>
                <a:ea typeface="+mn-lt"/>
                <a:cs typeface="+mn-lt"/>
              </a:rPr>
              <a:t>K Nearest Neighbour </a:t>
            </a:r>
            <a:r>
              <a:rPr lang="en-US" sz="1600" dirty="0">
                <a:solidFill>
                  <a:schemeClr val="tx1"/>
                </a:solidFill>
                <a:ea typeface="+mn-lt"/>
                <a:cs typeface="+mn-lt"/>
              </a:rPr>
              <a:t>and Decision Tree is trained on historical financial data, with the dataset split into training and validation sets. Cross-validation is applied, and hyperparameter tuning is conducted to optimize the model's performance.</a:t>
            </a:r>
          </a:p>
          <a:p>
            <a:pPr marL="305435" indent="-305435"/>
            <a:r>
              <a:rPr lang="en-IN" sz="1600" b="1" dirty="0">
                <a:solidFill>
                  <a:schemeClr val="tx1"/>
                </a:solidFill>
                <a:ea typeface="+mn-lt"/>
                <a:cs typeface="+mn-lt"/>
              </a:rPr>
              <a:t>Prediction Process:</a:t>
            </a:r>
            <a:endParaRPr lang="en-IN" sz="1600" dirty="0">
              <a:solidFill>
                <a:schemeClr val="tx1"/>
              </a:solidFill>
            </a:endParaRPr>
          </a:p>
          <a:p>
            <a:pPr marL="629920" lvl="1" indent="-305435"/>
            <a:r>
              <a:rPr lang="en-US" sz="1600" dirty="0">
                <a:solidFill>
                  <a:schemeClr val="tx1"/>
                </a:solidFill>
                <a:ea typeface="+mn-lt"/>
                <a:cs typeface="+mn-lt"/>
              </a:rPr>
              <a:t>For predicting the future values, the trained Decision Tree Model uses the data inputs, adapting to the environmental conditions and providing accurate, ensemble-based predictions.</a:t>
            </a:r>
            <a:endParaRPr lang="en-IN" sz="16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3888222D-ABBC-A690-DE5D-44D3AD0F291B}"/>
              </a:ext>
            </a:extLst>
          </p:cNvPr>
          <p:cNvPicPr>
            <a:picLocks noGrp="1" noChangeAspect="1"/>
          </p:cNvPicPr>
          <p:nvPr>
            <p:ph idx="1"/>
          </p:nvPr>
        </p:nvPicPr>
        <p:blipFill>
          <a:blip r:embed="rId2"/>
          <a:stretch>
            <a:fillRect/>
          </a:stretch>
        </p:blipFill>
        <p:spPr>
          <a:xfrm>
            <a:off x="240709" y="2178325"/>
            <a:ext cx="5429250" cy="3162301"/>
          </a:xfrm>
        </p:spPr>
      </p:pic>
      <p:pic>
        <p:nvPicPr>
          <p:cNvPr id="7" name="Picture 6">
            <a:extLst>
              <a:ext uri="{FF2B5EF4-FFF2-40B4-BE49-F238E27FC236}">
                <a16:creationId xmlns:a16="http://schemas.microsoft.com/office/drawing/2014/main" id="{4FAADF7B-01F7-3150-F8FF-20AE2FA5E14F}"/>
              </a:ext>
            </a:extLst>
          </p:cNvPr>
          <p:cNvPicPr>
            <a:picLocks noChangeAspect="1"/>
          </p:cNvPicPr>
          <p:nvPr/>
        </p:nvPicPr>
        <p:blipFill>
          <a:blip r:embed="rId3"/>
          <a:stretch>
            <a:fillRect/>
          </a:stretch>
        </p:blipFill>
        <p:spPr>
          <a:xfrm>
            <a:off x="4057650" y="3695699"/>
            <a:ext cx="3857625" cy="3162301"/>
          </a:xfrm>
          <a:prstGeom prst="rect">
            <a:avLst/>
          </a:prstGeom>
        </p:spPr>
      </p:pic>
      <p:pic>
        <p:nvPicPr>
          <p:cNvPr id="9" name="Picture 8">
            <a:extLst>
              <a:ext uri="{FF2B5EF4-FFF2-40B4-BE49-F238E27FC236}">
                <a16:creationId xmlns:a16="http://schemas.microsoft.com/office/drawing/2014/main" id="{11430F6E-807C-9EB2-37DA-9AC5BEAB9218}"/>
              </a:ext>
            </a:extLst>
          </p:cNvPr>
          <p:cNvPicPr>
            <a:picLocks noChangeAspect="1"/>
          </p:cNvPicPr>
          <p:nvPr/>
        </p:nvPicPr>
        <p:blipFill>
          <a:blip r:embed="rId4"/>
          <a:stretch>
            <a:fillRect/>
          </a:stretch>
        </p:blipFill>
        <p:spPr>
          <a:xfrm>
            <a:off x="7800975" y="702156"/>
            <a:ext cx="4155079" cy="5584344"/>
          </a:xfrm>
          <a:prstGeom prst="rect">
            <a:avLst/>
          </a:prstGeom>
        </p:spPr>
      </p:pic>
      <p:sp>
        <p:nvSpPr>
          <p:cNvPr id="10" name="Content Placeholder 1">
            <a:extLst>
              <a:ext uri="{FF2B5EF4-FFF2-40B4-BE49-F238E27FC236}">
                <a16:creationId xmlns:a16="http://schemas.microsoft.com/office/drawing/2014/main" id="{DB8D0BED-0F76-5AE7-C092-F3F889BA4CBB}"/>
              </a:ext>
            </a:extLst>
          </p:cNvPr>
          <p:cNvSpPr txBox="1">
            <a:spLocks/>
          </p:cNvSpPr>
          <p:nvPr/>
        </p:nvSpPr>
        <p:spPr>
          <a:xfrm>
            <a:off x="581191" y="1232452"/>
            <a:ext cx="7334083" cy="936920"/>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solidFill>
                  <a:schemeClr val="tx1"/>
                </a:solidFill>
                <a:latin typeface="__fkGroteskNeue_532e43"/>
              </a:rPr>
              <a:t>This analysis could also provide insights into the most affected factors related to the project.</a:t>
            </a:r>
          </a:p>
          <a:p>
            <a:pPr marL="0" indent="0">
              <a:buFont typeface="Wingdings 2" panose="05020102010507070707" pitchFamily="18" charset="2"/>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 Link of my Project: </a:t>
            </a:r>
          </a:p>
          <a:p>
            <a:pPr marL="0" indent="0">
              <a:buFont typeface="Wingdings 2" panose="05020102010507070707" pitchFamily="18" charset="2"/>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https://github.com/amazing-ambika/Credit-Card-Approval-Prediction-System</a:t>
            </a:r>
            <a:endParaRPr lang="en-IN" sz="20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 The development of an Credit Card Approval Prediction System is imperative in addressing the critical issue of fraudulent and unauthorized purchases and its impact on public and the finances. Through the systematic integration of machine learning algorithms, comprehensive data analysis, and effective communication strategies, the system aims to provide accurate and timely predictions.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Content Placeholder 2">
            <a:extLst>
              <a:ext uri="{FF2B5EF4-FFF2-40B4-BE49-F238E27FC236}">
                <a16:creationId xmlns:a16="http://schemas.microsoft.com/office/drawing/2014/main" id="{44166806-9F7E-43A1-AE42-99E1E565C051}"/>
              </a:ext>
            </a:extLst>
          </p:cNvPr>
          <p:cNvSpPr txBox="1">
            <a:spLocks/>
          </p:cNvSpPr>
          <p:nvPr/>
        </p:nvSpPr>
        <p:spPr>
          <a:xfrm>
            <a:off x="721152" y="1528007"/>
            <a:ext cx="10932783" cy="38019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2400" dirty="0">
                <a:solidFill>
                  <a:schemeClr val="tx1"/>
                </a:solidFill>
                <a:ea typeface="+mn-lt"/>
                <a:cs typeface="+mn-lt"/>
              </a:rPr>
              <a:t>The future scope of the Credit Card Approval System involves enhancing model accuracy through continuous data refinement, integrating advanced sensor technologies for real-time inputs, and extending the system to a broader geographic scale for comprehensive environmental monitoring.</a:t>
            </a:r>
            <a:endParaRPr lang="en-US" sz="1800" dirty="0">
              <a:solidFill>
                <a:schemeClr val="tx1"/>
              </a:solidFil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937</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__fkGroteskNeue_532e43</vt:lpstr>
      <vt:lpstr>Arial</vt:lpstr>
      <vt:lpstr>Calibri</vt:lpstr>
      <vt:lpstr>Calibri Light</vt:lpstr>
      <vt:lpstr>Franklin Gothic Book</vt:lpstr>
      <vt:lpstr>Franklin Gothic Demi</vt:lpstr>
      <vt:lpstr>Wingdings</vt:lpstr>
      <vt:lpstr>Wingdings 2</vt:lpstr>
      <vt:lpstr>DividendVTI</vt:lpstr>
      <vt:lpstr>Credit Card Approval Detection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Ambika Ajai Singh</cp:lastModifiedBy>
  <cp:revision>26</cp:revision>
  <dcterms:created xsi:type="dcterms:W3CDTF">2021-05-26T16:50:10Z</dcterms:created>
  <dcterms:modified xsi:type="dcterms:W3CDTF">2024-07-01T06:40:40Z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