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333333"/>
    <a:srgbClr val="FCDC1C"/>
    <a:srgbClr val="FFFFD9"/>
    <a:srgbClr val="FCE246"/>
    <a:srgbClr val="101F6A"/>
    <a:srgbClr val="FFFFCC"/>
    <a:srgbClr val="FFFFD1"/>
    <a:srgbClr val="3366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C4B-D4F5-43EC-80ED-09490287C0C5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25D-FAC2-4A37-8A0D-E8955F2CB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869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C4B-D4F5-43EC-80ED-09490287C0C5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25D-FAC2-4A37-8A0D-E8955F2CB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328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C4B-D4F5-43EC-80ED-09490287C0C5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25D-FAC2-4A37-8A0D-E8955F2CB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3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C4B-D4F5-43EC-80ED-09490287C0C5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25D-FAC2-4A37-8A0D-E8955F2CB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58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C4B-D4F5-43EC-80ED-09490287C0C5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25D-FAC2-4A37-8A0D-E8955F2CB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29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C4B-D4F5-43EC-80ED-09490287C0C5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25D-FAC2-4A37-8A0D-E8955F2CB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59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C4B-D4F5-43EC-80ED-09490287C0C5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25D-FAC2-4A37-8A0D-E8955F2CB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041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C4B-D4F5-43EC-80ED-09490287C0C5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25D-FAC2-4A37-8A0D-E8955F2CB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694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C4B-D4F5-43EC-80ED-09490287C0C5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25D-FAC2-4A37-8A0D-E8955F2CB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45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C4B-D4F5-43EC-80ED-09490287C0C5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25D-FAC2-4A37-8A0D-E8955F2CB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472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C4B-D4F5-43EC-80ED-09490287C0C5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925D-FAC2-4A37-8A0D-E8955F2CB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233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6C4B-D4F5-43EC-80ED-09490287C0C5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925D-FAC2-4A37-8A0D-E8955F2CBFC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82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id-ID" sz="11500" dirty="0" smtClean="0">
                <a:solidFill>
                  <a:srgbClr val="333333"/>
                </a:solidFill>
                <a:latin typeface="Tw Cen MT Condensed" pitchFamily="34" charset="0"/>
              </a:rPr>
              <a:t>ANGGARAN DASAR</a:t>
            </a:r>
            <a:endParaRPr lang="id-ID" sz="115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576" y="3717032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id-ID" sz="2400" dirty="0" smtClean="0">
                <a:solidFill>
                  <a:srgbClr val="282828"/>
                </a:solidFill>
                <a:latin typeface="Tw Cen MT Condensed" pitchFamily="34" charset="0"/>
              </a:rPr>
              <a:t>Rima Nur Hidayati</a:t>
            </a:r>
          </a:p>
          <a:p>
            <a:pPr algn="r"/>
            <a:r>
              <a:rPr lang="id-ID" sz="2400" dirty="0" smtClean="0">
                <a:solidFill>
                  <a:srgbClr val="282828"/>
                </a:solidFill>
                <a:latin typeface="Tw Cen MT Condensed" pitchFamily="34" charset="0"/>
              </a:rPr>
              <a:t>Gigih Permadi</a:t>
            </a:r>
          </a:p>
          <a:p>
            <a:pPr algn="r"/>
            <a:r>
              <a:rPr lang="id-ID" sz="2400" dirty="0" smtClean="0">
                <a:solidFill>
                  <a:srgbClr val="282828"/>
                </a:solidFill>
                <a:latin typeface="Tw Cen MT Condensed" pitchFamily="34" charset="0"/>
              </a:rPr>
              <a:t>Three Putri Welha</a:t>
            </a:r>
          </a:p>
          <a:p>
            <a:pPr algn="r"/>
            <a:r>
              <a:rPr lang="id-ID" sz="2400" dirty="0" smtClean="0">
                <a:solidFill>
                  <a:srgbClr val="282828"/>
                </a:solidFill>
                <a:latin typeface="Tw Cen MT Condensed" pitchFamily="34" charset="0"/>
              </a:rPr>
              <a:t>Muhammad Renaldy</a:t>
            </a:r>
          </a:p>
          <a:p>
            <a:pPr algn="r"/>
            <a:r>
              <a:rPr lang="id-ID" sz="2400" dirty="0" smtClean="0">
                <a:solidFill>
                  <a:srgbClr val="282828"/>
                </a:solidFill>
                <a:latin typeface="Tw Cen MT Condensed" pitchFamily="34" charset="0"/>
              </a:rPr>
              <a:t>Novia Satya Ariyanti</a:t>
            </a:r>
          </a:p>
          <a:p>
            <a:pPr algn="r"/>
            <a:endParaRPr lang="id-ID" sz="2800" dirty="0">
              <a:solidFill>
                <a:schemeClr val="tx1"/>
              </a:solidFill>
              <a:latin typeface="Tw Cen MT Condensed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580112" y="980728"/>
            <a:ext cx="2524744" cy="0"/>
          </a:xfrm>
          <a:prstGeom prst="line">
            <a:avLst/>
          </a:prstGeom>
          <a:ln w="57150">
            <a:solidFill>
              <a:srgbClr val="FCE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04856" y="980728"/>
            <a:ext cx="0" cy="5040560"/>
          </a:xfrm>
          <a:prstGeom prst="line">
            <a:avLst/>
          </a:prstGeom>
          <a:ln w="57150">
            <a:solidFill>
              <a:srgbClr val="FCE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92088" y="6021288"/>
            <a:ext cx="6912768" cy="0"/>
          </a:xfrm>
          <a:prstGeom prst="line">
            <a:avLst/>
          </a:prstGeom>
          <a:ln w="57150">
            <a:solidFill>
              <a:srgbClr val="FCE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92088" y="3356992"/>
            <a:ext cx="0" cy="2664296"/>
          </a:xfrm>
          <a:prstGeom prst="line">
            <a:avLst/>
          </a:prstGeom>
          <a:ln w="57150">
            <a:solidFill>
              <a:srgbClr val="FCE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1560" y="5229200"/>
            <a:ext cx="1368152" cy="1296144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/>
          <p:cNvSpPr/>
          <p:nvPr/>
        </p:nvSpPr>
        <p:spPr>
          <a:xfrm>
            <a:off x="1439652" y="4689140"/>
            <a:ext cx="1080120" cy="1080120"/>
          </a:xfrm>
          <a:prstGeom prst="ellipse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7" name="Straight Connector 46"/>
          <p:cNvCxnSpPr/>
          <p:nvPr/>
        </p:nvCxnSpPr>
        <p:spPr>
          <a:xfrm>
            <a:off x="755576" y="4149080"/>
            <a:ext cx="864096" cy="0"/>
          </a:xfrm>
          <a:prstGeom prst="line">
            <a:avLst/>
          </a:prstGeom>
          <a:ln w="571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55576" y="4301480"/>
            <a:ext cx="864096" cy="0"/>
          </a:xfrm>
          <a:prstGeom prst="line">
            <a:avLst/>
          </a:prstGeom>
          <a:ln w="571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7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3528" y="116632"/>
            <a:ext cx="8496944" cy="3168352"/>
          </a:xfrm>
          <a:prstGeom prst="roundRect">
            <a:avLst/>
          </a:prstGeom>
          <a:noFill/>
          <a:ln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 sz="2000" b="1" dirty="0" smtClean="0">
              <a:solidFill>
                <a:srgbClr val="333333"/>
              </a:solidFill>
              <a:latin typeface="Tw Cen MT Condensed" pitchFamily="34" charset="0"/>
            </a:endParaRPr>
          </a:p>
          <a:p>
            <a:pPr lvl="0" algn="ctr"/>
            <a:r>
              <a:rPr lang="id-ID" sz="2000" b="1" dirty="0" smtClean="0">
                <a:solidFill>
                  <a:srgbClr val="333333"/>
                </a:solidFill>
                <a:latin typeface="Tw Cen MT Condensed" pitchFamily="34" charset="0"/>
              </a:rPr>
              <a:t>BAB IX</a:t>
            </a:r>
          </a:p>
          <a:p>
            <a:pPr lvl="0" algn="ctr"/>
            <a:r>
              <a:rPr lang="id-ID" sz="2000" b="1" dirty="0" smtClean="0">
                <a:solidFill>
                  <a:srgbClr val="333333"/>
                </a:solidFill>
                <a:latin typeface="Tw Cen MT Condensed" pitchFamily="34" charset="0"/>
              </a:rPr>
              <a:t>KEDUDUKAN </a:t>
            </a:r>
            <a:r>
              <a:rPr lang="id-ID" sz="2000" b="1" dirty="0">
                <a:solidFill>
                  <a:srgbClr val="333333"/>
                </a:solidFill>
                <a:latin typeface="Tw Cen MT Condensed" pitchFamily="34" charset="0"/>
              </a:rPr>
              <a:t>HIMPSI DENGAN ORGANISASI LAIN</a:t>
            </a:r>
            <a:endParaRPr lang="id-ID" sz="2000" dirty="0">
              <a:solidFill>
                <a:srgbClr val="333333"/>
              </a:solidFill>
              <a:latin typeface="Tw Cen MT Condensed" pitchFamily="34" charset="0"/>
            </a:endParaRPr>
          </a:p>
          <a:p>
            <a:r>
              <a:rPr lang="id-ID" sz="2000" b="1" dirty="0">
                <a:solidFill>
                  <a:srgbClr val="333333"/>
                </a:solidFill>
                <a:latin typeface="Tw Cen MT Condensed" pitchFamily="34" charset="0"/>
              </a:rPr>
              <a:t>Pasal 16</a:t>
            </a:r>
            <a:endParaRPr lang="id-ID" sz="2000" dirty="0">
              <a:solidFill>
                <a:srgbClr val="333333"/>
              </a:solidFill>
              <a:latin typeface="Tw Cen MT Condensed" pitchFamily="34" charset="0"/>
            </a:endParaRPr>
          </a:p>
          <a:p>
            <a:pPr marL="457200" lvl="0" indent="-457200">
              <a:buAutoNum type="arabicParenBoth"/>
            </a:pPr>
            <a:r>
              <a:rPr lang="id-ID" sz="2000" dirty="0" smtClean="0">
                <a:solidFill>
                  <a:srgbClr val="333333"/>
                </a:solidFill>
                <a:latin typeface="Tw Cen MT Condensed" pitchFamily="34" charset="0"/>
              </a:rPr>
              <a:t>Himpsi </a:t>
            </a:r>
            <a:r>
              <a:rPr lang="id-ID" sz="2000" dirty="0">
                <a:solidFill>
                  <a:srgbClr val="333333"/>
                </a:solidFill>
                <a:latin typeface="Tw Cen MT Condensed" pitchFamily="34" charset="0"/>
              </a:rPr>
              <a:t>merupakan satu-satunya organisasi profesi psikologi yang merepresentasikan profesi psikologi Indonesia di tingkat nasional, regional maupun </a:t>
            </a:r>
            <a:r>
              <a:rPr lang="id-ID" sz="2000" dirty="0" smtClean="0">
                <a:solidFill>
                  <a:srgbClr val="333333"/>
                </a:solidFill>
                <a:latin typeface="Tw Cen MT Condensed" pitchFamily="34" charset="0"/>
              </a:rPr>
              <a:t>internasional.</a:t>
            </a:r>
          </a:p>
          <a:p>
            <a:pPr marL="457200" lvl="0" indent="-457200">
              <a:buAutoNum type="arabicParenBoth"/>
            </a:pPr>
            <a:r>
              <a:rPr lang="id-ID" sz="2000" dirty="0" smtClean="0">
                <a:solidFill>
                  <a:srgbClr val="333333"/>
                </a:solidFill>
                <a:latin typeface="Tw Cen MT Condensed" pitchFamily="34" charset="0"/>
              </a:rPr>
              <a:t>Himpsi </a:t>
            </a:r>
            <a:r>
              <a:rPr lang="id-ID" sz="2000" dirty="0">
                <a:solidFill>
                  <a:srgbClr val="333333"/>
                </a:solidFill>
                <a:latin typeface="Tw Cen MT Condensed" pitchFamily="34" charset="0"/>
              </a:rPr>
              <a:t>dapat melakukan kerjasama dengan instansi dan/atau organisasi lain baik di tingkat nasional, regional maupun internasional</a:t>
            </a:r>
            <a:r>
              <a:rPr lang="en-US" sz="2000" dirty="0" smtClean="0">
                <a:solidFill>
                  <a:srgbClr val="333333"/>
                </a:solidFill>
                <a:latin typeface="Tw Cen MT Condensed" pitchFamily="34" charset="0"/>
              </a:rPr>
              <a:t>.</a:t>
            </a:r>
            <a:endParaRPr lang="id-ID" sz="2000" dirty="0">
              <a:solidFill>
                <a:srgbClr val="333333"/>
              </a:solidFill>
              <a:latin typeface="Tw Cen MT Condensed" pitchFamily="34" charset="0"/>
            </a:endParaRPr>
          </a:p>
          <a:p>
            <a:pPr marL="457200" lvl="0" indent="-457200">
              <a:buAutoNum type="arabicParenBoth"/>
            </a:pPr>
            <a:r>
              <a:rPr lang="id-ID" sz="2000" dirty="0" smtClean="0">
                <a:solidFill>
                  <a:srgbClr val="333333"/>
                </a:solidFill>
                <a:latin typeface="Tw Cen MT Condensed" pitchFamily="34" charset="0"/>
              </a:rPr>
              <a:t>Ketentuan </a:t>
            </a:r>
            <a:r>
              <a:rPr lang="id-ID" sz="2000" dirty="0">
                <a:solidFill>
                  <a:srgbClr val="333333"/>
                </a:solidFill>
                <a:latin typeface="Tw Cen MT Condensed" pitchFamily="34" charset="0"/>
              </a:rPr>
              <a:t>lebih lanjut tentang kerjasama sebagaimana dimaksud pada ayat (2) diatur dalam Anggaran Rumah Tangga.</a:t>
            </a:r>
          </a:p>
          <a:p>
            <a:pPr algn="ctr"/>
            <a:endParaRPr lang="id-ID" sz="2200" dirty="0">
              <a:latin typeface="Tw Cen MT Condensed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3528" y="3645024"/>
            <a:ext cx="8496944" cy="2952328"/>
          </a:xfrm>
          <a:prstGeom prst="round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 sz="2200" b="1" dirty="0" smtClean="0">
              <a:solidFill>
                <a:srgbClr val="333333"/>
              </a:solidFill>
              <a:latin typeface="Tw Cen MT Condensed" pitchFamily="34" charset="0"/>
            </a:endParaRPr>
          </a:p>
          <a:p>
            <a:pPr lvl="0" algn="ctr"/>
            <a:r>
              <a:rPr lang="id-ID" sz="2200" b="1" dirty="0" smtClean="0">
                <a:solidFill>
                  <a:srgbClr val="333333"/>
                </a:solidFill>
                <a:latin typeface="Tw Cen MT Condensed" pitchFamily="34" charset="0"/>
              </a:rPr>
              <a:t>BAB </a:t>
            </a:r>
            <a:r>
              <a:rPr lang="id-ID" sz="2200" b="1" dirty="0">
                <a:solidFill>
                  <a:srgbClr val="333333"/>
                </a:solidFill>
                <a:latin typeface="Tw Cen MT Condensed" pitchFamily="34" charset="0"/>
              </a:rPr>
              <a:t>X </a:t>
            </a:r>
            <a:endParaRPr lang="id-ID" sz="2200" b="1" dirty="0" smtClean="0">
              <a:solidFill>
                <a:srgbClr val="333333"/>
              </a:solidFill>
              <a:latin typeface="Tw Cen MT Condensed" pitchFamily="34" charset="0"/>
            </a:endParaRPr>
          </a:p>
          <a:p>
            <a:pPr lvl="0" algn="ctr"/>
            <a:r>
              <a:rPr lang="id-ID" sz="2200" b="1" dirty="0" smtClean="0">
                <a:solidFill>
                  <a:srgbClr val="333333"/>
                </a:solidFill>
                <a:latin typeface="Tw Cen MT Condensed" pitchFamily="34" charset="0"/>
              </a:rPr>
              <a:t>PENDANAAN</a:t>
            </a:r>
            <a:endParaRPr lang="id-ID" sz="2200" dirty="0">
              <a:solidFill>
                <a:srgbClr val="333333"/>
              </a:solidFill>
              <a:latin typeface="Tw Cen MT Condensed" pitchFamily="34" charset="0"/>
            </a:endParaRPr>
          </a:p>
          <a:p>
            <a:r>
              <a:rPr lang="id-ID" sz="2200" b="1" dirty="0">
                <a:solidFill>
                  <a:srgbClr val="333333"/>
                </a:solidFill>
                <a:latin typeface="Tw Cen MT Condensed" pitchFamily="34" charset="0"/>
              </a:rPr>
              <a:t>Pasal 17</a:t>
            </a:r>
            <a:endParaRPr lang="id-ID" sz="2200" dirty="0">
              <a:solidFill>
                <a:srgbClr val="333333"/>
              </a:solidFill>
              <a:latin typeface="Tw Cen MT Condensed" pitchFamily="34" charset="0"/>
            </a:endParaRPr>
          </a:p>
          <a:p>
            <a:pPr marL="457200" lvl="0" indent="-457200">
              <a:buAutoNum type="arabicParenBoth"/>
            </a:pPr>
            <a:r>
              <a:rPr lang="id-ID" sz="2200" dirty="0" smtClean="0">
                <a:solidFill>
                  <a:srgbClr val="333333"/>
                </a:solidFill>
                <a:latin typeface="Tw Cen MT Condensed" pitchFamily="34" charset="0"/>
              </a:rPr>
              <a:t>Dana </a:t>
            </a:r>
            <a:r>
              <a:rPr lang="id-ID" sz="2200" dirty="0">
                <a:solidFill>
                  <a:srgbClr val="333333"/>
                </a:solidFill>
                <a:latin typeface="Tw Cen MT Condensed" pitchFamily="34" charset="0"/>
              </a:rPr>
              <a:t>organisasi diperoleh dari </a:t>
            </a:r>
            <a:r>
              <a:rPr lang="id-ID" sz="2200" dirty="0" smtClean="0">
                <a:solidFill>
                  <a:srgbClr val="333333"/>
                </a:solidFill>
                <a:latin typeface="Tw Cen MT Condensed" pitchFamily="34" charset="0"/>
              </a:rPr>
              <a:t>: a) uang pangkal;</a:t>
            </a:r>
            <a:r>
              <a:rPr lang="id-ID" sz="2200" dirty="0">
                <a:solidFill>
                  <a:srgbClr val="333333"/>
                </a:solidFill>
                <a:latin typeface="Tw Cen MT Condensed" pitchFamily="34" charset="0"/>
              </a:rPr>
              <a:t> </a:t>
            </a:r>
            <a:r>
              <a:rPr lang="id-ID" sz="2200" dirty="0" smtClean="0">
                <a:solidFill>
                  <a:srgbClr val="333333"/>
                </a:solidFill>
                <a:latin typeface="Tw Cen MT Condensed" pitchFamily="34" charset="0"/>
              </a:rPr>
              <a:t>b) iuran anggota; c) sumber </a:t>
            </a:r>
            <a:r>
              <a:rPr lang="id-ID" sz="2200" dirty="0">
                <a:solidFill>
                  <a:srgbClr val="333333"/>
                </a:solidFill>
                <a:latin typeface="Tw Cen MT Condensed" pitchFamily="34" charset="0"/>
              </a:rPr>
              <a:t>lain yang sah dan tidak mengikat yang tidak bertentangan dengan tujuan </a:t>
            </a:r>
            <a:r>
              <a:rPr lang="id-ID" sz="2200" dirty="0" smtClean="0">
                <a:solidFill>
                  <a:srgbClr val="333333"/>
                </a:solidFill>
                <a:latin typeface="Tw Cen MT Condensed" pitchFamily="34" charset="0"/>
              </a:rPr>
              <a:t>organisasi.</a:t>
            </a:r>
          </a:p>
          <a:p>
            <a:pPr marL="457200" lvl="0" indent="-457200">
              <a:buAutoNum type="arabicParenBoth"/>
            </a:pPr>
            <a:r>
              <a:rPr lang="id-ID" sz="2200" dirty="0" smtClean="0">
                <a:solidFill>
                  <a:srgbClr val="333333"/>
                </a:solidFill>
                <a:latin typeface="Tw Cen MT Condensed" pitchFamily="34" charset="0"/>
              </a:rPr>
              <a:t>Dana </a:t>
            </a:r>
            <a:r>
              <a:rPr lang="id-ID" sz="2200" dirty="0">
                <a:solidFill>
                  <a:srgbClr val="333333"/>
                </a:solidFill>
                <a:latin typeface="Tw Cen MT Condensed" pitchFamily="34" charset="0"/>
              </a:rPr>
              <a:t>organisasi hanya dapat dimanfaatkan untuk dan atas nama </a:t>
            </a:r>
            <a:r>
              <a:rPr lang="id-ID" sz="2200" dirty="0" smtClean="0">
                <a:solidFill>
                  <a:srgbClr val="333333"/>
                </a:solidFill>
                <a:latin typeface="Tw Cen MT Condensed" pitchFamily="34" charset="0"/>
              </a:rPr>
              <a:t>organisasi.</a:t>
            </a:r>
          </a:p>
          <a:p>
            <a:pPr marL="457200" lvl="0" indent="-457200">
              <a:buAutoNum type="arabicParenBoth"/>
            </a:pPr>
            <a:r>
              <a:rPr lang="id-ID" sz="2200" dirty="0" smtClean="0">
                <a:solidFill>
                  <a:srgbClr val="333333"/>
                </a:solidFill>
                <a:latin typeface="Tw Cen MT Condensed" pitchFamily="34" charset="0"/>
              </a:rPr>
              <a:t>Pemanfaatan </a:t>
            </a:r>
            <a:r>
              <a:rPr lang="id-ID" sz="2200" dirty="0">
                <a:solidFill>
                  <a:srgbClr val="333333"/>
                </a:solidFill>
                <a:latin typeface="Tw Cen MT Condensed" pitchFamily="34" charset="0"/>
              </a:rPr>
              <a:t>dana organisasi harus menganut asas manfaat, keterbukaan, kewajaran, kepantasan dan tanggung jawab.</a:t>
            </a:r>
          </a:p>
          <a:p>
            <a:pPr algn="ctr"/>
            <a:endParaRPr lang="id-ID" sz="22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308304" y="2924944"/>
            <a:ext cx="1080120" cy="108012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0" y="3465004"/>
            <a:ext cx="73083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7812360" y="3465004"/>
            <a:ext cx="1188132" cy="900100"/>
          </a:xfrm>
          <a:prstGeom prst="arc">
            <a:avLst>
              <a:gd name="adj1" fmla="val 16200000"/>
              <a:gd name="adj2" fmla="val 274604"/>
            </a:avLst>
          </a:prstGeom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9000492" y="3915054"/>
            <a:ext cx="0" cy="294294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3384376" cy="30243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 sz="2400" b="1" dirty="0" smtClean="0">
              <a:solidFill>
                <a:srgbClr val="FFFFD9"/>
              </a:solidFill>
              <a:latin typeface="Tw Cen MT Condensed" pitchFamily="34" charset="0"/>
            </a:endParaRPr>
          </a:p>
          <a:p>
            <a:pPr lvl="0" algn="ctr"/>
            <a:r>
              <a:rPr lang="id-ID" sz="2400" b="1" dirty="0" smtClean="0">
                <a:solidFill>
                  <a:srgbClr val="FFFFD9"/>
                </a:solidFill>
                <a:latin typeface="Tw Cen MT Condensed" pitchFamily="34" charset="0"/>
              </a:rPr>
              <a:t>BAB XI</a:t>
            </a:r>
          </a:p>
          <a:p>
            <a:pPr lvl="0" algn="ctr"/>
            <a:r>
              <a:rPr lang="id-ID" sz="2400" b="1" dirty="0" smtClean="0">
                <a:solidFill>
                  <a:srgbClr val="FFFFD9"/>
                </a:solidFill>
                <a:latin typeface="Tw Cen MT Condensed" pitchFamily="34" charset="0"/>
              </a:rPr>
              <a:t>BENDERA</a:t>
            </a:r>
            <a:r>
              <a:rPr lang="id-ID" sz="2400" b="1" dirty="0">
                <a:solidFill>
                  <a:srgbClr val="FFFFD9"/>
                </a:solidFill>
                <a:latin typeface="Tw Cen MT Condensed" pitchFamily="34" charset="0"/>
              </a:rPr>
              <a:t>, LAMBANG dan </a:t>
            </a:r>
            <a:r>
              <a:rPr lang="id-ID" sz="2400" b="1" dirty="0" smtClean="0">
                <a:solidFill>
                  <a:srgbClr val="FFFFD9"/>
                </a:solidFill>
                <a:latin typeface="Tw Cen MT Condensed" pitchFamily="34" charset="0"/>
              </a:rPr>
              <a:t>LAGU</a:t>
            </a:r>
            <a:endParaRPr lang="id-ID" sz="2400" dirty="0">
              <a:solidFill>
                <a:srgbClr val="FFFFD9"/>
              </a:solidFill>
              <a:latin typeface="Tw Cen MT Condensed" pitchFamily="34" charset="0"/>
            </a:endParaRPr>
          </a:p>
          <a:p>
            <a:r>
              <a:rPr lang="id-ID" sz="2400" b="1" dirty="0">
                <a:solidFill>
                  <a:srgbClr val="FFFFD9"/>
                </a:solidFill>
                <a:latin typeface="Tw Cen MT Condensed" pitchFamily="34" charset="0"/>
              </a:rPr>
              <a:t>Pasal 18</a:t>
            </a:r>
            <a:endParaRPr lang="id-ID" sz="2400" dirty="0">
              <a:solidFill>
                <a:srgbClr val="FFFFD9"/>
              </a:solidFill>
              <a:latin typeface="Tw Cen MT Condensed" pitchFamily="34" charset="0"/>
            </a:endParaRPr>
          </a:p>
          <a:p>
            <a:r>
              <a:rPr lang="id-ID" sz="2400" dirty="0">
                <a:solidFill>
                  <a:srgbClr val="FFFFD9"/>
                </a:solidFill>
                <a:latin typeface="Tw Cen MT Condensed" pitchFamily="34" charset="0"/>
              </a:rPr>
              <a:t>Ketentuan mengenai Bendera, Lambang dan Lagu organisasi diatur dalam Anggaran Rumah Tangga.</a:t>
            </a:r>
          </a:p>
          <a:p>
            <a:pPr algn="ctr"/>
            <a:endParaRPr lang="id-ID" sz="2400" dirty="0">
              <a:solidFill>
                <a:srgbClr val="FFFFD9"/>
              </a:solidFill>
              <a:latin typeface="Tw Cen MT Condense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188640"/>
            <a:ext cx="4824536" cy="3024336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 b="1" dirty="0" smtClean="0"/>
          </a:p>
          <a:p>
            <a:pPr lvl="0" algn="ctr"/>
            <a:r>
              <a:rPr lang="id-ID" sz="2400" b="1" dirty="0" smtClean="0">
                <a:solidFill>
                  <a:srgbClr val="FFFFD9"/>
                </a:solidFill>
                <a:latin typeface="Tw Cen MT Condensed" pitchFamily="34" charset="0"/>
              </a:rPr>
              <a:t>BAB XII</a:t>
            </a:r>
          </a:p>
          <a:p>
            <a:pPr lvl="0" algn="ctr"/>
            <a:r>
              <a:rPr lang="id-ID" sz="2400" b="1" dirty="0" smtClean="0">
                <a:solidFill>
                  <a:srgbClr val="FFFFD9"/>
                </a:solidFill>
                <a:latin typeface="Tw Cen MT Condensed" pitchFamily="34" charset="0"/>
              </a:rPr>
              <a:t>ANGGARAN </a:t>
            </a:r>
            <a:r>
              <a:rPr lang="id-ID" sz="2400" b="1" dirty="0">
                <a:solidFill>
                  <a:srgbClr val="FFFFD9"/>
                </a:solidFill>
                <a:latin typeface="Tw Cen MT Condensed" pitchFamily="34" charset="0"/>
              </a:rPr>
              <a:t>RUMAH </a:t>
            </a:r>
            <a:r>
              <a:rPr lang="id-ID" sz="2400" b="1" dirty="0" smtClean="0">
                <a:solidFill>
                  <a:srgbClr val="FFFFD9"/>
                </a:solidFill>
                <a:latin typeface="Tw Cen MT Condensed" pitchFamily="34" charset="0"/>
              </a:rPr>
              <a:t>TANGGA</a:t>
            </a:r>
            <a:endParaRPr lang="id-ID" sz="2400" dirty="0">
              <a:solidFill>
                <a:srgbClr val="FFFFD9"/>
              </a:solidFill>
              <a:latin typeface="Tw Cen MT Condensed" pitchFamily="34" charset="0"/>
            </a:endParaRPr>
          </a:p>
          <a:p>
            <a:r>
              <a:rPr lang="id-ID" sz="2400" b="1" dirty="0">
                <a:solidFill>
                  <a:srgbClr val="FFFFD9"/>
                </a:solidFill>
                <a:latin typeface="Tw Cen MT Condensed" pitchFamily="34" charset="0"/>
              </a:rPr>
              <a:t>Pasal 19</a:t>
            </a:r>
            <a:endParaRPr lang="id-ID" sz="2400" dirty="0">
              <a:solidFill>
                <a:srgbClr val="FFFFD9"/>
              </a:solidFill>
              <a:latin typeface="Tw Cen MT Condensed" pitchFamily="34" charset="0"/>
            </a:endParaRPr>
          </a:p>
          <a:p>
            <a:pPr marL="457200" lvl="0" indent="-457200">
              <a:buAutoNum type="arabicParenBoth"/>
            </a:pPr>
            <a:r>
              <a:rPr lang="id-ID" sz="2400" dirty="0" smtClean="0">
                <a:solidFill>
                  <a:srgbClr val="FFFFD9"/>
                </a:solidFill>
                <a:latin typeface="Tw Cen MT Condensed" pitchFamily="34" charset="0"/>
              </a:rPr>
              <a:t>Anggaran </a:t>
            </a:r>
            <a:r>
              <a:rPr lang="id-ID" sz="2400" dirty="0">
                <a:solidFill>
                  <a:srgbClr val="FFFFD9"/>
                </a:solidFill>
                <a:latin typeface="Tw Cen MT Condensed" pitchFamily="34" charset="0"/>
              </a:rPr>
              <a:t>Rumah Tangga disusun dan disahkan oleh </a:t>
            </a:r>
            <a:r>
              <a:rPr lang="id-ID" sz="2400" dirty="0" smtClean="0">
                <a:solidFill>
                  <a:srgbClr val="FFFFD9"/>
                </a:solidFill>
                <a:latin typeface="Tw Cen MT Condensed" pitchFamily="34" charset="0"/>
              </a:rPr>
              <a:t>Kongres.</a:t>
            </a:r>
          </a:p>
          <a:p>
            <a:pPr marL="457200" lvl="0" indent="-457200">
              <a:buAutoNum type="arabicParenBoth"/>
            </a:pPr>
            <a:r>
              <a:rPr lang="id-ID" sz="2400" dirty="0" smtClean="0">
                <a:solidFill>
                  <a:srgbClr val="FFFFD9"/>
                </a:solidFill>
                <a:latin typeface="Tw Cen MT Condensed" pitchFamily="34" charset="0"/>
              </a:rPr>
              <a:t>Hal-hal </a:t>
            </a:r>
            <a:r>
              <a:rPr lang="id-ID" sz="2400" dirty="0">
                <a:solidFill>
                  <a:srgbClr val="FFFFD9"/>
                </a:solidFill>
                <a:latin typeface="Tw Cen MT Condensed" pitchFamily="34" charset="0"/>
              </a:rPr>
              <a:t>yang belum atau tidak diatur dalam Anggaran Dasar ini diatur dalam Anggaran Rumah Tangga.</a:t>
            </a:r>
          </a:p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239125" y="3795485"/>
            <a:ext cx="4836931" cy="287387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b="1" dirty="0">
                <a:latin typeface="Tw Cen MT Condensed" pitchFamily="34" charset="0"/>
              </a:rPr>
              <a:t>BAB </a:t>
            </a:r>
            <a:r>
              <a:rPr lang="id-ID" sz="2400" b="1" dirty="0" smtClean="0">
                <a:latin typeface="Tw Cen MT Condensed" pitchFamily="34" charset="0"/>
              </a:rPr>
              <a:t>XIII</a:t>
            </a:r>
          </a:p>
          <a:p>
            <a:pPr lvl="0" algn="ctr"/>
            <a:r>
              <a:rPr lang="id-ID" sz="2400" b="1" dirty="0" smtClean="0">
                <a:latin typeface="Tw Cen MT Condensed" pitchFamily="34" charset="0"/>
              </a:rPr>
              <a:t>PERUBAHAN </a:t>
            </a:r>
            <a:r>
              <a:rPr lang="id-ID" sz="2400" b="1" dirty="0">
                <a:latin typeface="Tw Cen MT Condensed" pitchFamily="34" charset="0"/>
              </a:rPr>
              <a:t>ANGGARAN DASAR</a:t>
            </a:r>
            <a:endParaRPr lang="id-ID" sz="2400" dirty="0">
              <a:latin typeface="Tw Cen MT Condensed" pitchFamily="34" charset="0"/>
            </a:endParaRPr>
          </a:p>
          <a:p>
            <a:r>
              <a:rPr lang="id-ID" sz="2400" b="1" dirty="0">
                <a:latin typeface="Tw Cen MT Condensed" pitchFamily="34" charset="0"/>
              </a:rPr>
              <a:t>Pasal 20</a:t>
            </a:r>
            <a:endParaRPr lang="id-ID" sz="2400" dirty="0">
              <a:latin typeface="Tw Cen MT Condensed" pitchFamily="34" charset="0"/>
            </a:endParaRPr>
          </a:p>
          <a:p>
            <a:r>
              <a:rPr lang="id-ID" sz="2400" dirty="0">
                <a:latin typeface="Tw Cen MT Condensed" pitchFamily="34" charset="0"/>
              </a:rPr>
              <a:t>Perubahan Anggaran Dasar hanya dapat dilakukan oleh Kongres dan disetujui paling sedikit dua per tiga (2/3) dari jumlah peserta yang memiliki hak suara yang hadir dalam Kongres tersebut</a:t>
            </a:r>
            <a:r>
              <a:rPr lang="id-ID" sz="2400" dirty="0" smtClean="0">
                <a:latin typeface="Tw Cen MT Condensed" pitchFamily="34" charset="0"/>
              </a:rPr>
              <a:t>.</a:t>
            </a:r>
            <a:endParaRPr lang="id-ID" sz="2400" dirty="0">
              <a:latin typeface="Tw Cen MT Condense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1813" y="3785525"/>
            <a:ext cx="3402675" cy="28838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400" b="1" dirty="0" smtClean="0">
                <a:latin typeface="Tw Cen MT Condensed" pitchFamily="34" charset="0"/>
              </a:rPr>
              <a:t>BAB </a:t>
            </a:r>
            <a:r>
              <a:rPr lang="id-ID" sz="2400" b="1" dirty="0">
                <a:latin typeface="Tw Cen MT Condensed" pitchFamily="34" charset="0"/>
              </a:rPr>
              <a:t>XIV </a:t>
            </a:r>
            <a:endParaRPr lang="id-ID" sz="2400" b="1" dirty="0" smtClean="0">
              <a:latin typeface="Tw Cen MT Condensed" pitchFamily="34" charset="0"/>
            </a:endParaRPr>
          </a:p>
          <a:p>
            <a:pPr lvl="0" algn="ctr"/>
            <a:r>
              <a:rPr lang="id-ID" sz="2400" b="1" dirty="0" smtClean="0">
                <a:latin typeface="Tw Cen MT Condensed" pitchFamily="34" charset="0"/>
              </a:rPr>
              <a:t>PEMBUBARAN </a:t>
            </a:r>
            <a:r>
              <a:rPr lang="id-ID" sz="2400" b="1" dirty="0">
                <a:latin typeface="Tw Cen MT Condensed" pitchFamily="34" charset="0"/>
              </a:rPr>
              <a:t>ORGANISASI</a:t>
            </a:r>
            <a:endParaRPr lang="id-ID" sz="2400" dirty="0">
              <a:latin typeface="Tw Cen MT Condensed" pitchFamily="34" charset="0"/>
            </a:endParaRPr>
          </a:p>
          <a:p>
            <a:r>
              <a:rPr lang="id-ID" sz="2400" b="1" dirty="0">
                <a:latin typeface="Tw Cen MT Condensed" pitchFamily="34" charset="0"/>
              </a:rPr>
              <a:t>Pasal 21</a:t>
            </a:r>
            <a:endParaRPr lang="id-ID" sz="2400" dirty="0">
              <a:latin typeface="Tw Cen MT Condensed" pitchFamily="34" charset="0"/>
            </a:endParaRPr>
          </a:p>
          <a:p>
            <a:r>
              <a:rPr lang="id-ID" sz="2400" dirty="0">
                <a:latin typeface="Tw Cen MT Condensed" pitchFamily="34" charset="0"/>
              </a:rPr>
              <a:t>Himpunan Psikologi Indonesia hanya dapat dibubarkan oleh Kongres yang khusus diadakan untuk keperluan itu.</a:t>
            </a:r>
            <a:endParaRPr lang="id-ID" sz="2400" dirty="0">
              <a:latin typeface="Tw Cen MT Condense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 w="38100">
            <a:solidFill>
              <a:srgbClr val="FCDC1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23928" y="0"/>
            <a:ext cx="0" cy="3429000"/>
          </a:xfrm>
          <a:prstGeom prst="line">
            <a:avLst/>
          </a:prstGeom>
          <a:ln w="38100">
            <a:solidFill>
              <a:srgbClr val="FCDC1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92080" y="3456384"/>
            <a:ext cx="0" cy="3356992"/>
          </a:xfrm>
          <a:prstGeom prst="line">
            <a:avLst/>
          </a:prstGeom>
          <a:ln w="38100">
            <a:solidFill>
              <a:srgbClr val="FCDC1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Triangle 16"/>
          <p:cNvSpPr/>
          <p:nvPr/>
        </p:nvSpPr>
        <p:spPr>
          <a:xfrm flipH="1">
            <a:off x="2900389" y="2535909"/>
            <a:ext cx="879523" cy="821083"/>
          </a:xfrm>
          <a:prstGeom prst="rtTriangl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4139952" y="3645024"/>
            <a:ext cx="648072" cy="6480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>
            <a:off x="4292352" y="3797424"/>
            <a:ext cx="648072" cy="648072"/>
          </a:xfrm>
          <a:prstGeom prst="ellipse">
            <a:avLst/>
          </a:prstGeom>
          <a:noFill/>
          <a:ln>
            <a:solidFill>
              <a:srgbClr val="FFF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89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9552" y="980728"/>
            <a:ext cx="7992888" cy="4824536"/>
          </a:xfrm>
          <a:prstGeom prst="roundRect">
            <a:avLst/>
          </a:prstGeom>
          <a:solidFill>
            <a:srgbClr val="FFFFD9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0" indent="-742950">
              <a:buAutoNum type="arabicParenBoth"/>
            </a:pPr>
            <a:endParaRPr lang="id-ID" sz="3600" dirty="0" smtClean="0">
              <a:solidFill>
                <a:srgbClr val="333333"/>
              </a:solidFill>
              <a:latin typeface="Tw Cen MT Condensed" pitchFamily="34" charset="0"/>
            </a:endParaRPr>
          </a:p>
          <a:p>
            <a:pPr marL="742950" lvl="0" indent="-742950">
              <a:buAutoNum type="arabicParenBoth"/>
            </a:pPr>
            <a:endParaRPr lang="id-ID" sz="3600" dirty="0" smtClean="0">
              <a:solidFill>
                <a:srgbClr val="333333"/>
              </a:solidFill>
              <a:latin typeface="Tw Cen MT Condensed" pitchFamily="34" charset="0"/>
            </a:endParaRPr>
          </a:p>
          <a:p>
            <a:pPr marL="742950" lvl="0" indent="-742950">
              <a:buAutoNum type="arabicParenBoth"/>
            </a:pPr>
            <a:r>
              <a:rPr lang="id-ID" sz="3600" dirty="0" smtClean="0">
                <a:solidFill>
                  <a:srgbClr val="333333"/>
                </a:solidFill>
                <a:latin typeface="Tw Cen MT Condensed" pitchFamily="34" charset="0"/>
              </a:rPr>
              <a:t>Anggaran </a:t>
            </a:r>
            <a:r>
              <a:rPr lang="id-ID" sz="3600" dirty="0">
                <a:solidFill>
                  <a:srgbClr val="333333"/>
                </a:solidFill>
                <a:latin typeface="Tw Cen MT Condensed" pitchFamily="34" charset="0"/>
              </a:rPr>
              <a:t>Dasar ini menjadi pengganti dari Anggaran Dasar yang disahkan dalam Kongres VIII Himpsi tahun 2000 di </a:t>
            </a:r>
            <a:r>
              <a:rPr lang="id-ID" sz="3600" dirty="0" smtClean="0">
                <a:solidFill>
                  <a:srgbClr val="333333"/>
                </a:solidFill>
                <a:latin typeface="Tw Cen MT Condensed" pitchFamily="34" charset="0"/>
              </a:rPr>
              <a:t>Bandung.</a:t>
            </a:r>
          </a:p>
          <a:p>
            <a:pPr marL="742950" lvl="0" indent="-742950">
              <a:buAutoNum type="arabicParenBoth"/>
            </a:pPr>
            <a:r>
              <a:rPr lang="id-ID" sz="3600" dirty="0" smtClean="0">
                <a:solidFill>
                  <a:srgbClr val="333333"/>
                </a:solidFill>
                <a:latin typeface="Tw Cen MT Condensed" pitchFamily="34" charset="0"/>
              </a:rPr>
              <a:t>Anggaran </a:t>
            </a:r>
            <a:r>
              <a:rPr lang="id-ID" sz="3600" dirty="0">
                <a:solidFill>
                  <a:srgbClr val="333333"/>
                </a:solidFill>
                <a:latin typeface="Tw Cen MT Condensed" pitchFamily="34" charset="0"/>
              </a:rPr>
              <a:t>Dasar ini disahkan dalam kongres XI tahun 2010 di Surakarta, Jawa </a:t>
            </a:r>
            <a:r>
              <a:rPr lang="id-ID" sz="3600" dirty="0" smtClean="0">
                <a:solidFill>
                  <a:srgbClr val="333333"/>
                </a:solidFill>
                <a:latin typeface="Tw Cen MT Condensed" pitchFamily="34" charset="0"/>
              </a:rPr>
              <a:t>Tengah.</a:t>
            </a:r>
          </a:p>
          <a:p>
            <a:pPr marL="742950" lvl="0" indent="-742950">
              <a:buAutoNum type="arabicParenBoth"/>
            </a:pPr>
            <a:r>
              <a:rPr lang="id-ID" sz="3600" dirty="0" smtClean="0">
                <a:solidFill>
                  <a:srgbClr val="333333"/>
                </a:solidFill>
                <a:latin typeface="Tw Cen MT Condensed" pitchFamily="34" charset="0"/>
              </a:rPr>
              <a:t>Anggaran </a:t>
            </a:r>
            <a:r>
              <a:rPr lang="id-ID" sz="3600" dirty="0">
                <a:solidFill>
                  <a:srgbClr val="333333"/>
                </a:solidFill>
                <a:latin typeface="Tw Cen MT Condensed" pitchFamily="34" charset="0"/>
              </a:rPr>
              <a:t>Dasar ini berlaku sejak saat dipisahkan.</a:t>
            </a:r>
          </a:p>
          <a:p>
            <a:pPr algn="ctr"/>
            <a:endParaRPr lang="id-ID" sz="36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11760" y="404664"/>
            <a:ext cx="4248472" cy="1152128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3600" b="1" dirty="0"/>
              <a:t>BAB </a:t>
            </a:r>
            <a:r>
              <a:rPr lang="id-ID" sz="3600" b="1" dirty="0" smtClean="0"/>
              <a:t>XV</a:t>
            </a:r>
          </a:p>
          <a:p>
            <a:pPr lvl="0" algn="ctr"/>
            <a:r>
              <a:rPr lang="id-ID" sz="3600" b="1" dirty="0" smtClean="0"/>
              <a:t> PENUTUP</a:t>
            </a:r>
            <a:endParaRPr lang="id-ID" sz="3600" dirty="0"/>
          </a:p>
        </p:txBody>
      </p:sp>
      <p:sp>
        <p:nvSpPr>
          <p:cNvPr id="4" name="Rectangle 3"/>
          <p:cNvSpPr/>
          <p:nvPr/>
        </p:nvSpPr>
        <p:spPr>
          <a:xfrm>
            <a:off x="6671794" y="5583719"/>
            <a:ext cx="1224136" cy="115212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7164288" y="5409220"/>
            <a:ext cx="1179625" cy="1080120"/>
          </a:xfrm>
          <a:prstGeom prst="rect">
            <a:avLst/>
          </a:prstGeom>
          <a:noFill/>
          <a:ln w="38100"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159783"/>
            <a:ext cx="667179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43913" y="5949280"/>
            <a:ext cx="548567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92480" y="0"/>
            <a:ext cx="0" cy="594928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520" y="260648"/>
            <a:ext cx="504056" cy="504056"/>
          </a:xfrm>
          <a:prstGeom prst="ellipse">
            <a:avLst/>
          </a:prstGeom>
          <a:solidFill>
            <a:srgbClr val="FCDC1C"/>
          </a:solidFill>
          <a:ln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403920" y="413048"/>
            <a:ext cx="504056" cy="5040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93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503056"/>
            <a:ext cx="72728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500" dirty="0" smtClean="0">
                <a:solidFill>
                  <a:schemeClr val="accent1">
                    <a:lumMod val="50000"/>
                  </a:schemeClr>
                </a:solidFill>
                <a:latin typeface="Venetian" pitchFamily="50" charset="0"/>
              </a:rPr>
              <a:t>Terima Kasih</a:t>
            </a:r>
            <a:endParaRPr lang="id-ID" sz="1400" dirty="0">
              <a:solidFill>
                <a:schemeClr val="accent1">
                  <a:lumMod val="50000"/>
                </a:schemeClr>
              </a:solidFill>
              <a:latin typeface="Venetian" pitchFamily="50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040351" y="331848"/>
            <a:ext cx="648072" cy="661764"/>
          </a:xfrm>
          <a:prstGeom prst="ellipse">
            <a:avLst/>
          </a:prstGeom>
          <a:solidFill>
            <a:srgbClr val="FCDC1C"/>
          </a:solidFill>
          <a:ln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7308304" y="5157192"/>
            <a:ext cx="1512168" cy="144016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Straight Connector 5"/>
          <p:cNvCxnSpPr/>
          <p:nvPr/>
        </p:nvCxnSpPr>
        <p:spPr>
          <a:xfrm>
            <a:off x="8388424" y="0"/>
            <a:ext cx="0" cy="6165304"/>
          </a:xfrm>
          <a:prstGeom prst="line">
            <a:avLst/>
          </a:prstGeom>
          <a:ln w="57150">
            <a:solidFill>
              <a:srgbClr val="3333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7312"/>
            <a:ext cx="8396808" cy="0"/>
          </a:xfrm>
          <a:prstGeom prst="line">
            <a:avLst/>
          </a:prstGeom>
          <a:ln w="57150">
            <a:solidFill>
              <a:srgbClr val="3333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7504" y="116632"/>
            <a:ext cx="1836712" cy="1837744"/>
          </a:xfrm>
          <a:prstGeom prst="ellipse">
            <a:avLst/>
          </a:pr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 rot="5400000">
            <a:off x="1769764" y="326580"/>
            <a:ext cx="288032" cy="145231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04248" y="4941168"/>
            <a:ext cx="648072" cy="43204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56648" y="4797152"/>
            <a:ext cx="648072" cy="43204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23528" y="260648"/>
            <a:ext cx="1368152" cy="1368152"/>
          </a:xfrm>
          <a:prstGeom prst="ellipse">
            <a:avLst/>
          </a:prstGeom>
          <a:solidFill>
            <a:srgbClr val="FFFFD9"/>
          </a:solidFill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600" dirty="0" smtClean="0">
                <a:solidFill>
                  <a:srgbClr val="333333"/>
                </a:solidFill>
                <a:latin typeface="Tw Cen MT Condensed" pitchFamily="34" charset="0"/>
              </a:rPr>
              <a:t>BAB 1</a:t>
            </a:r>
            <a:endParaRPr lang="id-ID" sz="12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418019"/>
            <a:ext cx="63367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D9"/>
                </a:solidFill>
                <a:latin typeface="Tw Cen MT Condensed" pitchFamily="34" charset="0"/>
              </a:rPr>
              <a:t>Nama</a:t>
            </a:r>
            <a:r>
              <a:rPr lang="en-US" sz="3200" b="1" dirty="0">
                <a:solidFill>
                  <a:srgbClr val="FFFFD9"/>
                </a:solidFill>
                <a:latin typeface="Tw Cen MT Condensed" pitchFamily="34" charset="0"/>
              </a:rPr>
              <a:t>, Jangka Waktu dan Tempat Kedudukan</a:t>
            </a:r>
            <a:endParaRPr lang="id-ID" dirty="0">
              <a:solidFill>
                <a:srgbClr val="FFFFD9"/>
              </a:solidFill>
              <a:latin typeface="Tw Cen MT Condensed" pitchFamily="34" charset="0"/>
            </a:endParaRPr>
          </a:p>
        </p:txBody>
      </p:sp>
      <p:cxnSp>
        <p:nvCxnSpPr>
          <p:cNvPr id="11" name="Straight Connector 10"/>
          <p:cNvCxnSpPr>
            <a:stCxn id="8" idx="4"/>
          </p:cNvCxnSpPr>
          <p:nvPr/>
        </p:nvCxnSpPr>
        <p:spPr>
          <a:xfrm>
            <a:off x="1007604" y="1628800"/>
            <a:ext cx="0" cy="522920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20" y="332656"/>
            <a:ext cx="6624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33333"/>
                </a:solidFill>
                <a:latin typeface="Tw Cen MT Condensed" pitchFamily="34" charset="0"/>
              </a:rPr>
              <a:t>Nama, Jangka Waktu dan Tempat Kedudukan</a:t>
            </a:r>
            <a:endParaRPr lang="id-ID" sz="40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2005111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Tw Cen MT Condensed" pitchFamily="34" charset="0"/>
              </a:rPr>
              <a:t>Pasal 1</a:t>
            </a:r>
            <a:endParaRPr lang="id-ID" sz="2400" dirty="0">
              <a:solidFill>
                <a:srgbClr val="333333"/>
              </a:solidFill>
              <a:latin typeface="Tw Cen MT Condensed" pitchFamily="34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w Cen MT Condensed" pitchFamily="34" charset="0"/>
              </a:rPr>
              <a:t>Organisasi ini bernama Himpunan Psikologi Indonesia, selanjutnya disingkat </a:t>
            </a:r>
            <a:r>
              <a:rPr lang="en-US" sz="2400" dirty="0" err="1">
                <a:solidFill>
                  <a:srgbClr val="333333"/>
                </a:solidFill>
                <a:latin typeface="Tw Cen MT Condensed" pitchFamily="34" charset="0"/>
              </a:rPr>
              <a:t>Himpsi</a:t>
            </a:r>
            <a:r>
              <a:rPr lang="en-US" sz="2400" dirty="0">
                <a:solidFill>
                  <a:srgbClr val="333333"/>
                </a:solidFill>
                <a:latin typeface="Tw Cen MT Condensed" pitchFamily="34" charset="0"/>
              </a:rPr>
              <a:t>, yang merupakan perubahan dari Ikatan Sarjana Psikologi Indonesia (</a:t>
            </a:r>
            <a:r>
              <a:rPr lang="en-US" sz="2400" dirty="0" err="1">
                <a:solidFill>
                  <a:srgbClr val="333333"/>
                </a:solidFill>
                <a:latin typeface="Tw Cen MT Condensed" pitchFamily="34" charset="0"/>
              </a:rPr>
              <a:t>ISPsI</a:t>
            </a:r>
            <a:r>
              <a:rPr lang="en-US" sz="2400" dirty="0" smtClean="0">
                <a:solidFill>
                  <a:srgbClr val="333333"/>
                </a:solidFill>
                <a:latin typeface="Tw Cen MT Condensed" pitchFamily="34" charset="0"/>
              </a:rPr>
              <a:t>).</a:t>
            </a:r>
            <a:endParaRPr lang="id-ID" sz="24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8548" y="3573016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Tw Cen MT Condensed" pitchFamily="34" charset="0"/>
              </a:rPr>
              <a:t>Pasal 2</a:t>
            </a:r>
            <a:endParaRPr lang="id-ID" sz="2400" dirty="0">
              <a:solidFill>
                <a:srgbClr val="333333"/>
              </a:solidFill>
              <a:latin typeface="Tw Cen MT Condensed" pitchFamily="34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Tw Cen MT Condensed" pitchFamily="34" charset="0"/>
              </a:rPr>
              <a:t>Himpsi</a:t>
            </a:r>
            <a:r>
              <a:rPr lang="en-US" sz="2400" dirty="0">
                <a:solidFill>
                  <a:srgbClr val="333333"/>
                </a:solidFill>
                <a:latin typeface="Tw Cen MT Condensed" pitchFamily="34" charset="0"/>
              </a:rPr>
              <a:t> adalah satu-satunya organisasi profesi independen, sebagai wadah </a:t>
            </a:r>
            <a:r>
              <a:rPr lang="en-US" sz="2400" dirty="0" err="1">
                <a:solidFill>
                  <a:srgbClr val="333333"/>
                </a:solidFill>
                <a:latin typeface="Tw Cen MT Condensed" pitchFamily="34" charset="0"/>
              </a:rPr>
              <a:t>berhimpunnya</a:t>
            </a:r>
            <a:r>
              <a:rPr lang="en-US" sz="2400" dirty="0">
                <a:solidFill>
                  <a:srgbClr val="333333"/>
                </a:solidFill>
                <a:latin typeface="Tw Cen MT Condensed" pitchFamily="34" charset="0"/>
              </a:rPr>
              <a:t> ahli dalam bidang praktik psikologi (Psikolog) dan keilmuan psikologi (Ilmuwan Psikologi) se Indonesia, yang berpegang teguh pada Kode Etik Psikologi Indonesia</a:t>
            </a:r>
            <a:r>
              <a:rPr lang="en-US" sz="2400" dirty="0" smtClean="0">
                <a:solidFill>
                  <a:srgbClr val="333333"/>
                </a:solidFill>
                <a:latin typeface="Tw Cen MT Condensed" pitchFamily="34" charset="0"/>
              </a:rPr>
              <a:t>.</a:t>
            </a:r>
            <a:endParaRPr lang="id-ID" sz="24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1640" y="5490925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Tw Cen MT Condensed" pitchFamily="34" charset="0"/>
              </a:rPr>
              <a:t>Pasal 3</a:t>
            </a:r>
            <a:endParaRPr lang="id-ID" sz="2400" dirty="0">
              <a:solidFill>
                <a:srgbClr val="333333"/>
              </a:solidFill>
              <a:latin typeface="Tw Cen MT Condensed" pitchFamily="34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Tw Cen MT Condensed" pitchFamily="34" charset="0"/>
              </a:rPr>
              <a:t>Himpsi</a:t>
            </a:r>
            <a:r>
              <a:rPr lang="en-US" sz="2400" dirty="0">
                <a:solidFill>
                  <a:srgbClr val="333333"/>
                </a:solidFill>
                <a:latin typeface="Tw Cen MT Condensed" pitchFamily="34" charset="0"/>
              </a:rPr>
              <a:t> didirikan untuk jangka waktu yang tidak terbatas</a:t>
            </a:r>
            <a:r>
              <a:rPr lang="en-US" sz="2400" dirty="0" smtClean="0">
                <a:solidFill>
                  <a:srgbClr val="333333"/>
                </a:solidFill>
                <a:latin typeface="Tw Cen MT Condensed" pitchFamily="34" charset="0"/>
              </a:rPr>
              <a:t>.</a:t>
            </a:r>
            <a:endParaRPr lang="id-ID" sz="24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99592" y="2132856"/>
            <a:ext cx="216024" cy="252028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899592" y="3717032"/>
            <a:ext cx="216024" cy="252028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899592" y="5625244"/>
            <a:ext cx="216024" cy="252028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1844824"/>
            <a:ext cx="9144000" cy="0"/>
          </a:xfrm>
          <a:prstGeom prst="line">
            <a:avLst/>
          </a:prstGeom>
          <a:ln w="571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740352" y="5841268"/>
            <a:ext cx="1512168" cy="1116124"/>
          </a:xfrm>
          <a:prstGeom prst="rect">
            <a:avLst/>
          </a:prstGeom>
          <a:noFill/>
          <a:ln w="57150"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452320" y="5579543"/>
            <a:ext cx="972108" cy="109272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04720" y="5731943"/>
            <a:ext cx="972108" cy="109272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71600" y="0"/>
            <a:ext cx="0" cy="198884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87624" y="548680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Tw Cen MT Condensed" pitchFamily="34" charset="0"/>
              </a:rPr>
              <a:t>Pasal 4</a:t>
            </a:r>
            <a:endParaRPr lang="id-ID" sz="2400" dirty="0">
              <a:solidFill>
                <a:srgbClr val="333333"/>
              </a:solidFill>
              <a:latin typeface="Tw Cen MT Condensed" pitchFamily="34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w Cen MT Condensed" pitchFamily="34" charset="0"/>
              </a:rPr>
              <a:t>Pusat organisasi </a:t>
            </a:r>
            <a:r>
              <a:rPr lang="en-US" sz="2400" dirty="0" err="1">
                <a:solidFill>
                  <a:srgbClr val="333333"/>
                </a:solidFill>
                <a:latin typeface="Tw Cen MT Condensed" pitchFamily="34" charset="0"/>
              </a:rPr>
              <a:t>Himpsi</a:t>
            </a:r>
            <a:r>
              <a:rPr lang="en-US" sz="2400" dirty="0">
                <a:solidFill>
                  <a:srgbClr val="333333"/>
                </a:solidFill>
                <a:latin typeface="Tw Cen MT Condensed" pitchFamily="34" charset="0"/>
              </a:rPr>
              <a:t> berkedudukan di Ibukota Negara Kesatuan Republik Indonesia</a:t>
            </a:r>
            <a:r>
              <a:rPr lang="en-US" sz="2400" dirty="0" smtClean="0">
                <a:solidFill>
                  <a:srgbClr val="333333"/>
                </a:solidFill>
                <a:latin typeface="Tw Cen MT Condensed" pitchFamily="34" charset="0"/>
              </a:rPr>
              <a:t>.</a:t>
            </a:r>
            <a:endParaRPr lang="id-ID" sz="24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63588" y="692696"/>
            <a:ext cx="216024" cy="252028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63588" y="1880828"/>
            <a:ext cx="216024" cy="252028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1259632" y="1772816"/>
            <a:ext cx="70567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 Condensed" pitchFamily="34" charset="0"/>
              </a:rPr>
              <a:t>Pasal 5</a:t>
            </a:r>
            <a:endParaRPr lang="id-ID" sz="2400" dirty="0">
              <a:latin typeface="Tw Cen MT Condensed" pitchFamily="34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err="1" smtClean="0">
                <a:latin typeface="Tw Cen MT Condensed" pitchFamily="34" charset="0"/>
              </a:rPr>
              <a:t>Himpsi</a:t>
            </a:r>
            <a:r>
              <a:rPr lang="en-US" sz="2400" dirty="0" smtClean="0">
                <a:latin typeface="Tw Cen MT Condensed" pitchFamily="34" charset="0"/>
              </a:rPr>
              <a:t> </a:t>
            </a:r>
            <a:r>
              <a:rPr lang="en-US" sz="2400" dirty="0">
                <a:latin typeface="Tw Cen MT Condensed" pitchFamily="34" charset="0"/>
              </a:rPr>
              <a:t>Wilayah berkedudukan di ibukota </a:t>
            </a:r>
            <a:r>
              <a:rPr lang="en-US" sz="2400" dirty="0" smtClean="0">
                <a:latin typeface="Tw Cen MT Condensed" pitchFamily="34" charset="0"/>
              </a:rPr>
              <a:t>provinsi.</a:t>
            </a:r>
            <a:endParaRPr lang="id-ID" sz="2400" dirty="0" smtClean="0">
              <a:latin typeface="Tw Cen MT Condensed" pitchFamily="34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err="1" smtClean="0">
                <a:latin typeface="Tw Cen MT Condensed" pitchFamily="34" charset="0"/>
              </a:rPr>
              <a:t>Himpsi</a:t>
            </a:r>
            <a:r>
              <a:rPr lang="en-US" sz="2400" dirty="0" smtClean="0">
                <a:latin typeface="Tw Cen MT Condensed" pitchFamily="34" charset="0"/>
              </a:rPr>
              <a:t> </a:t>
            </a:r>
            <a:r>
              <a:rPr lang="en-US" sz="2400" dirty="0">
                <a:latin typeface="Tw Cen MT Condensed" pitchFamily="34" charset="0"/>
              </a:rPr>
              <a:t>Wilayah dapat didirikan di seluruh wilayah Negara Kesatuan Republik </a:t>
            </a:r>
            <a:r>
              <a:rPr lang="en-US" sz="2400" dirty="0" smtClean="0">
                <a:latin typeface="Tw Cen MT Condensed" pitchFamily="34" charset="0"/>
              </a:rPr>
              <a:t>Indonesia.</a:t>
            </a:r>
            <a:endParaRPr lang="id-ID" sz="2400" dirty="0" smtClean="0">
              <a:latin typeface="Tw Cen MT Condensed" pitchFamily="34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err="1" smtClean="0">
                <a:latin typeface="Tw Cen MT Condensed" pitchFamily="34" charset="0"/>
              </a:rPr>
              <a:t>Persayaratan</a:t>
            </a:r>
            <a:r>
              <a:rPr lang="en-US" sz="2400" dirty="0" smtClean="0">
                <a:latin typeface="Tw Cen MT Condensed" pitchFamily="34" charset="0"/>
              </a:rPr>
              <a:t> </a:t>
            </a:r>
            <a:r>
              <a:rPr lang="en-US" sz="2400" dirty="0">
                <a:latin typeface="Tw Cen MT Condensed" pitchFamily="34" charset="0"/>
              </a:rPr>
              <a:t>untuk mendirikan </a:t>
            </a:r>
            <a:r>
              <a:rPr lang="en-US" sz="2400" dirty="0" err="1">
                <a:latin typeface="Tw Cen MT Condensed" pitchFamily="34" charset="0"/>
              </a:rPr>
              <a:t>Himpsi</a:t>
            </a:r>
            <a:r>
              <a:rPr lang="en-US" sz="2400" dirty="0">
                <a:latin typeface="Tw Cen MT Condensed" pitchFamily="34" charset="0"/>
              </a:rPr>
              <a:t> Wilayah sebagaimana dimaksud pada ayat (2) harus sekurang-kurangnya 10 (sepuluh) psikolog dan/atau ilmuwan </a:t>
            </a:r>
            <a:r>
              <a:rPr lang="en-US" sz="2400" dirty="0" smtClean="0">
                <a:latin typeface="Tw Cen MT Condensed" pitchFamily="34" charset="0"/>
              </a:rPr>
              <a:t>psikologi.</a:t>
            </a:r>
            <a:endParaRPr lang="id-ID" sz="2400" dirty="0" smtClean="0">
              <a:latin typeface="Tw Cen MT Condensed" pitchFamily="34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err="1" smtClean="0">
                <a:latin typeface="Tw Cen MT Condensed" pitchFamily="34" charset="0"/>
              </a:rPr>
              <a:t>Himpsi</a:t>
            </a:r>
            <a:r>
              <a:rPr lang="en-US" sz="2400" dirty="0" smtClean="0">
                <a:latin typeface="Tw Cen MT Condensed" pitchFamily="34" charset="0"/>
              </a:rPr>
              <a:t> </a:t>
            </a:r>
            <a:r>
              <a:rPr lang="en-US" sz="2400" dirty="0">
                <a:latin typeface="Tw Cen MT Condensed" pitchFamily="34" charset="0"/>
              </a:rPr>
              <a:t>wilayah dapat mendirikan cabang sebagai pengembangan tugas dan fungsinya serta merupakan bagian tak terpisahkan dari </a:t>
            </a:r>
            <a:r>
              <a:rPr lang="en-US" sz="2400" dirty="0" err="1">
                <a:latin typeface="Tw Cen MT Condensed" pitchFamily="34" charset="0"/>
              </a:rPr>
              <a:t>Himpsi</a:t>
            </a:r>
            <a:r>
              <a:rPr lang="en-US" sz="2400" dirty="0">
                <a:latin typeface="Tw Cen MT Condensed" pitchFamily="34" charset="0"/>
              </a:rPr>
              <a:t> </a:t>
            </a:r>
            <a:r>
              <a:rPr lang="en-US" sz="2400" dirty="0" smtClean="0">
                <a:latin typeface="Tw Cen MT Condensed" pitchFamily="34" charset="0"/>
              </a:rPr>
              <a:t>Wilayah.</a:t>
            </a:r>
            <a:endParaRPr lang="id-ID" sz="2400" dirty="0" smtClean="0">
              <a:latin typeface="Tw Cen MT Condensed" pitchFamily="34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w Cen MT Condensed" pitchFamily="34" charset="0"/>
              </a:rPr>
              <a:t>Dalam </a:t>
            </a:r>
            <a:r>
              <a:rPr lang="en-US" sz="2400" dirty="0">
                <a:latin typeface="Tw Cen MT Condensed" pitchFamily="34" charset="0"/>
              </a:rPr>
              <a:t>hal pada suatu provinsi belum memenuhi persyaratan untuk didirikan 1 (satu) wilayah, maka pada provinsi tersebut dapat dibentuk Unit Kerja Wilayah.</a:t>
            </a:r>
            <a:endParaRPr lang="id-ID" sz="2400" dirty="0">
              <a:latin typeface="Tw Cen MT Condensed" pitchFamily="34" charset="0"/>
            </a:endParaRPr>
          </a:p>
          <a:p>
            <a:endParaRPr lang="id-ID" sz="2400" dirty="0">
              <a:latin typeface="Tw Cen MT Condensed" pitchFamily="34" charset="0"/>
            </a:endParaRPr>
          </a:p>
        </p:txBody>
      </p:sp>
      <p:sp>
        <p:nvSpPr>
          <p:cNvPr id="2" name="Chord 1"/>
          <p:cNvSpPr/>
          <p:nvPr/>
        </p:nvSpPr>
        <p:spPr>
          <a:xfrm rot="13705913">
            <a:off x="-1372833" y="4202956"/>
            <a:ext cx="2184632" cy="2397215"/>
          </a:xfrm>
          <a:prstGeom prst="chord">
            <a:avLst>
              <a:gd name="adj1" fmla="val 2700000"/>
              <a:gd name="adj2" fmla="val 13028249"/>
            </a:avLst>
          </a:prstGeom>
          <a:noFill/>
          <a:ln w="57150"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51520" y="4284712"/>
            <a:ext cx="324036" cy="36004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3920" y="4437112"/>
            <a:ext cx="324036" cy="36004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459599" y="-233000"/>
            <a:ext cx="900100" cy="925696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8910613" y="404664"/>
            <a:ext cx="0" cy="792088"/>
          </a:xfrm>
          <a:prstGeom prst="line">
            <a:avLst/>
          </a:prstGeom>
          <a:ln w="38100">
            <a:solidFill>
              <a:srgbClr val="FC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48464" y="557064"/>
            <a:ext cx="0" cy="792088"/>
          </a:xfrm>
          <a:prstGeom prst="line">
            <a:avLst/>
          </a:prstGeom>
          <a:ln w="38100">
            <a:solidFill>
              <a:srgbClr val="FC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48680"/>
            <a:ext cx="4248472" cy="584775"/>
          </a:xfrm>
          <a:prstGeom prst="rect">
            <a:avLst/>
          </a:prstGeom>
          <a:solidFill>
            <a:srgbClr val="FCE246"/>
          </a:solidFill>
          <a:ln w="57150">
            <a:solidFill>
              <a:srgbClr val="FCE246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Tw Cen MT Condensed" pitchFamily="34" charset="0"/>
              </a:rPr>
              <a:t>BAB II </a:t>
            </a:r>
            <a:r>
              <a:rPr lang="en-US" sz="3200" b="1" dirty="0" smtClean="0">
                <a:solidFill>
                  <a:srgbClr val="333333"/>
                </a:solidFill>
                <a:latin typeface="Tw Cen MT Condensed" pitchFamily="34" charset="0"/>
              </a:rPr>
              <a:t>ASAS </a:t>
            </a:r>
            <a:r>
              <a:rPr lang="en-US" sz="3200" b="1" dirty="0">
                <a:solidFill>
                  <a:srgbClr val="333333"/>
                </a:solidFill>
                <a:latin typeface="Tw Cen MT Condensed" pitchFamily="34" charset="0"/>
              </a:rPr>
              <a:t>dan LANDASAN</a:t>
            </a:r>
            <a:endParaRPr lang="id-ID" sz="32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154361"/>
            <a:ext cx="7920880" cy="1569660"/>
          </a:xfrm>
          <a:prstGeom prst="rect">
            <a:avLst/>
          </a:prstGeom>
          <a:noFill/>
          <a:ln w="57150">
            <a:solidFill>
              <a:srgbClr val="FCE24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Tw Cen MT Condensed" pitchFamily="34" charset="0"/>
              </a:rPr>
              <a:t>Pasal 6</a:t>
            </a:r>
            <a:endParaRPr lang="id-ID" sz="2400" dirty="0">
              <a:solidFill>
                <a:srgbClr val="333333"/>
              </a:solidFill>
              <a:latin typeface="Tw Cen MT Condensed" pitchFamily="34" charset="0"/>
            </a:endParaRPr>
          </a:p>
          <a:p>
            <a:pPr algn="just"/>
            <a:r>
              <a:rPr lang="en-US" sz="2400" dirty="0" err="1">
                <a:solidFill>
                  <a:srgbClr val="333333"/>
                </a:solidFill>
                <a:latin typeface="Tw Cen MT Condensed" pitchFamily="34" charset="0"/>
              </a:rPr>
              <a:t>Himpsi</a:t>
            </a:r>
            <a:r>
              <a:rPr lang="en-US" sz="2400" dirty="0">
                <a:solidFill>
                  <a:srgbClr val="333333"/>
                </a:solidFill>
                <a:latin typeface="Tw Cen MT Condensed" pitchFamily="34" charset="0"/>
              </a:rPr>
              <a:t> berasaskan Pancasila dan berlandaskan Undang </a:t>
            </a:r>
            <a:r>
              <a:rPr lang="en-US" sz="2400" dirty="0" err="1">
                <a:solidFill>
                  <a:srgbClr val="333333"/>
                </a:solidFill>
                <a:latin typeface="Tw Cen MT Condensed" pitchFamily="34" charset="0"/>
              </a:rPr>
              <a:t>Undang</a:t>
            </a:r>
            <a:r>
              <a:rPr lang="en-US" sz="2400" dirty="0">
                <a:solidFill>
                  <a:srgbClr val="333333"/>
                </a:solidFill>
                <a:latin typeface="Tw Cen MT Condensed" pitchFamily="34" charset="0"/>
              </a:rPr>
              <a:t> Dasar Negara Republik Indonesia Tahun 1945 beserta perubahan-perubahannya, serta tidak berafiliasi pada organisasi politik tertentu</a:t>
            </a:r>
            <a:r>
              <a:rPr lang="en-US" sz="2400" dirty="0" smtClean="0">
                <a:solidFill>
                  <a:srgbClr val="333333"/>
                </a:solidFill>
                <a:latin typeface="Tw Cen MT Condensed" pitchFamily="34" charset="0"/>
              </a:rPr>
              <a:t>.</a:t>
            </a:r>
            <a:endParaRPr lang="id-ID" sz="24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284984"/>
            <a:ext cx="9144000" cy="0"/>
          </a:xfrm>
          <a:prstGeom prst="line">
            <a:avLst/>
          </a:prstGeom>
          <a:ln w="57150"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75656" y="3501008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>
                <a:solidFill>
                  <a:srgbClr val="FCDC1C"/>
                </a:solidFill>
                <a:latin typeface="Tw Cen MT Condensed" pitchFamily="34" charset="0"/>
              </a:rPr>
              <a:t>BAB </a:t>
            </a:r>
            <a:r>
              <a:rPr lang="en-US" sz="2800" b="1" dirty="0" smtClean="0">
                <a:solidFill>
                  <a:srgbClr val="FCDC1C"/>
                </a:solidFill>
                <a:latin typeface="Tw Cen MT Condensed" pitchFamily="34" charset="0"/>
              </a:rPr>
              <a:t>III</a:t>
            </a:r>
            <a:endParaRPr lang="id-ID" sz="2800" b="1" dirty="0" smtClean="0">
              <a:solidFill>
                <a:srgbClr val="FCDC1C"/>
              </a:solidFill>
              <a:latin typeface="Tw Cen MT Condensed" pitchFamily="34" charset="0"/>
            </a:endParaRPr>
          </a:p>
          <a:p>
            <a:pPr lvl="0" algn="ctr"/>
            <a:r>
              <a:rPr lang="en-US" sz="2800" b="1" dirty="0" smtClean="0">
                <a:solidFill>
                  <a:srgbClr val="FCDC1C"/>
                </a:solidFill>
                <a:latin typeface="Tw Cen MT Condensed" pitchFamily="34" charset="0"/>
              </a:rPr>
              <a:t>VISI</a:t>
            </a:r>
            <a:r>
              <a:rPr lang="en-US" sz="2800" b="1" dirty="0">
                <a:solidFill>
                  <a:srgbClr val="FCDC1C"/>
                </a:solidFill>
                <a:latin typeface="Tw Cen MT Condensed" pitchFamily="34" charset="0"/>
              </a:rPr>
              <a:t>, MISI dan </a:t>
            </a:r>
            <a:r>
              <a:rPr lang="en-US" sz="2800" b="1" dirty="0" smtClean="0">
                <a:solidFill>
                  <a:srgbClr val="FCDC1C"/>
                </a:solidFill>
                <a:latin typeface="Tw Cen MT Condensed" pitchFamily="34" charset="0"/>
              </a:rPr>
              <a:t>TUJUAN</a:t>
            </a:r>
            <a:endParaRPr lang="id-ID" sz="2800" dirty="0">
              <a:solidFill>
                <a:srgbClr val="FCDC1C"/>
              </a:solidFill>
              <a:latin typeface="Tw Cen MT Condensed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496" y="3429000"/>
            <a:ext cx="1296144" cy="1296144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539552" y="3005336"/>
            <a:ext cx="1296144" cy="1296144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ounded Rectangle 16"/>
          <p:cNvSpPr/>
          <p:nvPr/>
        </p:nvSpPr>
        <p:spPr>
          <a:xfrm>
            <a:off x="1403648" y="4437112"/>
            <a:ext cx="6984776" cy="2088232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ounded Rectangle 17"/>
          <p:cNvSpPr/>
          <p:nvPr/>
        </p:nvSpPr>
        <p:spPr>
          <a:xfrm>
            <a:off x="1187624" y="4581128"/>
            <a:ext cx="6912768" cy="21422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D9"/>
                </a:solidFill>
                <a:latin typeface="Tw Cen MT Condensed" pitchFamily="34" charset="0"/>
              </a:rPr>
              <a:t>Pasal 7 </a:t>
            </a:r>
            <a:r>
              <a:rPr lang="en-US" sz="2400" b="1" dirty="0" smtClean="0">
                <a:solidFill>
                  <a:srgbClr val="FFFFD9"/>
                </a:solidFill>
                <a:latin typeface="Tw Cen MT Condensed" pitchFamily="34" charset="0"/>
              </a:rPr>
              <a:t>Visi</a:t>
            </a:r>
            <a:endParaRPr lang="id-ID" sz="2400" dirty="0">
              <a:solidFill>
                <a:srgbClr val="FFFFD9"/>
              </a:solidFill>
              <a:latin typeface="Tw Cen MT Condensed" pitchFamily="34" charset="0"/>
            </a:endParaRPr>
          </a:p>
          <a:p>
            <a:pPr algn="just"/>
            <a:r>
              <a:rPr lang="en-US" sz="2400" dirty="0">
                <a:solidFill>
                  <a:srgbClr val="FFFFD9"/>
                </a:solidFill>
                <a:latin typeface="Tw Cen MT Condensed" pitchFamily="34" charset="0"/>
              </a:rPr>
              <a:t>Menjadi organisasi profesi Psikologi yang diakui secara nasional maupun internasional dan berperan dalam meningkatkan kualitas kehidupan masyarakat.</a:t>
            </a:r>
            <a:endParaRPr lang="id-ID" sz="2400" dirty="0">
              <a:solidFill>
                <a:srgbClr val="FFFFD9"/>
              </a:solidFill>
              <a:latin typeface="Tw Cen MT Condensed" pitchFamily="34" charset="0"/>
            </a:endParaRPr>
          </a:p>
          <a:p>
            <a:pPr algn="ctr"/>
            <a:endParaRPr lang="id-ID" dirty="0"/>
          </a:p>
        </p:txBody>
      </p:sp>
      <p:sp>
        <p:nvSpPr>
          <p:cNvPr id="19" name="Isosceles Triangle 18"/>
          <p:cNvSpPr/>
          <p:nvPr/>
        </p:nvSpPr>
        <p:spPr>
          <a:xfrm>
            <a:off x="7740352" y="2127458"/>
            <a:ext cx="864096" cy="792088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92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188640"/>
            <a:ext cx="3096344" cy="64807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w Cen MT Condensed" pitchFamily="34" charset="0"/>
              </a:rPr>
              <a:t>Pasal 8 Misi</a:t>
            </a:r>
            <a:endParaRPr lang="id-ID" sz="2400" dirty="0">
              <a:latin typeface="Tw Cen MT Condensed" pitchFamily="34" charset="0"/>
            </a:endParaRPr>
          </a:p>
          <a:p>
            <a:r>
              <a:rPr lang="en-US" sz="2400" dirty="0">
                <a:latin typeface="Tw Cen MT Condensed" pitchFamily="34" charset="0"/>
              </a:rPr>
              <a:t>Misi </a:t>
            </a:r>
            <a:r>
              <a:rPr lang="en-US" sz="2400" dirty="0" err="1">
                <a:latin typeface="Tw Cen MT Condensed" pitchFamily="34" charset="0"/>
              </a:rPr>
              <a:t>Himpsi</a:t>
            </a:r>
            <a:r>
              <a:rPr lang="en-US" sz="2400" dirty="0">
                <a:latin typeface="Tw Cen MT Condensed" pitchFamily="34" charset="0"/>
              </a:rPr>
              <a:t> adalah:</a:t>
            </a:r>
            <a:endParaRPr lang="id-ID" sz="2400" dirty="0">
              <a:latin typeface="Tw Cen MT Condensed" pitchFamily="34" charset="0"/>
            </a:endParaRPr>
          </a:p>
          <a:p>
            <a:pPr marL="342900" lvl="0" indent="-342900">
              <a:buAutoNum type="arabicParenBoth"/>
            </a:pPr>
            <a:r>
              <a:rPr lang="en-US" sz="2400" dirty="0" smtClean="0">
                <a:latin typeface="Tw Cen MT Condensed" pitchFamily="34" charset="0"/>
              </a:rPr>
              <a:t>Memantapkan </a:t>
            </a:r>
            <a:r>
              <a:rPr lang="en-US" sz="2400" dirty="0">
                <a:latin typeface="Tw Cen MT Condensed" pitchFamily="34" charset="0"/>
              </a:rPr>
              <a:t>eksistensi </a:t>
            </a:r>
            <a:r>
              <a:rPr lang="en-US" sz="2400" dirty="0" err="1">
                <a:latin typeface="Tw Cen MT Condensed" pitchFamily="34" charset="0"/>
              </a:rPr>
              <a:t>Himpsi</a:t>
            </a:r>
            <a:r>
              <a:rPr lang="en-US" sz="2400" dirty="0">
                <a:latin typeface="Tw Cen MT Condensed" pitchFamily="34" charset="0"/>
              </a:rPr>
              <a:t> dalam lingkup nasional dan </a:t>
            </a:r>
            <a:r>
              <a:rPr lang="en-US" sz="2400" dirty="0" smtClean="0">
                <a:latin typeface="Tw Cen MT Condensed" pitchFamily="34" charset="0"/>
              </a:rPr>
              <a:t>internasional.</a:t>
            </a:r>
            <a:endParaRPr lang="id-ID" sz="2400" dirty="0">
              <a:latin typeface="Tw Cen MT Condensed" pitchFamily="34" charset="0"/>
            </a:endParaRPr>
          </a:p>
          <a:p>
            <a:pPr marL="342900" lvl="0" indent="-342900">
              <a:buAutoNum type="arabicParenBoth"/>
            </a:pPr>
            <a:r>
              <a:rPr lang="en-US" sz="2400" dirty="0" smtClean="0">
                <a:latin typeface="Tw Cen MT Condensed" pitchFamily="34" charset="0"/>
              </a:rPr>
              <a:t>Mengembangkan </a:t>
            </a:r>
            <a:r>
              <a:rPr lang="en-US" sz="2400" dirty="0">
                <a:latin typeface="Tw Cen MT Condensed" pitchFamily="34" charset="0"/>
              </a:rPr>
              <a:t>kualitas professional psikolog dan ilmuwan psikologi yang setara dengan standar kompetensi nasional maupun internasional dengan berpegang teguh pada Kode Etik Psikologi Indonesia.</a:t>
            </a:r>
            <a:endParaRPr lang="id-ID" sz="2400" dirty="0">
              <a:latin typeface="Tw Cen MT Condensed" pitchFamily="34" charset="0"/>
            </a:endParaRPr>
          </a:p>
          <a:p>
            <a:endParaRPr lang="id-ID" sz="2400" dirty="0">
              <a:latin typeface="Tw Cen MT Condensed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63888" y="188640"/>
            <a:ext cx="5400600" cy="648072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Pasal 9 Tujuan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lvl="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Tujuan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Himpsi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 adalah: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342900" lvl="0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Mengupayakan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diperolehnya pengakuan sesuai dengan ketentuan peraturan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perundang-undangan.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342900" lvl="0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Mewadahi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kerja sama, komunikasi dan informasi antar anggota maupun organisasi profesi lain pada tingkat nasional, regional dan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internasional.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342900" lvl="0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Memajukan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dan mengembangkan psikologi baik sebagai ilmu pengetahuan maupun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terapannya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 secara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professional.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342900" lvl="0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Mewadahi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pembinaan dan peningkatan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kopetensi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 professional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anggota.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342900" lvl="0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Memberi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perlindungan kepada anggota dan pengguna jasa dalam menjalankan/menerima kegiatan profesi dna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keilmuan.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342900" lvl="0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Memberikan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informasi kepada masyarakat tentang standar layanan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psikologi.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342900" lvl="0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Melakukan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pengawasan dan pembinaan guna menjaga kualitas kegiatan profesi dan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keilmuan.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342900" lvl="0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Menunjukkan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kepedulian sosial pada masyarakat dalam berbagai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masalah.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342900" lvl="0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Tujuan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Himpsi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 sebagaimana dimaksud pada ayat (1) dijabarkan dalam perencanaan kegiatan yang dibahas dalam rapat kerja.</a:t>
            </a:r>
            <a:endParaRPr lang="id-ID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algn="ctr"/>
            <a:endParaRPr lang="id-ID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96989" y="332656"/>
            <a:ext cx="432048" cy="432048"/>
          </a:xfrm>
          <a:prstGeom prst="ellipse">
            <a:avLst/>
          </a:prstGeom>
          <a:noFill/>
          <a:ln w="38100"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3635896" y="6165304"/>
            <a:ext cx="432048" cy="432048"/>
          </a:xfrm>
          <a:prstGeom prst="ellipse">
            <a:avLst/>
          </a:prstGeom>
          <a:solidFill>
            <a:srgbClr val="FCDC1C"/>
          </a:solidFill>
          <a:ln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7740352" y="514489"/>
            <a:ext cx="432048" cy="43204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107504" y="116632"/>
            <a:ext cx="432048" cy="432048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3419872" y="3221360"/>
            <a:ext cx="432048" cy="432048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22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600" y="1124744"/>
            <a:ext cx="7632848" cy="30963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400" b="1" dirty="0" smtClean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Pasal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10 Kategori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Angota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Himpsi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 adalah: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282575" lvl="0" indent="-282575">
              <a:buAutoNum type="alphaLcPeriod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Anggota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Biasa, terdiri dari Psikolog dan Ilmuwan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Psikologi</a:t>
            </a:r>
            <a:r>
              <a:rPr lang="id-ID" sz="2400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.</a:t>
            </a:r>
          </a:p>
          <a:p>
            <a:pPr marL="282575" lvl="0" indent="-282575">
              <a:buAutoNum type="alphaLcPeriod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Anggota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Luar Biasa, terdiri dari pemerhati psikologi dan psikolog warga negara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asing.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282575" lvl="0" indent="-282575">
              <a:buAutoNum type="alphaLcPeriod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Anggota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Kehormatan, terdiri dari individu-individu yang diangkat karena jasa-jasanya yang luar biasa dalam bidang ilmu dan praktik spesialisasi psikologi atau memiliki kontribusi pada system pendidikan psikologi.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algn="ctr"/>
            <a:endParaRPr lang="id-ID" sz="2400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659380"/>
            <a:ext cx="7632848" cy="1937972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b="1" dirty="0" smtClean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Pasal 11</a:t>
            </a:r>
            <a:endParaRPr lang="id-ID" sz="2400" b="1" dirty="0" smtClean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Hak dan Kewajiban Anggota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369888" lvl="0" indent="-369888">
              <a:buAutoNum type="arabicParenBoth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Setiap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anggota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Himpsi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 mempunyai hak dan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kewajiban.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pPr marL="369888" lvl="0" indent="-369888">
              <a:buAutoNum type="arabicParenBoth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Hak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w Cen MT Condensed" pitchFamily="34" charset="0"/>
              </a:rPr>
              <a:t>dan kewajiban anggota diatur lebih lanjut dalam Anggaran Rumah Tangga.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  <a:p>
            <a:endParaRPr lang="id-ID" sz="2200" dirty="0">
              <a:solidFill>
                <a:schemeClr val="accent1">
                  <a:lumMod val="50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332656"/>
            <a:ext cx="3888432" cy="504056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FFFFD9"/>
                </a:solidFill>
                <a:latin typeface="Tw Cen MT Condensed" pitchFamily="34" charset="0"/>
              </a:rPr>
              <a:t>BAB IV </a:t>
            </a:r>
            <a:r>
              <a:rPr lang="en-US" sz="2400" b="1" dirty="0" smtClean="0">
                <a:solidFill>
                  <a:srgbClr val="FFFFD9"/>
                </a:solidFill>
                <a:latin typeface="Tw Cen MT Condensed" pitchFamily="34" charset="0"/>
              </a:rPr>
              <a:t>KEANGGOTAAN</a:t>
            </a:r>
            <a:endParaRPr lang="id-ID" sz="2400" dirty="0">
              <a:solidFill>
                <a:srgbClr val="FFFFD9"/>
              </a:solidFill>
              <a:latin typeface="Tw Cen MT Condensed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83568" y="836712"/>
            <a:ext cx="0" cy="4719646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1"/>
          </p:cNvCxnSpPr>
          <p:nvPr/>
        </p:nvCxnSpPr>
        <p:spPr>
          <a:xfrm flipH="1">
            <a:off x="683568" y="2672916"/>
            <a:ext cx="288032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99479" y="5556358"/>
            <a:ext cx="288032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56376" y="692696"/>
            <a:ext cx="1008112" cy="1080120"/>
          </a:xfrm>
          <a:prstGeom prst="ellipse">
            <a:avLst/>
          </a:prstGeom>
          <a:noFill/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Isosceles Triangle 14"/>
          <p:cNvSpPr/>
          <p:nvPr/>
        </p:nvSpPr>
        <p:spPr>
          <a:xfrm>
            <a:off x="8028384" y="5949280"/>
            <a:ext cx="720080" cy="792088"/>
          </a:xfrm>
          <a:prstGeom prst="triangl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3528" y="440668"/>
            <a:ext cx="288032" cy="25202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3528" y="260648"/>
            <a:ext cx="288032" cy="25202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56376" y="656692"/>
            <a:ext cx="360040" cy="324036"/>
          </a:xfrm>
          <a:prstGeom prst="ellipse">
            <a:avLst/>
          </a:prstGeom>
          <a:solidFill>
            <a:srgbClr val="FCDC1C"/>
          </a:solidFill>
          <a:ln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16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836712"/>
            <a:ext cx="8064896" cy="5544616"/>
          </a:xfrm>
          <a:prstGeom prst="rect">
            <a:avLst/>
          </a:prstGeom>
          <a:noFill/>
          <a:ln w="38100"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3200" b="1" dirty="0" smtClean="0">
              <a:solidFill>
                <a:srgbClr val="333333"/>
              </a:solidFill>
              <a:latin typeface="Tw Cen MT Condensed" pitchFamily="34" charset="0"/>
            </a:endParaRPr>
          </a:p>
          <a:p>
            <a:endParaRPr lang="id-ID" sz="3200" b="1" dirty="0">
              <a:solidFill>
                <a:srgbClr val="333333"/>
              </a:solidFill>
              <a:latin typeface="Tw Cen MT Condensed" pitchFamily="34" charset="0"/>
            </a:endParaRPr>
          </a:p>
          <a:p>
            <a:r>
              <a:rPr lang="en-US" sz="3200" b="1" dirty="0" smtClean="0">
                <a:solidFill>
                  <a:srgbClr val="333333"/>
                </a:solidFill>
                <a:latin typeface="Tw Cen MT Condensed" pitchFamily="34" charset="0"/>
              </a:rPr>
              <a:t>Pasal </a:t>
            </a:r>
            <a:r>
              <a:rPr lang="en-US" sz="3200" b="1" dirty="0">
                <a:solidFill>
                  <a:srgbClr val="333333"/>
                </a:solidFill>
                <a:latin typeface="Tw Cen MT Condensed" pitchFamily="34" charset="0"/>
              </a:rPr>
              <a:t>12 Pengertian dan Fungsi</a:t>
            </a:r>
            <a:endParaRPr lang="id-ID" sz="3200" dirty="0">
              <a:solidFill>
                <a:srgbClr val="333333"/>
              </a:solidFill>
              <a:latin typeface="Tw Cen MT Condensed" pitchFamily="34" charset="0"/>
            </a:endParaRPr>
          </a:p>
          <a:p>
            <a:pPr marL="457200" lvl="0" indent="-457200">
              <a:buAutoNum type="arabicParenBoth"/>
            </a:pPr>
            <a:r>
              <a:rPr lang="en-US" sz="3200" dirty="0" smtClean="0">
                <a:solidFill>
                  <a:srgbClr val="333333"/>
                </a:solidFill>
                <a:latin typeface="Tw Cen MT Condensed" pitchFamily="34" charset="0"/>
              </a:rPr>
              <a:t>Kode </a:t>
            </a:r>
            <a:r>
              <a:rPr lang="en-US" sz="3200" dirty="0">
                <a:solidFill>
                  <a:srgbClr val="333333"/>
                </a:solidFill>
                <a:latin typeface="Tw Cen MT Condensed" pitchFamily="34" charset="0"/>
              </a:rPr>
              <a:t>Etik Psikologi Indonesia adalah panduan normatif tentang perilaku yang harus dipatuhi dalam melaksanakan kegiatan profesi bagi psikolog dan ilmuwan </a:t>
            </a:r>
            <a:r>
              <a:rPr lang="en-US" sz="3200" dirty="0" smtClean="0">
                <a:solidFill>
                  <a:srgbClr val="333333"/>
                </a:solidFill>
                <a:latin typeface="Tw Cen MT Condensed" pitchFamily="34" charset="0"/>
              </a:rPr>
              <a:t>psikologi.</a:t>
            </a:r>
            <a:endParaRPr lang="id-ID" sz="3200" dirty="0">
              <a:solidFill>
                <a:srgbClr val="333333"/>
              </a:solidFill>
              <a:latin typeface="Tw Cen MT Condensed" pitchFamily="34" charset="0"/>
            </a:endParaRPr>
          </a:p>
          <a:p>
            <a:pPr marL="457200" lvl="0" indent="-457200">
              <a:buAutoNum type="arabicParenBoth"/>
            </a:pPr>
            <a:r>
              <a:rPr lang="en-US" sz="3200" dirty="0" smtClean="0">
                <a:solidFill>
                  <a:srgbClr val="333333"/>
                </a:solidFill>
                <a:latin typeface="Tw Cen MT Condensed" pitchFamily="34" charset="0"/>
              </a:rPr>
              <a:t>Kode </a:t>
            </a:r>
            <a:r>
              <a:rPr lang="en-US" sz="3200" dirty="0">
                <a:solidFill>
                  <a:srgbClr val="333333"/>
                </a:solidFill>
                <a:latin typeface="Tw Cen MT Condensed" pitchFamily="34" charset="0"/>
              </a:rPr>
              <a:t>Etik Psikologi Indonesia berfungsi memberikan jaminan pelayanan professional psikolog dan ilmuwan psikologi bagi pengguna jasa layanan </a:t>
            </a:r>
            <a:r>
              <a:rPr lang="en-US" sz="3200" dirty="0" smtClean="0">
                <a:solidFill>
                  <a:srgbClr val="333333"/>
                </a:solidFill>
                <a:latin typeface="Tw Cen MT Condensed" pitchFamily="34" charset="0"/>
              </a:rPr>
              <a:t>psikologi.</a:t>
            </a:r>
            <a:endParaRPr lang="id-ID" sz="3200" dirty="0">
              <a:solidFill>
                <a:srgbClr val="333333"/>
              </a:solidFill>
              <a:latin typeface="Tw Cen MT Condensed" pitchFamily="34" charset="0"/>
            </a:endParaRPr>
          </a:p>
          <a:p>
            <a:pPr marL="457200" lvl="0" indent="-457200">
              <a:buAutoNum type="arabicParenBoth"/>
            </a:pPr>
            <a:r>
              <a:rPr lang="en-US" sz="3200" dirty="0" smtClean="0">
                <a:solidFill>
                  <a:srgbClr val="333333"/>
                </a:solidFill>
                <a:latin typeface="Tw Cen MT Condensed" pitchFamily="34" charset="0"/>
              </a:rPr>
              <a:t>Kode </a:t>
            </a:r>
            <a:r>
              <a:rPr lang="en-US" sz="3200" dirty="0">
                <a:solidFill>
                  <a:srgbClr val="333333"/>
                </a:solidFill>
                <a:latin typeface="Tw Cen MT Condensed" pitchFamily="34" charset="0"/>
              </a:rPr>
              <a:t>Etik Psikologi Indonesia diatur tersendiri dan menjadi landasan bagi Anggaran Dasar dan Anggaran Rumah Tangga </a:t>
            </a:r>
            <a:r>
              <a:rPr lang="en-US" sz="3200" dirty="0" err="1">
                <a:solidFill>
                  <a:srgbClr val="333333"/>
                </a:solidFill>
                <a:latin typeface="Tw Cen MT Condensed" pitchFamily="34" charset="0"/>
              </a:rPr>
              <a:t>Himpsi</a:t>
            </a:r>
            <a:r>
              <a:rPr lang="en-US" sz="3200" dirty="0">
                <a:solidFill>
                  <a:srgbClr val="333333"/>
                </a:solidFill>
                <a:latin typeface="Tw Cen MT Condensed" pitchFamily="34" charset="0"/>
              </a:rPr>
              <a:t>.</a:t>
            </a:r>
            <a:endParaRPr lang="id-ID" sz="3200" dirty="0">
              <a:solidFill>
                <a:srgbClr val="333333"/>
              </a:solidFill>
              <a:latin typeface="Tw Cen MT Condensed" pitchFamily="34" charset="0"/>
            </a:endParaRPr>
          </a:p>
          <a:p>
            <a:pPr algn="ctr"/>
            <a:endParaRPr lang="id-ID" sz="32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70225" y="512676"/>
            <a:ext cx="5725414" cy="648072"/>
          </a:xfrm>
          <a:prstGeom prst="roundRect">
            <a:avLst/>
          </a:prstGeom>
          <a:solidFill>
            <a:srgbClr val="FFFFD9"/>
          </a:solidFill>
          <a:ln w="38100"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333333"/>
                </a:solidFill>
                <a:latin typeface="Tw Cen MT Condensed" pitchFamily="34" charset="0"/>
              </a:rPr>
              <a:t>BAB V KODE ETIK PSIKOLOGI </a:t>
            </a:r>
            <a:r>
              <a:rPr lang="en-US" sz="2800" b="1" dirty="0" smtClean="0">
                <a:solidFill>
                  <a:srgbClr val="333333"/>
                </a:solidFill>
                <a:latin typeface="Tw Cen MT Condensed" pitchFamily="34" charset="0"/>
              </a:rPr>
              <a:t>INDONESIA</a:t>
            </a:r>
            <a:endParaRPr lang="id-ID" sz="2800" dirty="0">
              <a:solidFill>
                <a:srgbClr val="333333"/>
              </a:solidFill>
              <a:latin typeface="Tw Cen MT Condensed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16416" y="1160748"/>
            <a:ext cx="648072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16416" y="1340768"/>
            <a:ext cx="648072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395536" y="5733256"/>
            <a:ext cx="933140" cy="836712"/>
          </a:xfrm>
          <a:prstGeom prst="triangle">
            <a:avLst>
              <a:gd name="adj" fmla="val 0"/>
            </a:avLst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14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4000" b="1" dirty="0">
                <a:solidFill>
                  <a:srgbClr val="FF5050"/>
                </a:solidFill>
                <a:latin typeface="Tw Cen MT Condensed" pitchFamily="34" charset="0"/>
              </a:rPr>
              <a:t>BAB VI </a:t>
            </a:r>
            <a:endParaRPr lang="id-ID" sz="4000" b="1" dirty="0" smtClean="0">
              <a:solidFill>
                <a:srgbClr val="FF5050"/>
              </a:solidFill>
              <a:latin typeface="Tw Cen MT Condensed" pitchFamily="34" charset="0"/>
            </a:endParaRPr>
          </a:p>
          <a:p>
            <a:pPr lvl="0"/>
            <a:r>
              <a:rPr lang="id-ID" sz="4000" b="1" dirty="0" smtClean="0">
                <a:solidFill>
                  <a:srgbClr val="FF5050"/>
                </a:solidFill>
                <a:latin typeface="Tw Cen MT Condensed" pitchFamily="34" charset="0"/>
              </a:rPr>
              <a:t>PERANGKAT </a:t>
            </a:r>
            <a:r>
              <a:rPr lang="id-ID" sz="4000" b="1" dirty="0">
                <a:solidFill>
                  <a:srgbClr val="FF5050"/>
                </a:solidFill>
                <a:latin typeface="Tw Cen MT Condensed" pitchFamily="34" charset="0"/>
              </a:rPr>
              <a:t>PENYELENGGARA </a:t>
            </a:r>
            <a:r>
              <a:rPr lang="id-ID" sz="4000" b="1" dirty="0" smtClean="0">
                <a:solidFill>
                  <a:srgbClr val="FF5050"/>
                </a:solidFill>
                <a:latin typeface="Tw Cen MT Condensed" pitchFamily="34" charset="0"/>
              </a:rPr>
              <a:t>ORGANISASI</a:t>
            </a:r>
            <a:endParaRPr lang="id-ID" sz="4000" dirty="0">
              <a:solidFill>
                <a:srgbClr val="FF5050"/>
              </a:solidFill>
              <a:latin typeface="Tw Cen MT Condens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496" y="1412776"/>
            <a:ext cx="8640960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400" b="1" dirty="0">
                <a:solidFill>
                  <a:srgbClr val="FF5050"/>
                </a:solidFill>
                <a:latin typeface="Tw Cen MT Condensed" pitchFamily="34" charset="0"/>
              </a:rPr>
              <a:t>Pasal 13</a:t>
            </a:r>
            <a:endParaRPr lang="id-ID" sz="2400" dirty="0">
              <a:solidFill>
                <a:srgbClr val="FF5050"/>
              </a:solidFill>
              <a:latin typeface="Tw Cen MT Condensed" pitchFamily="34" charset="0"/>
            </a:endParaRPr>
          </a:p>
          <a:p>
            <a:pPr algn="just"/>
            <a:r>
              <a:rPr lang="id-ID" sz="2400" dirty="0">
                <a:solidFill>
                  <a:srgbClr val="FF5050"/>
                </a:solidFill>
                <a:latin typeface="Tw Cen MT Condensed" pitchFamily="34" charset="0"/>
              </a:rPr>
              <a:t>Penyelenggara organisasi Himpsi terdiri dari:</a:t>
            </a:r>
          </a:p>
          <a:p>
            <a:pPr marL="457200" lvl="0" indent="-457200" algn="just">
              <a:buAutoNum type="arabicParenBoth"/>
            </a:pPr>
            <a:r>
              <a:rPr lang="id-ID" sz="2400" dirty="0" smtClean="0">
                <a:solidFill>
                  <a:srgbClr val="FF5050"/>
                </a:solidFill>
                <a:latin typeface="Tw Cen MT Condensed" pitchFamily="34" charset="0"/>
              </a:rPr>
              <a:t>Pengurus </a:t>
            </a:r>
            <a:r>
              <a:rPr lang="id-ID" sz="2400" dirty="0">
                <a:solidFill>
                  <a:srgbClr val="FF5050"/>
                </a:solidFill>
                <a:latin typeface="Tw Cen MT Condensed" pitchFamily="34" charset="0"/>
              </a:rPr>
              <a:t>Pusat, adalah penyelenggara organisasi tertinggi Himpsi di tingkat pusat yang wilayah kerjanya meliputi Negara Kesatuan Republik </a:t>
            </a:r>
            <a:r>
              <a:rPr lang="id-ID" sz="2400" dirty="0" smtClean="0">
                <a:solidFill>
                  <a:srgbClr val="FF5050"/>
                </a:solidFill>
                <a:latin typeface="Tw Cen MT Condensed" pitchFamily="34" charset="0"/>
              </a:rPr>
              <a:t>Indonesia.</a:t>
            </a:r>
          </a:p>
          <a:p>
            <a:pPr marL="457200" lvl="0" indent="-457200" algn="just">
              <a:buAutoNum type="arabicParenBoth"/>
            </a:pPr>
            <a:r>
              <a:rPr lang="id-ID" sz="2400" dirty="0" smtClean="0">
                <a:solidFill>
                  <a:srgbClr val="FF5050"/>
                </a:solidFill>
                <a:latin typeface="Tw Cen MT Condensed" pitchFamily="34" charset="0"/>
              </a:rPr>
              <a:t>Pengurus </a:t>
            </a:r>
            <a:r>
              <a:rPr lang="id-ID" sz="2400" dirty="0">
                <a:solidFill>
                  <a:srgbClr val="FF5050"/>
                </a:solidFill>
                <a:latin typeface="Tw Cen MT Condensed" pitchFamily="34" charset="0"/>
              </a:rPr>
              <a:t>Wilayah, adalah penyelenggara organisasi di tingkat wilayah yang lingkup kerjanya di tingkat </a:t>
            </a:r>
            <a:r>
              <a:rPr lang="id-ID" sz="2400" dirty="0" smtClean="0">
                <a:solidFill>
                  <a:srgbClr val="FF5050"/>
                </a:solidFill>
                <a:latin typeface="Tw Cen MT Condensed" pitchFamily="34" charset="0"/>
              </a:rPr>
              <a:t>propinsi.</a:t>
            </a:r>
          </a:p>
          <a:p>
            <a:pPr marL="457200" lvl="0" indent="-457200" algn="just">
              <a:buAutoNum type="arabicParenBoth"/>
            </a:pPr>
            <a:r>
              <a:rPr lang="id-ID" sz="2400" dirty="0" smtClean="0">
                <a:solidFill>
                  <a:srgbClr val="FF5050"/>
                </a:solidFill>
                <a:latin typeface="Tw Cen MT Condensed" pitchFamily="34" charset="0"/>
              </a:rPr>
              <a:t>Pengurus </a:t>
            </a:r>
            <a:r>
              <a:rPr lang="id-ID" sz="2400" dirty="0">
                <a:solidFill>
                  <a:srgbClr val="FF5050"/>
                </a:solidFill>
                <a:latin typeface="Tw Cen MT Condensed" pitchFamily="34" charset="0"/>
              </a:rPr>
              <a:t>Asosiasi/Ikatan Minat Keilmuan dan/atau Praktik Spesialisasi Psikologi, adalah penyelenggara organisasi yang bertanggung jawab untuk pengembangan ilmu dan kompetensi profesi </a:t>
            </a:r>
            <a:r>
              <a:rPr lang="id-ID" sz="2400" dirty="0" smtClean="0">
                <a:solidFill>
                  <a:srgbClr val="FF5050"/>
                </a:solidFill>
                <a:latin typeface="Tw Cen MT Condensed" pitchFamily="34" charset="0"/>
              </a:rPr>
              <a:t>psikologi.</a:t>
            </a:r>
          </a:p>
          <a:p>
            <a:pPr marL="457200" lvl="0" indent="-457200" algn="just">
              <a:buAutoNum type="arabicParenBoth"/>
            </a:pPr>
            <a:r>
              <a:rPr lang="id-ID" sz="2400" dirty="0" smtClean="0">
                <a:solidFill>
                  <a:srgbClr val="FF5050"/>
                </a:solidFill>
                <a:latin typeface="Tw Cen MT Condensed" pitchFamily="34" charset="0"/>
              </a:rPr>
              <a:t>Majelis </a:t>
            </a:r>
            <a:r>
              <a:rPr lang="id-ID" sz="2400" dirty="0">
                <a:solidFill>
                  <a:srgbClr val="FF5050"/>
                </a:solidFill>
                <a:latin typeface="Tw Cen MT Condensed" pitchFamily="34" charset="0"/>
              </a:rPr>
              <a:t>Psikologi adalah perangkat organisasi yang memberikan pertimbangan etis, normatif dalam kaitan dengan profesi psikologi sebagai ilmu maupun praktik psikologi, kepada anggota maupun organisasi</a:t>
            </a:r>
            <a:r>
              <a:rPr lang="id-ID" sz="2400" dirty="0" smtClean="0">
                <a:solidFill>
                  <a:srgbClr val="FF5050"/>
                </a:solidFill>
                <a:latin typeface="Tw Cen MT Condensed" pitchFamily="34" charset="0"/>
              </a:rPr>
              <a:t>.</a:t>
            </a:r>
            <a:endParaRPr lang="id-ID" sz="2400" dirty="0">
              <a:solidFill>
                <a:srgbClr val="FF5050"/>
              </a:solidFill>
              <a:latin typeface="Tw Cen MT Condensed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572209"/>
            <a:ext cx="914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51912" y="-27384"/>
            <a:ext cx="828600" cy="835462"/>
          </a:xfrm>
          <a:prstGeom prst="ellipse">
            <a:avLst/>
          </a:prstGeom>
          <a:noFill/>
          <a:ln w="38100"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8022988" y="188640"/>
            <a:ext cx="1313384" cy="87539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453336"/>
            <a:ext cx="8766212" cy="0"/>
          </a:xfrm>
          <a:prstGeom prst="line">
            <a:avLst/>
          </a:prstGeom>
          <a:ln w="38100">
            <a:solidFill>
              <a:srgbClr val="FCDC1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748464" y="836712"/>
            <a:ext cx="0" cy="5616624"/>
          </a:xfrm>
          <a:prstGeom prst="line">
            <a:avLst/>
          </a:prstGeom>
          <a:ln w="38100">
            <a:solidFill>
              <a:srgbClr val="FCDC1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20272" y="6165304"/>
            <a:ext cx="504056" cy="4766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7164288" y="6264696"/>
            <a:ext cx="504056" cy="476672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60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332656"/>
            <a:ext cx="3672408" cy="626469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200" b="1" dirty="0">
                <a:solidFill>
                  <a:srgbClr val="333333"/>
                </a:solidFill>
                <a:latin typeface="Tw Cen MT Condensed" pitchFamily="34" charset="0"/>
              </a:rPr>
              <a:t>BAB </a:t>
            </a:r>
            <a:r>
              <a:rPr lang="id-ID" sz="2200" b="1" dirty="0" smtClean="0">
                <a:solidFill>
                  <a:srgbClr val="333333"/>
                </a:solidFill>
                <a:latin typeface="Tw Cen MT Condensed" pitchFamily="34" charset="0"/>
              </a:rPr>
              <a:t>VII</a:t>
            </a:r>
          </a:p>
          <a:p>
            <a:pPr lvl="0" algn="ctr"/>
            <a:r>
              <a:rPr lang="id-ID" sz="2200" b="1" dirty="0" smtClean="0">
                <a:solidFill>
                  <a:srgbClr val="333333"/>
                </a:solidFill>
                <a:latin typeface="Tw Cen MT Condensed" pitchFamily="34" charset="0"/>
              </a:rPr>
              <a:t>TATA </a:t>
            </a:r>
            <a:r>
              <a:rPr lang="id-ID" sz="2200" b="1" dirty="0">
                <a:solidFill>
                  <a:srgbClr val="333333"/>
                </a:solidFill>
                <a:latin typeface="Tw Cen MT Condensed" pitchFamily="34" charset="0"/>
              </a:rPr>
              <a:t>HUBUNGAN ANTAR PERANGKAT PENYELENGGARA </a:t>
            </a:r>
            <a:r>
              <a:rPr lang="id-ID" sz="2200" b="1" dirty="0" smtClean="0">
                <a:solidFill>
                  <a:srgbClr val="333333"/>
                </a:solidFill>
                <a:latin typeface="Tw Cen MT Condensed" pitchFamily="34" charset="0"/>
              </a:rPr>
              <a:t>ORGANISASI</a:t>
            </a:r>
          </a:p>
          <a:p>
            <a:pPr lvl="0" algn="ctr"/>
            <a:endParaRPr lang="id-ID" sz="2200" b="1" dirty="0" smtClean="0">
              <a:solidFill>
                <a:srgbClr val="333333"/>
              </a:solidFill>
              <a:latin typeface="Tw Cen MT Condensed" pitchFamily="34" charset="0"/>
            </a:endParaRPr>
          </a:p>
          <a:p>
            <a:pPr marL="342900" lvl="0" indent="-342900">
              <a:buAutoNum type="arabicParenBoth"/>
            </a:pPr>
            <a:r>
              <a:rPr lang="id-ID" sz="2200" dirty="0" smtClean="0">
                <a:solidFill>
                  <a:srgbClr val="333333"/>
                </a:solidFill>
                <a:latin typeface="Tw Cen MT Condensed" pitchFamily="34" charset="0"/>
              </a:rPr>
              <a:t>Pengurus </a:t>
            </a:r>
            <a:r>
              <a:rPr lang="id-ID" sz="2200" dirty="0">
                <a:solidFill>
                  <a:srgbClr val="333333"/>
                </a:solidFill>
                <a:latin typeface="Tw Cen MT Condensed" pitchFamily="34" charset="0"/>
              </a:rPr>
              <a:t>Pusat, Pengurus Wilayah, Pengurus Asosiasi/Ikatan Minat Keilmuan dan/atau Praktik Spesialisasi Psikologi dan Majelis Psikologi merupakan bagian yang tidak terpisahkan dalam organisasi </a:t>
            </a:r>
            <a:r>
              <a:rPr lang="id-ID" sz="2200" dirty="0" smtClean="0">
                <a:solidFill>
                  <a:srgbClr val="333333"/>
                </a:solidFill>
                <a:latin typeface="Tw Cen MT Condensed" pitchFamily="34" charset="0"/>
              </a:rPr>
              <a:t>Himpsi.</a:t>
            </a:r>
          </a:p>
          <a:p>
            <a:pPr marL="342900" lvl="0" indent="-342900">
              <a:buAutoNum type="arabicParenBoth"/>
            </a:pPr>
            <a:r>
              <a:rPr lang="id-ID" sz="2200" dirty="0" smtClean="0">
                <a:solidFill>
                  <a:srgbClr val="333333"/>
                </a:solidFill>
                <a:latin typeface="Tw Cen MT Condensed" pitchFamily="34" charset="0"/>
              </a:rPr>
              <a:t>Tata </a:t>
            </a:r>
            <a:r>
              <a:rPr lang="id-ID" sz="2200" dirty="0">
                <a:solidFill>
                  <a:srgbClr val="333333"/>
                </a:solidFill>
                <a:latin typeface="Tw Cen MT Condensed" pitchFamily="34" charset="0"/>
              </a:rPr>
              <a:t>hubungan Pengurus Pusat, Pengurus Wilayah, Pengurus Asosiasi/Ikatan Minat Keilmuan dan/atau Praktik Spesialisasi Psikologi dan Majelis Psikologi diatur dalam Anggaran Rumah Tangga</a:t>
            </a:r>
            <a:r>
              <a:rPr lang="id-ID" sz="2200" dirty="0" smtClean="0">
                <a:solidFill>
                  <a:srgbClr val="333333"/>
                </a:solidFill>
                <a:latin typeface="Tw Cen MT Condensed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5976" y="-27384"/>
            <a:ext cx="4806482" cy="694193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id-ID" sz="2200" b="1" dirty="0" smtClean="0">
              <a:solidFill>
                <a:srgbClr val="FFFFD9"/>
              </a:solidFill>
              <a:latin typeface="Tw Cen MT Condensed" pitchFamily="34" charset="0"/>
            </a:endParaRPr>
          </a:p>
          <a:p>
            <a:pPr marL="174625" lvl="0"/>
            <a:r>
              <a:rPr lang="id-ID" sz="2200" b="1" dirty="0" smtClean="0">
                <a:solidFill>
                  <a:srgbClr val="FFFFD9"/>
                </a:solidFill>
                <a:latin typeface="Tw Cen MT Condensed" pitchFamily="34" charset="0"/>
              </a:rPr>
              <a:t>BAB </a:t>
            </a:r>
            <a:r>
              <a:rPr lang="id-ID" sz="2200" b="1" dirty="0">
                <a:solidFill>
                  <a:srgbClr val="FFFFD9"/>
                </a:solidFill>
                <a:latin typeface="Tw Cen MT Condensed" pitchFamily="34" charset="0"/>
              </a:rPr>
              <a:t>VIII PENGAMBILAN KEPUTUSAN</a:t>
            </a:r>
            <a:endParaRPr lang="id-ID" sz="2200" dirty="0">
              <a:solidFill>
                <a:srgbClr val="FFFFD9"/>
              </a:solidFill>
              <a:latin typeface="Tw Cen MT Condensed" pitchFamily="34" charset="0"/>
            </a:endParaRPr>
          </a:p>
          <a:p>
            <a:pPr marL="174625"/>
            <a:r>
              <a:rPr lang="id-ID" sz="2200" b="1" dirty="0">
                <a:solidFill>
                  <a:srgbClr val="FFFFD9"/>
                </a:solidFill>
                <a:latin typeface="Tw Cen MT Condensed" pitchFamily="34" charset="0"/>
              </a:rPr>
              <a:t>Pasal 15</a:t>
            </a:r>
            <a:endParaRPr lang="id-ID" sz="2200" dirty="0">
              <a:solidFill>
                <a:srgbClr val="FFFFD9"/>
              </a:solidFill>
              <a:latin typeface="Tw Cen MT Condensed" pitchFamily="34" charset="0"/>
            </a:endParaRPr>
          </a:p>
          <a:p>
            <a:pPr marL="631825" lvl="0" indent="-457200">
              <a:buAutoNum type="arabicParenBoth"/>
            </a:pPr>
            <a:r>
              <a:rPr lang="id-ID" sz="2200" dirty="0" smtClean="0">
                <a:solidFill>
                  <a:srgbClr val="FFFFD9"/>
                </a:solidFill>
                <a:latin typeface="Tw Cen MT Condensed" pitchFamily="34" charset="0"/>
              </a:rPr>
              <a:t>Pengambilan </a:t>
            </a:r>
            <a:r>
              <a:rPr lang="id-ID" sz="2200" dirty="0">
                <a:solidFill>
                  <a:srgbClr val="FFFFD9"/>
                </a:solidFill>
                <a:latin typeface="Tw Cen MT Condensed" pitchFamily="34" charset="0"/>
              </a:rPr>
              <a:t>keputusan organisasi dilaksanakan dalam forum musyawarah </a:t>
            </a:r>
            <a:r>
              <a:rPr lang="id-ID" sz="2200" dirty="0" smtClean="0">
                <a:solidFill>
                  <a:srgbClr val="FFFFD9"/>
                </a:solidFill>
                <a:latin typeface="Tw Cen MT Condensed" pitchFamily="34" charset="0"/>
              </a:rPr>
              <a:t>dan mufakat.</a:t>
            </a:r>
          </a:p>
          <a:p>
            <a:pPr marL="631825" lvl="0" indent="-457200">
              <a:buAutoNum type="arabicParenBoth"/>
            </a:pPr>
            <a:r>
              <a:rPr lang="id-ID" sz="2200" dirty="0" smtClean="0">
                <a:solidFill>
                  <a:srgbClr val="FFFFD9"/>
                </a:solidFill>
                <a:latin typeface="Tw Cen MT Condensed" pitchFamily="34" charset="0"/>
              </a:rPr>
              <a:t>Forum </a:t>
            </a:r>
            <a:r>
              <a:rPr lang="id-ID" sz="2200" dirty="0">
                <a:solidFill>
                  <a:srgbClr val="FFFFD9"/>
                </a:solidFill>
                <a:latin typeface="Tw Cen MT Condensed" pitchFamily="34" charset="0"/>
              </a:rPr>
              <a:t>musyawarah dan mufakat diselenggarakan dalam bentuk:</a:t>
            </a:r>
          </a:p>
          <a:p>
            <a:pPr marL="1068388" lvl="0" indent="-357188">
              <a:buFont typeface="+mj-lt"/>
              <a:buAutoNum type="alphaLcParenR"/>
            </a:pPr>
            <a:r>
              <a:rPr lang="id-ID" sz="2200" dirty="0" smtClean="0">
                <a:solidFill>
                  <a:srgbClr val="FFFFD9"/>
                </a:solidFill>
                <a:latin typeface="Tw Cen MT Condensed" pitchFamily="34" charset="0"/>
              </a:rPr>
              <a:t>pada </a:t>
            </a:r>
            <a:r>
              <a:rPr lang="id-ID" sz="2200" dirty="0">
                <a:solidFill>
                  <a:srgbClr val="FFFFD9"/>
                </a:solidFill>
                <a:latin typeface="Tw Cen MT Condensed" pitchFamily="34" charset="0"/>
              </a:rPr>
              <a:t>tingkat Pusat: Kongres, Rapat Kerja, Rapat </a:t>
            </a:r>
            <a:r>
              <a:rPr lang="id-ID" sz="2200" dirty="0" smtClean="0">
                <a:solidFill>
                  <a:srgbClr val="FFFFD9"/>
                </a:solidFill>
                <a:latin typeface="Tw Cen MT Condensed" pitchFamily="34" charset="0"/>
              </a:rPr>
              <a:t>Pengurus</a:t>
            </a:r>
          </a:p>
          <a:p>
            <a:pPr marL="1068388" lvl="0" indent="-357188">
              <a:buFont typeface="+mj-lt"/>
              <a:buAutoNum type="alphaLcParenR"/>
            </a:pPr>
            <a:r>
              <a:rPr lang="id-ID" sz="2200" dirty="0" smtClean="0">
                <a:solidFill>
                  <a:srgbClr val="FFFFD9"/>
                </a:solidFill>
                <a:latin typeface="Tw Cen MT Condensed" pitchFamily="34" charset="0"/>
              </a:rPr>
              <a:t>pada tingkat Wilayah: Musyawarah Wilayah, Rapat Anggota, Rapat Pengurus</a:t>
            </a:r>
          </a:p>
          <a:p>
            <a:pPr marL="1068388" lvl="0" indent="-357188">
              <a:buFont typeface="+mj-lt"/>
              <a:buAutoNum type="alphaLcParenR"/>
            </a:pPr>
            <a:r>
              <a:rPr lang="id-ID" sz="2200" dirty="0" smtClean="0">
                <a:solidFill>
                  <a:srgbClr val="FFFFD9"/>
                </a:solidFill>
                <a:latin typeface="Tw Cen MT Condensed" pitchFamily="34" charset="0"/>
              </a:rPr>
              <a:t>pada Asosiasi/Ikatan Minat Keilmuan dan/atau Praktik Spesialisasi Psikologi: Konferensi, Rapat Anggota, Rapat Pengurus.</a:t>
            </a:r>
          </a:p>
          <a:p>
            <a:pPr marL="623888" lvl="0" indent="-449263"/>
            <a:r>
              <a:rPr lang="id-ID" sz="2200" dirty="0" smtClean="0">
                <a:solidFill>
                  <a:srgbClr val="FFFFD9"/>
                </a:solidFill>
                <a:latin typeface="Tw Cen MT Condensed" pitchFamily="34" charset="0"/>
              </a:rPr>
              <a:t>(3) 	Dalam hal keputusan berdasarkan musyawarah dan mufakat tidak tercapai, maka keputusan diambil dengan pemungutan suara berdasarkan suara terbanyak yang dilaksanakan secara bebas dan rahasia.</a:t>
            </a:r>
          </a:p>
          <a:p>
            <a:pPr lvl="0" algn="ctr"/>
            <a:endParaRPr lang="id-ID" sz="2200" dirty="0" smtClean="0">
              <a:solidFill>
                <a:srgbClr val="FFFFD9"/>
              </a:solidFill>
              <a:latin typeface="Tw Cen MT Condensed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504" y="1556792"/>
            <a:ext cx="432048" cy="432048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3779912" y="4437112"/>
            <a:ext cx="432048" cy="432048"/>
          </a:xfrm>
          <a:prstGeom prst="ellipse">
            <a:avLst/>
          </a:prstGeom>
          <a:solidFill>
            <a:srgbClr val="FCDC1C"/>
          </a:solidFill>
          <a:ln>
            <a:solidFill>
              <a:srgbClr val="FCD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4156157" y="2492896"/>
            <a:ext cx="432048" cy="43204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8604448" y="4662693"/>
            <a:ext cx="432048" cy="43204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91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1101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ANGGARAN DASAR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ANGGARAN DASAR</dc:title>
  <dc:creator>Renaldy Muhammad</dc:creator>
  <cp:lastModifiedBy>Renaldy Muhammad</cp:lastModifiedBy>
  <cp:revision>32</cp:revision>
  <dcterms:created xsi:type="dcterms:W3CDTF">2017-10-31T09:47:15Z</dcterms:created>
  <dcterms:modified xsi:type="dcterms:W3CDTF">2017-10-31T15:51:12Z</dcterms:modified>
</cp:coreProperties>
</file>