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8E85E42-A351-4555-ADDE-A9C4AA16013D}"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E85E42-A351-4555-ADDE-A9C4AA1601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E85E42-A351-4555-ADDE-A9C4AA1601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E85E42-A351-4555-ADDE-A9C4AA1601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E85E42-A351-4555-ADDE-A9C4AA16013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8E85E42-A351-4555-ADDE-A9C4AA1601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8E85E42-A351-4555-ADDE-A9C4AA16013D}"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8E85E42-A351-4555-ADDE-A9C4AA1601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8E85E42-A351-4555-ADDE-A9C4AA1601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5421C8-7E69-4E64-96CB-DA4D6BF96FDF}" type="datetimeFigureOut">
              <a:rPr lang="en-US" smtClean="0"/>
              <a:pPr/>
              <a:t>10/25/2017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8E85E42-A351-4555-ADDE-A9C4AA1601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35421C8-7E69-4E64-96CB-DA4D6BF96FDF}" type="datetimeFigureOut">
              <a:rPr lang="en-US" smtClean="0"/>
              <a:pPr/>
              <a:t>10/25/2017</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8E85E42-A351-4555-ADDE-A9C4AA1601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35421C8-7E69-4E64-96CB-DA4D6BF96FDF}" type="datetimeFigureOut">
              <a:rPr lang="en-US" smtClean="0"/>
              <a:pPr/>
              <a:t>10/25/2017</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8E85E42-A351-4555-ADDE-A9C4AA16013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772400" cy="3200400"/>
          </a:xfrm>
        </p:spPr>
        <p:txBody>
          <a:bodyPr anchor="ctr">
            <a:normAutofit/>
          </a:bodyPr>
          <a:lstStyle/>
          <a:p>
            <a:pPr algn="ctr"/>
            <a:r>
              <a:rPr lang="en-US" sz="4800" dirty="0" err="1" smtClean="0">
                <a:solidFill>
                  <a:srgbClr val="0070C0"/>
                </a:solidFill>
                <a:latin typeface="Berlin Sans FB Demi" pitchFamily="34" charset="0"/>
              </a:rPr>
              <a:t>Kelompok</a:t>
            </a:r>
            <a:r>
              <a:rPr lang="en-US" sz="4800" dirty="0" smtClean="0">
                <a:solidFill>
                  <a:srgbClr val="0070C0"/>
                </a:solidFill>
                <a:latin typeface="Berlin Sans FB Demi" pitchFamily="34" charset="0"/>
              </a:rPr>
              <a:t> </a:t>
            </a:r>
            <a:r>
              <a:rPr lang="en-US" sz="4800" dirty="0" smtClean="0">
                <a:solidFill>
                  <a:srgbClr val="0070C0"/>
                </a:solidFill>
                <a:latin typeface="Berlin Sans FB Demi" pitchFamily="34" charset="0"/>
              </a:rPr>
              <a:t>4</a:t>
            </a:r>
          </a:p>
          <a:p>
            <a:pPr algn="ctr"/>
            <a:endParaRPr lang="en-US" sz="4800" dirty="0" smtClean="0">
              <a:solidFill>
                <a:srgbClr val="0070C0"/>
              </a:solidFill>
              <a:latin typeface="Berlin Sans FB Demi" pitchFamily="34" charset="0"/>
            </a:endParaRPr>
          </a:p>
          <a:p>
            <a:pPr algn="ctr"/>
            <a:r>
              <a:rPr lang="en-US" dirty="0" err="1" smtClean="0">
                <a:solidFill>
                  <a:srgbClr val="0070C0"/>
                </a:solidFill>
                <a:latin typeface="Berlin Sans FB Demi" pitchFamily="34" charset="0"/>
              </a:rPr>
              <a:t>Dewi</a:t>
            </a:r>
            <a:r>
              <a:rPr lang="en-US" dirty="0" smtClean="0">
                <a:solidFill>
                  <a:srgbClr val="0070C0"/>
                </a:solidFill>
                <a:latin typeface="Berlin Sans FB Demi" pitchFamily="34" charset="0"/>
              </a:rPr>
              <a:t> </a:t>
            </a:r>
            <a:r>
              <a:rPr lang="en-US" dirty="0" err="1" smtClean="0">
                <a:solidFill>
                  <a:srgbClr val="0070C0"/>
                </a:solidFill>
                <a:latin typeface="Berlin Sans FB Demi" pitchFamily="34" charset="0"/>
              </a:rPr>
              <a:t>Sampurna</a:t>
            </a:r>
            <a:r>
              <a:rPr lang="en-US" dirty="0" smtClean="0">
                <a:solidFill>
                  <a:srgbClr val="0070C0"/>
                </a:solidFill>
                <a:latin typeface="Berlin Sans FB Demi" pitchFamily="34" charset="0"/>
              </a:rPr>
              <a:t> </a:t>
            </a:r>
            <a:r>
              <a:rPr lang="en-US" dirty="0" err="1" smtClean="0">
                <a:solidFill>
                  <a:srgbClr val="0070C0"/>
                </a:solidFill>
                <a:latin typeface="Berlin Sans FB Demi" pitchFamily="34" charset="0"/>
              </a:rPr>
              <a:t>Wati</a:t>
            </a:r>
            <a:r>
              <a:rPr lang="en-US" dirty="0" smtClean="0">
                <a:solidFill>
                  <a:srgbClr val="0070C0"/>
                </a:solidFill>
                <a:latin typeface="Berlin Sans FB Demi" pitchFamily="34" charset="0"/>
              </a:rPr>
              <a:t>		1502105046</a:t>
            </a:r>
          </a:p>
          <a:p>
            <a:pPr algn="ctr"/>
            <a:r>
              <a:rPr lang="en-US" dirty="0" err="1" smtClean="0">
                <a:solidFill>
                  <a:srgbClr val="0070C0"/>
                </a:solidFill>
                <a:latin typeface="Berlin Sans FB Demi" pitchFamily="34" charset="0"/>
              </a:rPr>
              <a:t>Davira</a:t>
            </a:r>
            <a:r>
              <a:rPr lang="en-US" dirty="0" smtClean="0">
                <a:solidFill>
                  <a:srgbClr val="0070C0"/>
                </a:solidFill>
                <a:latin typeface="Berlin Sans FB Demi" pitchFamily="34" charset="0"/>
              </a:rPr>
              <a:t> Maharani		1502105060</a:t>
            </a:r>
          </a:p>
          <a:p>
            <a:pPr algn="ctr"/>
            <a:r>
              <a:rPr lang="en-US" dirty="0" err="1" smtClean="0">
                <a:solidFill>
                  <a:srgbClr val="0070C0"/>
                </a:solidFill>
                <a:latin typeface="Berlin Sans FB Demi" pitchFamily="34" charset="0"/>
              </a:rPr>
              <a:t>Ririz</a:t>
            </a:r>
            <a:r>
              <a:rPr lang="en-US" dirty="0" smtClean="0">
                <a:solidFill>
                  <a:srgbClr val="0070C0"/>
                </a:solidFill>
                <a:latin typeface="Berlin Sans FB Demi" pitchFamily="34" charset="0"/>
              </a:rPr>
              <a:t> </a:t>
            </a:r>
            <a:r>
              <a:rPr lang="en-US" dirty="0" err="1" smtClean="0">
                <a:solidFill>
                  <a:srgbClr val="0070C0"/>
                </a:solidFill>
                <a:latin typeface="Berlin Sans FB Demi" pitchFamily="34" charset="0"/>
              </a:rPr>
              <a:t>Nurachdina</a:t>
            </a:r>
            <a:r>
              <a:rPr lang="en-US" dirty="0" smtClean="0">
                <a:solidFill>
                  <a:srgbClr val="0070C0"/>
                </a:solidFill>
                <a:latin typeface="Berlin Sans FB Demi" pitchFamily="34" charset="0"/>
              </a:rPr>
              <a:t>		1502105062</a:t>
            </a:r>
          </a:p>
          <a:p>
            <a:pPr algn="ctr"/>
            <a:r>
              <a:rPr lang="en-US" dirty="0" smtClean="0">
                <a:solidFill>
                  <a:srgbClr val="0070C0"/>
                </a:solidFill>
                <a:latin typeface="Berlin Sans FB Demi" pitchFamily="34" charset="0"/>
              </a:rPr>
              <a:t>Nola </a:t>
            </a:r>
            <a:r>
              <a:rPr lang="en-US" dirty="0" err="1" smtClean="0">
                <a:solidFill>
                  <a:srgbClr val="0070C0"/>
                </a:solidFill>
                <a:latin typeface="Berlin Sans FB Demi" pitchFamily="34" charset="0"/>
              </a:rPr>
              <a:t>Nur</a:t>
            </a:r>
            <a:r>
              <a:rPr lang="en-US" dirty="0" smtClean="0">
                <a:solidFill>
                  <a:srgbClr val="0070C0"/>
                </a:solidFill>
                <a:latin typeface="Berlin Sans FB Demi" pitchFamily="34" charset="0"/>
              </a:rPr>
              <a:t> </a:t>
            </a:r>
            <a:r>
              <a:rPr lang="en-US" dirty="0" err="1" smtClean="0">
                <a:solidFill>
                  <a:srgbClr val="0070C0"/>
                </a:solidFill>
                <a:latin typeface="Berlin Sans FB Demi" pitchFamily="34" charset="0"/>
              </a:rPr>
              <a:t>Auliya</a:t>
            </a:r>
            <a:r>
              <a:rPr lang="en-US" dirty="0" smtClean="0">
                <a:solidFill>
                  <a:srgbClr val="0070C0"/>
                </a:solidFill>
                <a:latin typeface="Berlin Sans FB Demi" pitchFamily="34" charset="0"/>
              </a:rPr>
              <a:t>		1502105073</a:t>
            </a:r>
            <a:endParaRPr lang="en-US" dirty="0" smtClean="0">
              <a:solidFill>
                <a:srgbClr val="0070C0"/>
              </a:solidFill>
              <a:latin typeface="Berlin Sans FB Demi" pitchFamily="34" charset="0"/>
            </a:endParaRPr>
          </a:p>
          <a:p>
            <a:pPr algn="ctr"/>
            <a:endParaRPr lang="en-US" sz="4800" dirty="0" smtClean="0">
              <a:solidFill>
                <a:srgbClr val="0070C0"/>
              </a:solidFill>
              <a:latin typeface="Berlin Sans FB Dem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14400"/>
          </a:xfrm>
        </p:spPr>
        <p:txBody>
          <a:bodyPr/>
          <a:lstStyle/>
          <a:p>
            <a:pPr marL="457200" lvl="0" indent="-457200">
              <a:buFont typeface="+mj-lt"/>
              <a:buAutoNum type="arabicPeriod" startAt="7"/>
            </a:pPr>
            <a:r>
              <a:rPr lang="id-ID" sz="2000" dirty="0" smtClean="0">
                <a:solidFill>
                  <a:schemeClr val="accent6">
                    <a:lumMod val="40000"/>
                    <a:lumOff val="60000"/>
                  </a:schemeClr>
                </a:solidFill>
              </a:rPr>
              <a:t>Mengenai relasi profesional</a:t>
            </a:r>
            <a:r>
              <a:rPr lang="en-US" sz="2000" dirty="0" smtClean="0">
                <a:solidFill>
                  <a:schemeClr val="accent6">
                    <a:lumMod val="40000"/>
                    <a:lumOff val="60000"/>
                  </a:schemeClr>
                </a:solidFill>
              </a:rPr>
              <a:t/>
            </a:r>
            <a:br>
              <a:rPr lang="en-US" sz="2000" dirty="0" smtClean="0">
                <a:solidFill>
                  <a:schemeClr val="accent6">
                    <a:lumMod val="40000"/>
                    <a:lumOff val="60000"/>
                  </a:schemeClr>
                </a:solidFill>
              </a:rPr>
            </a:br>
            <a:r>
              <a:rPr lang="id-ID" sz="2000" dirty="0" smtClean="0">
                <a:solidFill>
                  <a:schemeClr val="accent6">
                    <a:lumMod val="40000"/>
                    <a:lumOff val="60000"/>
                  </a:schemeClr>
                </a:solidFill>
              </a:rPr>
              <a:t>Psikolog bertindak dengan anggapan yang jelas mengenai kebutuhan kompetensi khusus, dan kewajiban kolega-koleganya dalam psikologi dan profesi lain. Psikolog menghormasti prerogatifve, kewajiban institusi dan organisasi tempat mereka bergabung.</a:t>
            </a:r>
            <a:r>
              <a:rPr lang="en-US" sz="2000" dirty="0" smtClean="0">
                <a:solidFill>
                  <a:schemeClr val="accent6">
                    <a:lumMod val="40000"/>
                    <a:lumOff val="60000"/>
                  </a:schemeClr>
                </a:solidFill>
              </a:rPr>
              <a:t/>
            </a:r>
            <a:br>
              <a:rPr lang="en-US" sz="2000" dirty="0" smtClean="0">
                <a:solidFill>
                  <a:schemeClr val="accent6">
                    <a:lumMod val="40000"/>
                    <a:lumOff val="60000"/>
                  </a:schemeClr>
                </a:solidFill>
              </a:rPr>
            </a:br>
            <a:r>
              <a:rPr lang="en-US" sz="2000" dirty="0" smtClean="0">
                <a:solidFill>
                  <a:schemeClr val="accent6">
                    <a:lumMod val="40000"/>
                    <a:lumOff val="60000"/>
                  </a:schemeClr>
                </a:solidFill>
              </a:rPr>
              <a:t/>
            </a:r>
            <a:br>
              <a:rPr lang="en-US" sz="2000" dirty="0" smtClean="0">
                <a:solidFill>
                  <a:schemeClr val="accent6">
                    <a:lumMod val="40000"/>
                    <a:lumOff val="60000"/>
                  </a:schemeClr>
                </a:solidFill>
              </a:rPr>
            </a:br>
            <a:endParaRPr lang="en-US" sz="2000" dirty="0">
              <a:solidFill>
                <a:schemeClr val="accent6">
                  <a:lumMod val="40000"/>
                  <a:lumOff val="60000"/>
                </a:schemeClr>
              </a:solidFill>
            </a:endParaRPr>
          </a:p>
        </p:txBody>
      </p:sp>
      <p:sp>
        <p:nvSpPr>
          <p:cNvPr id="3" name="Title 1"/>
          <p:cNvSpPr txBox="1">
            <a:spLocks/>
          </p:cNvSpPr>
          <p:nvPr/>
        </p:nvSpPr>
        <p:spPr>
          <a:xfrm>
            <a:off x="609600" y="2438400"/>
            <a:ext cx="7772400" cy="914400"/>
          </a:xfrm>
          <a:prstGeom prst="rect">
            <a:avLst/>
          </a:prstGeom>
        </p:spPr>
        <p:txBody>
          <a:bodyPr vert="horz" anchor="t">
            <a:noAutofit/>
          </a:bodyPr>
          <a:lstStyle/>
          <a:p>
            <a:pPr marL="457200" lvl="0" indent="-457200">
              <a:spcBef>
                <a:spcPct val="0"/>
              </a:spcBef>
              <a:buFont typeface="+mj-lt"/>
              <a:buAutoNum type="arabicPeriod" startAt="8"/>
            </a:pPr>
            <a:r>
              <a:rPr lang="id-ID" sz="2000" dirty="0" smtClean="0">
                <a:solidFill>
                  <a:schemeClr val="accent6">
                    <a:lumMod val="40000"/>
                    <a:lumOff val="60000"/>
                  </a:schemeClr>
                </a:solidFill>
                <a:latin typeface="+mj-lt"/>
              </a:rPr>
              <a:t>Mengenai penggunaan teknik-teknik assesment</a:t>
            </a:r>
            <a:r>
              <a:rPr lang="en-US" sz="2000" dirty="0" smtClean="0">
                <a:solidFill>
                  <a:schemeClr val="accent6">
                    <a:lumMod val="40000"/>
                    <a:lumOff val="60000"/>
                  </a:schemeClr>
                </a:solidFill>
                <a:latin typeface="+mj-lt"/>
              </a:rPr>
              <a:t/>
            </a:r>
            <a:br>
              <a:rPr lang="en-US" sz="2000" dirty="0" smtClean="0">
                <a:solidFill>
                  <a:schemeClr val="accent6">
                    <a:lumMod val="40000"/>
                    <a:lumOff val="60000"/>
                  </a:schemeClr>
                </a:solidFill>
                <a:latin typeface="+mj-lt"/>
              </a:rPr>
            </a:br>
            <a:r>
              <a:rPr lang="id-ID" sz="2000" dirty="0" smtClean="0">
                <a:solidFill>
                  <a:schemeClr val="accent6">
                    <a:lumMod val="40000"/>
                    <a:lumOff val="60000"/>
                  </a:schemeClr>
                </a:solidFill>
                <a:latin typeface="+mj-lt"/>
              </a:rPr>
              <a:t>Dalam pengembangan, publikasi, dan penggunaan teknik-teknik assesment psikolog mempetahakan standar APA yang relevan. Orang-orang yang diperiksa mempunyai hak untukmengetahui hasil, penafsiran dan jika diperlukan, data asli yang menjadi dasar penilaian/keputusan. Penggunaan tes menghindari informasi yang tidak doperlukan, tetapi menyediakan informasi yang menerangkan dasar keputusan.</a:t>
            </a:r>
            <a:endParaRPr kumimoji="0" lang="en-US" sz="2000" b="0" i="0" u="none" strike="noStrike" kern="1200" cap="none" spc="-100" normalizeH="0" baseline="0" noProof="0" dirty="0">
              <a:ln>
                <a:noFill/>
              </a:ln>
              <a:solidFill>
                <a:schemeClr val="accent6">
                  <a:lumMod val="40000"/>
                  <a:lumOff val="6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72400" cy="914400"/>
          </a:xfrm>
        </p:spPr>
        <p:txBody>
          <a:bodyPr/>
          <a:lstStyle/>
          <a:p>
            <a:pPr marL="457200" lvl="0" indent="-457200">
              <a:buFont typeface="+mj-lt"/>
              <a:buAutoNum type="arabicPeriod" startAt="9"/>
            </a:pPr>
            <a:r>
              <a:rPr lang="id-ID" sz="2000" dirty="0" smtClean="0"/>
              <a:t>Mengenai pencarian dalam aktivitas riset</a:t>
            </a:r>
            <a:r>
              <a:rPr lang="en-US" sz="2000" dirty="0" smtClean="0"/>
              <a:t/>
            </a:r>
            <a:br>
              <a:rPr lang="en-US" sz="2000" dirty="0" smtClean="0"/>
            </a:br>
            <a:r>
              <a:rPr lang="id-ID" sz="2000" dirty="0" smtClean="0"/>
              <a:t>Keputusan untuk melakukan riset harus didasarkan pertimbangan psikolog secara individu tentang sumbangan pada ilmu psikologi dan kesejahteraan manusia. Para psikolog melaksanakan investigasi dengan menghargai orang-orang yyang terlibat dan dengan kepedulian atas harga diri dan kesejahteraannya.</a:t>
            </a: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914400"/>
          </a:xfrm>
        </p:spPr>
        <p:txBody>
          <a:bodyPr/>
          <a:lstStyle/>
          <a:p>
            <a:r>
              <a:rPr lang="id-ID" dirty="0" smtClean="0"/>
              <a:t>Penunjang praktek psikologi</a:t>
            </a:r>
            <a:r>
              <a:rPr lang="en-US" dirty="0" smtClean="0"/>
              <a:t/>
            </a:r>
            <a:br>
              <a:rPr lang="en-US" dirty="0" smtClean="0"/>
            </a:br>
            <a:endParaRPr lang="en-US" dirty="0"/>
          </a:p>
        </p:txBody>
      </p:sp>
      <p:sp>
        <p:nvSpPr>
          <p:cNvPr id="3" name="Title 1"/>
          <p:cNvSpPr txBox="1">
            <a:spLocks/>
          </p:cNvSpPr>
          <p:nvPr/>
        </p:nvSpPr>
        <p:spPr>
          <a:xfrm>
            <a:off x="533400" y="990600"/>
            <a:ext cx="7772400" cy="914400"/>
          </a:xfrm>
          <a:prstGeom prst="rect">
            <a:avLst/>
          </a:prstGeom>
        </p:spPr>
        <p:txBody>
          <a:bodyPr vert="horz" anchor="t">
            <a:noAutofit/>
          </a:bodyPr>
          <a:lstStyle/>
          <a:p>
            <a:pPr marL="457200" lvl="0" indent="-457200">
              <a:buFont typeface="+mj-lt"/>
              <a:buAutoNum type="arabicPeriod"/>
            </a:pPr>
            <a:r>
              <a:rPr lang="id-ID" sz="2000" dirty="0">
                <a:solidFill>
                  <a:schemeClr val="accent6">
                    <a:lumMod val="40000"/>
                    <a:lumOff val="60000"/>
                  </a:schemeClr>
                </a:solidFill>
                <a:latin typeface="+mj-lt"/>
              </a:rPr>
              <a:t>Organisasi profesi dimana organisasi ini bertugas untuk mengembangkan praktek profesi, antara lain kode etik, hingga dapat mencapai tujuan bersama. Selain itu, untuk bersama-sama memperjuangkan pengakuan terhadap kompetensi </a:t>
            </a:r>
            <a:r>
              <a:rPr lang="id-ID" sz="2000" dirty="0" smtClean="0">
                <a:solidFill>
                  <a:schemeClr val="accent6">
                    <a:lumMod val="40000"/>
                    <a:lumOff val="60000"/>
                  </a:schemeClr>
                </a:solidFill>
                <a:latin typeface="+mj-lt"/>
              </a:rPr>
              <a:t>psikologi.</a:t>
            </a:r>
            <a:r>
              <a:rPr kumimoji="0" lang="en-US" sz="2000" b="0" i="0" u="none" strike="noStrike" kern="1200" cap="none" spc="-100" normalizeH="0" baseline="0" noProof="0" dirty="0" smtClean="0">
                <a:ln>
                  <a:noFill/>
                </a:ln>
                <a:solidFill>
                  <a:schemeClr val="accent6">
                    <a:lumMod val="40000"/>
                    <a:lumOff val="60000"/>
                  </a:schemeClr>
                </a:solidFill>
                <a:effectLst/>
                <a:uLnTx/>
                <a:uFillTx/>
                <a:latin typeface="+mj-lt"/>
                <a:ea typeface="+mj-ea"/>
                <a:cs typeface="+mj-cs"/>
              </a:rPr>
              <a:t/>
            </a:r>
            <a:br>
              <a:rPr kumimoji="0" lang="en-US" sz="2000" b="0" i="0" u="none" strike="noStrike" kern="1200" cap="none" spc="-100" normalizeH="0" baseline="0" noProof="0" dirty="0" smtClean="0">
                <a:ln>
                  <a:noFill/>
                </a:ln>
                <a:solidFill>
                  <a:schemeClr val="accent6">
                    <a:lumMod val="40000"/>
                    <a:lumOff val="60000"/>
                  </a:schemeClr>
                </a:solidFill>
                <a:effectLst/>
                <a:uLnTx/>
                <a:uFillTx/>
                <a:latin typeface="+mj-lt"/>
                <a:ea typeface="+mj-ea"/>
                <a:cs typeface="+mj-cs"/>
              </a:rPr>
            </a:br>
            <a:endParaRPr kumimoji="0" lang="en-US" sz="2000" b="0" i="0" u="none" strike="noStrike" kern="1200" cap="none" spc="-100" normalizeH="0" baseline="0" noProof="0" dirty="0">
              <a:ln>
                <a:noFill/>
              </a:ln>
              <a:solidFill>
                <a:schemeClr val="accent6">
                  <a:lumMod val="40000"/>
                  <a:lumOff val="60000"/>
                </a:schemeClr>
              </a:solidFill>
              <a:effectLst/>
              <a:uLnTx/>
              <a:uFillTx/>
              <a:latin typeface="+mj-lt"/>
              <a:ea typeface="+mj-ea"/>
              <a:cs typeface="+mj-cs"/>
            </a:endParaRPr>
          </a:p>
        </p:txBody>
      </p:sp>
      <p:sp>
        <p:nvSpPr>
          <p:cNvPr id="4" name="Title 1"/>
          <p:cNvSpPr txBox="1">
            <a:spLocks/>
          </p:cNvSpPr>
          <p:nvPr/>
        </p:nvSpPr>
        <p:spPr>
          <a:xfrm>
            <a:off x="533400" y="2819400"/>
            <a:ext cx="7772400" cy="914400"/>
          </a:xfrm>
          <a:prstGeom prst="rect">
            <a:avLst/>
          </a:prstGeom>
        </p:spPr>
        <p:txBody>
          <a:bodyPr vert="horz" anchor="t">
            <a:noAutofit/>
          </a:bodyPr>
          <a:lstStyle/>
          <a:p>
            <a:pPr marL="457200" lvl="0" indent="-457200">
              <a:buFont typeface="+mj-lt"/>
              <a:buAutoNum type="arabicPeriod" startAt="2"/>
            </a:pPr>
            <a:r>
              <a:rPr lang="id-ID" sz="2000" dirty="0">
                <a:solidFill>
                  <a:schemeClr val="accent6">
                    <a:lumMod val="40000"/>
                    <a:lumOff val="60000"/>
                  </a:schemeClr>
                </a:solidFill>
                <a:latin typeface="+mj-lt"/>
              </a:rPr>
              <a:t>Perkembangan profesi dengan diadakannya program pelatihan keterampilan, memperluas perkembangan bidang garapan dan membentuk kelompok profesi psikologi yang lebih khusus. </a:t>
            </a:r>
            <a:endParaRPr lang="en-US" sz="2000" dirty="0">
              <a:solidFill>
                <a:schemeClr val="accent6">
                  <a:lumMod val="40000"/>
                  <a:lumOff val="60000"/>
                </a:schemeClr>
              </a:solidFill>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914400"/>
          </a:xfrm>
        </p:spPr>
        <p:txBody>
          <a:bodyPr/>
          <a:lstStyle/>
          <a:p>
            <a:pPr marL="457200" lvl="0" indent="-457200">
              <a:buFont typeface="+mj-lt"/>
              <a:buAutoNum type="arabicPeriod" startAt="3"/>
            </a:pPr>
            <a:r>
              <a:rPr lang="id-ID" sz="2000" dirty="0" smtClean="0"/>
              <a:t>Hukum yang akan memberikan sanksi pelanggaran praktek profesi, pemanfaatan peraturan, mengurus hak-hak klaim selama pelayanan psikologis, dan juga berkaitan dengan hukum kesehatan mental.</a:t>
            </a:r>
            <a:r>
              <a:rPr lang="en-US" sz="2000" dirty="0" smtClean="0"/>
              <a:t/>
            </a:r>
            <a:br>
              <a:rPr lang="en-US" sz="2000" dirty="0" smtClean="0"/>
            </a:br>
            <a:endParaRPr lang="en-US" sz="2000" dirty="0"/>
          </a:p>
        </p:txBody>
      </p:sp>
      <p:sp>
        <p:nvSpPr>
          <p:cNvPr id="3" name="Title 1"/>
          <p:cNvSpPr txBox="1">
            <a:spLocks/>
          </p:cNvSpPr>
          <p:nvPr/>
        </p:nvSpPr>
        <p:spPr>
          <a:xfrm>
            <a:off x="457200" y="1676400"/>
            <a:ext cx="7772400" cy="914400"/>
          </a:xfrm>
          <a:prstGeom prst="rect">
            <a:avLst/>
          </a:prstGeom>
        </p:spPr>
        <p:txBody>
          <a:bodyPr vert="horz" anchor="t">
            <a:noAutofit/>
          </a:bodyPr>
          <a:lstStyle/>
          <a:p>
            <a:pPr marL="457200" lvl="0" indent="-457200">
              <a:spcBef>
                <a:spcPct val="0"/>
              </a:spcBef>
              <a:buFont typeface="+mj-lt"/>
              <a:buAutoNum type="arabicPeriod" startAt="4"/>
            </a:pPr>
            <a:r>
              <a:rPr lang="id-ID" sz="2000" dirty="0" smtClean="0">
                <a:solidFill>
                  <a:schemeClr val="accent6">
                    <a:lumMod val="40000"/>
                    <a:lumOff val="60000"/>
                  </a:schemeClr>
                </a:solidFill>
                <a:latin typeface="+mj-lt"/>
              </a:rPr>
              <a:t>Manajerial bisnis, mengelola sejumlah kegiatan aktivitas dan alokasi waktu, strategi penasaran jasa profesi psikologi.</a:t>
            </a:r>
            <a:endParaRPr kumimoji="0" lang="en-US" sz="2000" b="0" i="0" u="none" strike="noStrike" kern="1200" cap="none" spc="-100" normalizeH="0" baseline="0" noProof="0" dirty="0">
              <a:ln>
                <a:noFill/>
              </a:ln>
              <a:solidFill>
                <a:schemeClr val="accent6">
                  <a:lumMod val="40000"/>
                  <a:lumOff val="60000"/>
                </a:schemeClr>
              </a:solidFill>
              <a:effectLst/>
              <a:uLnTx/>
              <a:uFillTx/>
              <a:latin typeface="+mj-lt"/>
              <a:ea typeface="+mj-ea"/>
              <a:cs typeface="+mj-cs"/>
            </a:endParaRPr>
          </a:p>
        </p:txBody>
      </p:sp>
      <p:sp>
        <p:nvSpPr>
          <p:cNvPr id="4" name="Title 1"/>
          <p:cNvSpPr txBox="1">
            <a:spLocks/>
          </p:cNvSpPr>
          <p:nvPr/>
        </p:nvSpPr>
        <p:spPr>
          <a:xfrm>
            <a:off x="457200" y="2819400"/>
            <a:ext cx="7772400" cy="914400"/>
          </a:xfrm>
          <a:prstGeom prst="rect">
            <a:avLst/>
          </a:prstGeom>
        </p:spPr>
        <p:txBody>
          <a:bodyPr vert="horz" anchor="t">
            <a:noAutofit/>
          </a:bodyPr>
          <a:lstStyle/>
          <a:p>
            <a:pPr marL="457200" lvl="0" indent="-457200">
              <a:spcBef>
                <a:spcPct val="0"/>
              </a:spcBef>
              <a:buFont typeface="+mj-lt"/>
              <a:buAutoNum type="arabicPeriod" startAt="5"/>
            </a:pPr>
            <a:r>
              <a:rPr lang="id-ID" sz="2000" i="1" dirty="0">
                <a:solidFill>
                  <a:schemeClr val="accent6">
                    <a:lumMod val="40000"/>
                    <a:lumOff val="60000"/>
                  </a:schemeClr>
                </a:solidFill>
                <a:latin typeface="+mj-lt"/>
              </a:rPr>
              <a:t>Values</a:t>
            </a:r>
            <a:r>
              <a:rPr lang="id-ID" sz="2000" dirty="0">
                <a:solidFill>
                  <a:schemeClr val="accent6">
                    <a:lumMod val="40000"/>
                    <a:lumOff val="60000"/>
                  </a:schemeClr>
                </a:solidFill>
                <a:latin typeface="+mj-lt"/>
              </a:rPr>
              <a:t> dan </a:t>
            </a:r>
            <a:r>
              <a:rPr lang="id-ID" sz="2000" i="1" dirty="0">
                <a:solidFill>
                  <a:schemeClr val="accent6">
                    <a:lumMod val="40000"/>
                    <a:lumOff val="60000"/>
                  </a:schemeClr>
                </a:solidFill>
                <a:latin typeface="+mj-lt"/>
              </a:rPr>
              <a:t>Interest </a:t>
            </a:r>
            <a:r>
              <a:rPr lang="id-ID" sz="2000" dirty="0">
                <a:solidFill>
                  <a:schemeClr val="accent6">
                    <a:lumMod val="40000"/>
                    <a:lumOff val="60000"/>
                  </a:schemeClr>
                </a:solidFill>
                <a:latin typeface="+mj-lt"/>
              </a:rPr>
              <a:t>dalam pengambilan keputusan, demi kesejahteraan klien, kepentingan masyarakat, golongan, pribadi.</a:t>
            </a:r>
            <a:endParaRPr kumimoji="0" lang="en-US" sz="2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6" name="Title 1"/>
          <p:cNvSpPr txBox="1">
            <a:spLocks/>
          </p:cNvSpPr>
          <p:nvPr/>
        </p:nvSpPr>
        <p:spPr>
          <a:xfrm>
            <a:off x="533400" y="3962400"/>
            <a:ext cx="7772400" cy="914400"/>
          </a:xfrm>
          <a:prstGeom prst="rect">
            <a:avLst/>
          </a:prstGeom>
        </p:spPr>
        <p:txBody>
          <a:bodyPr vert="horz" anchor="t">
            <a:noAutofit/>
          </a:bodyPr>
          <a:lstStyle/>
          <a:p>
            <a:pPr marL="457200" lvl="0" indent="-457200">
              <a:buFont typeface="+mj-lt"/>
              <a:buAutoNum type="arabicPeriod" startAt="6"/>
            </a:pPr>
            <a:r>
              <a:rPr lang="id-ID" sz="2000" dirty="0">
                <a:solidFill>
                  <a:schemeClr val="accent6">
                    <a:lumMod val="40000"/>
                    <a:lumOff val="60000"/>
                  </a:schemeClr>
                </a:solidFill>
                <a:latin typeface="+mj-lt"/>
              </a:rPr>
              <a:t>Proses politis dan regulatif, pembuatan kebijaksanaan kemasyarakatan, pembuatan kebijakan kenegaraan, pembuatan peraturan.</a:t>
            </a:r>
            <a:endParaRPr lang="en-US" sz="2000" dirty="0">
              <a:solidFill>
                <a:schemeClr val="accent6">
                  <a:lumMod val="40000"/>
                  <a:lumOff val="60000"/>
                </a:schemeClr>
              </a:solidFill>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2438400"/>
            <a:ext cx="7772400" cy="1508760"/>
          </a:xfrm>
        </p:spPr>
        <p:txBody>
          <a:bodyPr anchor="ctr">
            <a:normAutofit/>
          </a:bodyPr>
          <a:lstStyle/>
          <a:p>
            <a:pPr algn="ctr"/>
            <a:r>
              <a:rPr lang="en-US" sz="4000" dirty="0" err="1" smtClean="0">
                <a:solidFill>
                  <a:srgbClr val="0070C0"/>
                </a:solidFill>
                <a:latin typeface="Berlin Sans FB Demi" pitchFamily="34" charset="0"/>
              </a:rPr>
              <a:t>Sesi</a:t>
            </a:r>
            <a:r>
              <a:rPr lang="en-US" sz="4000" dirty="0" smtClean="0">
                <a:solidFill>
                  <a:srgbClr val="0070C0"/>
                </a:solidFill>
                <a:latin typeface="Berlin Sans FB Demi" pitchFamily="34" charset="0"/>
              </a:rPr>
              <a:t> Tanya </a:t>
            </a:r>
            <a:r>
              <a:rPr lang="en-US" sz="4000" dirty="0" err="1" smtClean="0">
                <a:solidFill>
                  <a:srgbClr val="0070C0"/>
                </a:solidFill>
                <a:latin typeface="Berlin Sans FB Demi" pitchFamily="34" charset="0"/>
              </a:rPr>
              <a:t>Jawab</a:t>
            </a:r>
            <a:endParaRPr lang="en-US" sz="4000" dirty="0">
              <a:solidFill>
                <a:srgbClr val="0070C0"/>
              </a:solidFill>
              <a:latin typeface="Berlin Sans FB Dem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2514600"/>
            <a:ext cx="7772400" cy="1508760"/>
          </a:xfrm>
        </p:spPr>
        <p:txBody>
          <a:bodyPr anchor="ctr">
            <a:normAutofit/>
          </a:bodyPr>
          <a:lstStyle/>
          <a:p>
            <a:pPr algn="ctr"/>
            <a:r>
              <a:rPr lang="en-US" sz="4000" b="1" dirty="0" err="1" smtClean="0">
                <a:solidFill>
                  <a:srgbClr val="0070C0"/>
                </a:solidFill>
                <a:latin typeface="+mj-lt"/>
              </a:rPr>
              <a:t>Terima</a:t>
            </a:r>
            <a:r>
              <a:rPr lang="en-US" sz="4000" b="1" dirty="0" smtClean="0">
                <a:solidFill>
                  <a:srgbClr val="0070C0"/>
                </a:solidFill>
                <a:latin typeface="+mj-lt"/>
              </a:rPr>
              <a:t> </a:t>
            </a:r>
            <a:r>
              <a:rPr lang="en-US" sz="4000" b="1" dirty="0" err="1" smtClean="0">
                <a:solidFill>
                  <a:srgbClr val="0070C0"/>
                </a:solidFill>
                <a:latin typeface="+mj-lt"/>
              </a:rPr>
              <a:t>Kasih</a:t>
            </a:r>
            <a:r>
              <a:rPr lang="en-US" sz="4000" b="1" dirty="0" smtClean="0">
                <a:solidFill>
                  <a:srgbClr val="0070C0"/>
                </a:solidFill>
                <a:latin typeface="+mj-lt"/>
              </a:rPr>
              <a:t> </a:t>
            </a:r>
            <a:r>
              <a:rPr lang="en-US" sz="4000" b="1" dirty="0" smtClean="0">
                <a:solidFill>
                  <a:srgbClr val="0070C0"/>
                </a:solidFill>
                <a:latin typeface="+mj-lt"/>
                <a:sym typeface="Wingdings" pitchFamily="2" charset="2"/>
              </a:rPr>
              <a:t></a:t>
            </a:r>
            <a:endParaRPr lang="en-US" sz="4000" b="1" dirty="0">
              <a:solidFill>
                <a:srgbClr val="0070C0"/>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2286000"/>
            <a:ext cx="7772400" cy="2514600"/>
          </a:xfrm>
        </p:spPr>
        <p:txBody>
          <a:bodyPr anchor="ctr">
            <a:normAutofit/>
          </a:bodyPr>
          <a:lstStyle/>
          <a:p>
            <a:pPr algn="ctr"/>
            <a:r>
              <a:rPr lang="en-US" sz="4000" dirty="0" err="1" smtClean="0">
                <a:solidFill>
                  <a:srgbClr val="0070C0"/>
                </a:solidFill>
                <a:latin typeface="Berlin Sans FB Demi" pitchFamily="34" charset="0"/>
              </a:rPr>
              <a:t>Definisi</a:t>
            </a:r>
            <a:r>
              <a:rPr lang="en-US" sz="4000" dirty="0" smtClean="0">
                <a:solidFill>
                  <a:srgbClr val="0070C0"/>
                </a:solidFill>
                <a:latin typeface="Berlin Sans FB Demi" pitchFamily="34" charset="0"/>
              </a:rPr>
              <a:t> </a:t>
            </a:r>
            <a:r>
              <a:rPr lang="en-US" sz="4000" dirty="0" err="1" smtClean="0">
                <a:solidFill>
                  <a:srgbClr val="0070C0"/>
                </a:solidFill>
                <a:latin typeface="Berlin Sans FB Demi" pitchFamily="34" charset="0"/>
              </a:rPr>
              <a:t>dan</a:t>
            </a:r>
            <a:r>
              <a:rPr lang="en-US" sz="4000" dirty="0" smtClean="0">
                <a:solidFill>
                  <a:srgbClr val="0070C0"/>
                </a:solidFill>
                <a:latin typeface="Berlin Sans FB Demi" pitchFamily="34" charset="0"/>
              </a:rPr>
              <a:t> </a:t>
            </a:r>
            <a:r>
              <a:rPr lang="en-US" sz="4000" dirty="0" err="1" smtClean="0">
                <a:solidFill>
                  <a:srgbClr val="0070C0"/>
                </a:solidFill>
                <a:latin typeface="Berlin Sans FB Demi" pitchFamily="34" charset="0"/>
              </a:rPr>
              <a:t>Konsep</a:t>
            </a:r>
            <a:endParaRPr lang="en-US" sz="4000" dirty="0" smtClean="0">
              <a:solidFill>
                <a:srgbClr val="0070C0"/>
              </a:solidFill>
              <a:latin typeface="Berlin Sans FB Demi" pitchFamily="34" charset="0"/>
            </a:endParaRPr>
          </a:p>
          <a:p>
            <a:pPr algn="ctr"/>
            <a:r>
              <a:rPr lang="en-US" sz="4000" dirty="0" err="1" smtClean="0">
                <a:solidFill>
                  <a:srgbClr val="0070C0"/>
                </a:solidFill>
                <a:latin typeface="Berlin Sans FB Demi" pitchFamily="34" charset="0"/>
              </a:rPr>
              <a:t>Kode</a:t>
            </a:r>
            <a:r>
              <a:rPr lang="en-US" sz="4000" dirty="0" smtClean="0">
                <a:solidFill>
                  <a:srgbClr val="0070C0"/>
                </a:solidFill>
                <a:latin typeface="Berlin Sans FB Demi" pitchFamily="34" charset="0"/>
              </a:rPr>
              <a:t> </a:t>
            </a:r>
            <a:r>
              <a:rPr lang="en-US" sz="4000" dirty="0" err="1" smtClean="0">
                <a:solidFill>
                  <a:srgbClr val="0070C0"/>
                </a:solidFill>
                <a:latin typeface="Berlin Sans FB Demi" pitchFamily="34" charset="0"/>
              </a:rPr>
              <a:t>Etik</a:t>
            </a:r>
            <a:r>
              <a:rPr lang="en-US" sz="4000" dirty="0" smtClean="0">
                <a:solidFill>
                  <a:srgbClr val="0070C0"/>
                </a:solidFill>
                <a:latin typeface="Berlin Sans FB Demi" pitchFamily="34" charset="0"/>
              </a:rPr>
              <a:t> </a:t>
            </a:r>
            <a:r>
              <a:rPr lang="en-US" sz="4000" dirty="0" err="1" smtClean="0">
                <a:solidFill>
                  <a:srgbClr val="0070C0"/>
                </a:solidFill>
                <a:latin typeface="Berlin Sans FB Demi" pitchFamily="34" charset="0"/>
              </a:rPr>
              <a:t>Psikologi</a:t>
            </a:r>
            <a:endParaRPr lang="en-US" sz="4000" dirty="0" smtClean="0">
              <a:solidFill>
                <a:srgbClr val="0070C0"/>
              </a:solidFill>
              <a:latin typeface="Berlin Sans FB Demi" pitchFamily="34" charset="0"/>
            </a:endParaRPr>
          </a:p>
          <a:p>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7772400" cy="1219200"/>
          </a:xfrm>
        </p:spPr>
        <p:txBody>
          <a:bodyPr/>
          <a:lstStyle/>
          <a:p>
            <a:r>
              <a:rPr lang="id-ID" sz="2400" dirty="0" smtClean="0"/>
              <a:t>Kode Etik (</a:t>
            </a:r>
            <a:r>
              <a:rPr lang="id-ID" sz="2400" i="1" dirty="0" smtClean="0"/>
              <a:t>ethical cade</a:t>
            </a:r>
            <a:r>
              <a:rPr lang="id-ID" sz="2400" dirty="0" smtClean="0"/>
              <a:t>) menurut Imran (2010),  norma-norma yang mengatur tingkahlaku seseorang yang berada pada lingkungan tertentu. Etika menurut etimologi berasal dari bahasa latin “</a:t>
            </a:r>
            <a:r>
              <a:rPr lang="id-ID" sz="2400" i="1" dirty="0" smtClean="0"/>
              <a:t>ethic</a:t>
            </a:r>
            <a:r>
              <a:rPr lang="id-ID" sz="2400" dirty="0" smtClean="0"/>
              <a:t>” yang mempunyai arti kebiasaan. Menurut Bertens (2007) etika adalah kumpulan asas atau nilai moral yang menjadi pegangan bagi seseorang atau suatu kelompok dalam mengatur tingkah </a:t>
            </a:r>
            <a:r>
              <a:rPr lang="id-ID" sz="2400" dirty="0" smtClean="0"/>
              <a:t>lakunya</a:t>
            </a:r>
            <a:r>
              <a:rPr lang="en-US" sz="2400" dirty="0" smtClean="0"/>
              <a:t>.</a:t>
            </a:r>
            <a:br>
              <a:rPr lang="en-US" sz="2400" dirty="0" smtClean="0"/>
            </a:br>
            <a:r>
              <a:rPr lang="en-US" sz="2400" dirty="0" smtClean="0"/>
              <a:t/>
            </a:r>
            <a:br>
              <a:rPr lang="en-US" sz="2400" dirty="0" smtClean="0"/>
            </a:br>
            <a:r>
              <a:rPr lang="id-ID" sz="2400" dirty="0" smtClean="0">
                <a:solidFill>
                  <a:schemeClr val="accent1">
                    <a:lumMod val="60000"/>
                    <a:lumOff val="40000"/>
                  </a:schemeClr>
                </a:solidFill>
              </a:rPr>
              <a:t>Kode </a:t>
            </a:r>
            <a:r>
              <a:rPr lang="id-ID" sz="2400" dirty="0" smtClean="0">
                <a:solidFill>
                  <a:schemeClr val="accent1">
                    <a:lumMod val="60000"/>
                    <a:lumOff val="40000"/>
                  </a:schemeClr>
                </a:solidFill>
              </a:rPr>
              <a:t>etik psikologi adalah seperangkat nilai-nilai untuk ditaati dan dijalankan dengan sebaik-baiknya dalam melaksanakan kegiatan sebagai psikolog dan ilmuwan psikologi di Indonesia.  (Himpsi, 2010). </a:t>
            </a:r>
            <a:endParaRPr lang="en-US" sz="2400" dirty="0">
              <a:solidFill>
                <a:schemeClr val="accent1">
                  <a:lumMod val="60000"/>
                  <a:lumOff val="40000"/>
                </a:schemeClr>
              </a:solidFill>
            </a:endParaRPr>
          </a:p>
        </p:txBody>
      </p:sp>
      <p:sp>
        <p:nvSpPr>
          <p:cNvPr id="3" name="Title 1"/>
          <p:cNvSpPr txBox="1">
            <a:spLocks/>
          </p:cNvSpPr>
          <p:nvPr/>
        </p:nvSpPr>
        <p:spPr>
          <a:xfrm>
            <a:off x="533400" y="228600"/>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Definisi</a:t>
            </a:r>
            <a:r>
              <a:rPr lang="en-US" sz="4000" spc="-100" dirty="0">
                <a:solidFill>
                  <a:schemeClr val="tx2">
                    <a:satMod val="200000"/>
                  </a:schemeClr>
                </a:solidFill>
                <a:latin typeface="+mj-lt"/>
                <a:ea typeface="+mj-ea"/>
                <a:cs typeface="+mj-cs"/>
              </a:rPr>
              <a:t>:</a:t>
            </a:r>
            <a:endParaRPr kumimoji="0" lang="en-US" sz="4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7772400" cy="914400"/>
          </a:xfrm>
        </p:spPr>
        <p:txBody>
          <a:bodyPr/>
          <a:lstStyle/>
          <a:p>
            <a:r>
              <a:rPr lang="en-US" sz="2800" dirty="0" smtClean="0"/>
              <a:t>M</a:t>
            </a:r>
            <a:r>
              <a:rPr lang="id-ID" sz="2800" dirty="0" smtClean="0"/>
              <a:t>enurut Himpsi (2010)</a:t>
            </a:r>
            <a:r>
              <a:rPr lang="en-US" sz="2800" dirty="0" smtClean="0"/>
              <a:t>, </a:t>
            </a:r>
            <a:r>
              <a:rPr lang="en-US" sz="2800" dirty="0" err="1" smtClean="0"/>
              <a:t>fungsi</a:t>
            </a:r>
            <a:r>
              <a:rPr lang="en-US" sz="2800" dirty="0" smtClean="0"/>
              <a:t> </a:t>
            </a:r>
            <a:r>
              <a:rPr lang="en-US" sz="2800" dirty="0" err="1" smtClean="0"/>
              <a:t>Kode</a:t>
            </a:r>
            <a:r>
              <a:rPr lang="en-US" sz="2800" dirty="0" smtClean="0"/>
              <a:t> </a:t>
            </a:r>
            <a:r>
              <a:rPr lang="en-US" sz="2800" dirty="0" err="1" smtClean="0"/>
              <a:t>Etik</a:t>
            </a:r>
            <a:r>
              <a:rPr lang="en-US" sz="2800" dirty="0" smtClean="0"/>
              <a:t> </a:t>
            </a:r>
            <a:r>
              <a:rPr lang="en-US" sz="2800" dirty="0" err="1" smtClean="0"/>
              <a:t>adalah</a:t>
            </a:r>
            <a:r>
              <a:rPr lang="en-US" sz="2800" dirty="0" smtClean="0"/>
              <a:t> </a:t>
            </a:r>
            <a:r>
              <a:rPr lang="id-ID" sz="2800" dirty="0" smtClean="0"/>
              <a:t>sebagai berikut:</a:t>
            </a:r>
            <a:r>
              <a:rPr lang="en-US" sz="2800" dirty="0" smtClean="0"/>
              <a:t/>
            </a:r>
            <a:br>
              <a:rPr lang="en-US" sz="2800" dirty="0" smtClean="0"/>
            </a:br>
            <a:endParaRPr lang="en-US" sz="2800" dirty="0"/>
          </a:p>
        </p:txBody>
      </p:sp>
      <p:sp>
        <p:nvSpPr>
          <p:cNvPr id="3" name="Title 1"/>
          <p:cNvSpPr txBox="1">
            <a:spLocks/>
          </p:cNvSpPr>
          <p:nvPr/>
        </p:nvSpPr>
        <p:spPr>
          <a:xfrm>
            <a:off x="609600" y="228600"/>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spc="-100" dirty="0" err="1" smtClean="0">
                <a:solidFill>
                  <a:schemeClr val="tx2">
                    <a:satMod val="200000"/>
                  </a:schemeClr>
                </a:solidFill>
                <a:latin typeface="+mj-lt"/>
                <a:ea typeface="+mj-ea"/>
                <a:cs typeface="+mj-cs"/>
              </a:rPr>
              <a:t>Fungsi</a:t>
            </a:r>
            <a:r>
              <a:rPr lang="en-US" sz="4000" spc="-100" dirty="0" smtClean="0">
                <a:solidFill>
                  <a:schemeClr val="tx2">
                    <a:satMod val="200000"/>
                  </a:schemeClr>
                </a:solidFill>
                <a:latin typeface="+mj-lt"/>
                <a:ea typeface="+mj-ea"/>
                <a:cs typeface="+mj-cs"/>
              </a:rPr>
              <a:t> </a:t>
            </a:r>
            <a:r>
              <a:rPr lang="en-US" sz="4000" spc="-100" dirty="0" err="1" smtClean="0">
                <a:solidFill>
                  <a:schemeClr val="tx2">
                    <a:satMod val="200000"/>
                  </a:schemeClr>
                </a:solidFill>
                <a:latin typeface="+mj-lt"/>
                <a:ea typeface="+mj-ea"/>
                <a:cs typeface="+mj-cs"/>
              </a:rPr>
              <a:t>Kode</a:t>
            </a:r>
            <a:r>
              <a:rPr lang="en-US" sz="4000" spc="-100" dirty="0" smtClean="0">
                <a:solidFill>
                  <a:schemeClr val="tx2">
                    <a:satMod val="200000"/>
                  </a:schemeClr>
                </a:solidFill>
                <a:latin typeface="+mj-lt"/>
                <a:ea typeface="+mj-ea"/>
                <a:cs typeface="+mj-cs"/>
              </a:rPr>
              <a:t> </a:t>
            </a:r>
            <a:r>
              <a:rPr lang="en-US" sz="4000" spc="-100" dirty="0" err="1" smtClean="0">
                <a:solidFill>
                  <a:schemeClr val="tx2">
                    <a:satMod val="200000"/>
                  </a:schemeClr>
                </a:solidFill>
                <a:latin typeface="+mj-lt"/>
                <a:ea typeface="+mj-ea"/>
                <a:cs typeface="+mj-cs"/>
              </a:rPr>
              <a:t>Etik</a:t>
            </a:r>
            <a:r>
              <a:rPr lang="en-US" sz="4000" spc="-100" dirty="0" smtClean="0">
                <a:solidFill>
                  <a:schemeClr val="tx2">
                    <a:satMod val="200000"/>
                  </a:schemeClr>
                </a:solidFill>
                <a:latin typeface="+mj-lt"/>
                <a:ea typeface="+mj-ea"/>
                <a:cs typeface="+mj-cs"/>
              </a:rPr>
              <a:t> </a:t>
            </a:r>
            <a:r>
              <a:rPr lang="en-US" sz="4000" spc="-100" dirty="0" err="1" smtClean="0">
                <a:solidFill>
                  <a:schemeClr val="tx2">
                    <a:satMod val="200000"/>
                  </a:schemeClr>
                </a:solidFill>
                <a:latin typeface="+mj-lt"/>
                <a:ea typeface="+mj-ea"/>
                <a:cs typeface="+mj-cs"/>
              </a:rPr>
              <a:t>Psikologi</a:t>
            </a:r>
            <a:r>
              <a:rPr lang="en-US" sz="4000" spc="-100" dirty="0" smtClean="0">
                <a:solidFill>
                  <a:schemeClr val="tx2">
                    <a:satMod val="200000"/>
                  </a:schemeClr>
                </a:solidFill>
                <a:latin typeface="+mj-lt"/>
                <a:ea typeface="+mj-ea"/>
                <a:cs typeface="+mj-cs"/>
              </a:rPr>
              <a:t>:</a:t>
            </a:r>
            <a:endParaRPr kumimoji="0" lang="en-US" sz="4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4" name="Title 1"/>
          <p:cNvSpPr txBox="1">
            <a:spLocks/>
          </p:cNvSpPr>
          <p:nvPr/>
        </p:nvSpPr>
        <p:spPr>
          <a:xfrm>
            <a:off x="685800" y="2362200"/>
            <a:ext cx="7772400" cy="914400"/>
          </a:xfrm>
          <a:prstGeom prst="rect">
            <a:avLst/>
          </a:prstGeom>
        </p:spPr>
        <p:txBody>
          <a:bodyPr vert="horz" anchor="t">
            <a:noAutofit/>
          </a:bodyPr>
          <a:lstStyle/>
          <a:p>
            <a:pPr marL="514350" marR="0" lvl="0" indent="-514350" algn="l" defTabSz="914400" rtl="0" eaLnBrk="1" fontAlgn="auto" latinLnBrk="0" hangingPunct="1">
              <a:lnSpc>
                <a:spcPct val="100000"/>
              </a:lnSpc>
              <a:spcBef>
                <a:spcPct val="0"/>
              </a:spcBef>
              <a:spcAft>
                <a:spcPts val="0"/>
              </a:spcAft>
              <a:buClrTx/>
              <a:buSzTx/>
              <a:buFont typeface="+mj-lt"/>
              <a:buAutoNum type="arabicPeriod"/>
              <a:tabLst/>
              <a:defRPr/>
            </a:pPr>
            <a:r>
              <a:rPr kumimoji="0" lang="id-ID" sz="2800" b="0" i="0" u="none" strike="noStrike" kern="1200" cap="none" spc="-100" normalizeH="0" baseline="0" noProof="0" dirty="0" smtClean="0">
                <a:ln>
                  <a:noFill/>
                </a:ln>
                <a:solidFill>
                  <a:schemeClr val="tx2">
                    <a:satMod val="200000"/>
                  </a:schemeClr>
                </a:solidFill>
                <a:effectLst/>
                <a:uLnTx/>
                <a:uFillTx/>
                <a:latin typeface="+mj-lt"/>
                <a:ea typeface="+mj-ea"/>
                <a:cs typeface="+mj-cs"/>
              </a:rPr>
              <a:t>Kode Etik Psikologi Indonesia adalah panduan normatif tentang perilaku yang harus dipatuhi dalam melaksanakan kegiatan profesi bagi psikologi dan ilmuwan psikologi.</a:t>
            </a:r>
            <a:r>
              <a:rPr kumimoji="0" lang="en-US" sz="2800" b="0" i="0" u="none" strike="noStrike" kern="1200" cap="none" spc="-100" normalizeH="0" baseline="0" noProof="0" dirty="0" smtClean="0">
                <a:ln>
                  <a:noFill/>
                </a:ln>
                <a:solidFill>
                  <a:schemeClr val="tx2">
                    <a:satMod val="200000"/>
                  </a:schemeClr>
                </a:solidFill>
                <a:effectLst/>
                <a:uLnTx/>
                <a:uFillTx/>
                <a:latin typeface="+mj-lt"/>
                <a:ea typeface="+mj-ea"/>
                <a:cs typeface="+mj-cs"/>
              </a:rPr>
              <a:t/>
            </a:r>
            <a:br>
              <a:rPr kumimoji="0" lang="en-US" sz="2800" b="0" i="0" u="none" strike="noStrike" kern="1200" cap="none" spc="-100" normalizeH="0" baseline="0" noProof="0" dirty="0" smtClean="0">
                <a:ln>
                  <a:noFill/>
                </a:ln>
                <a:solidFill>
                  <a:schemeClr val="tx2">
                    <a:satMod val="200000"/>
                  </a:schemeClr>
                </a:solidFill>
                <a:effectLst/>
                <a:uLnTx/>
                <a:uFillTx/>
                <a:latin typeface="+mj-lt"/>
                <a:ea typeface="+mj-ea"/>
                <a:cs typeface="+mj-cs"/>
              </a:rPr>
            </a:br>
            <a:endParaRPr kumimoji="0" lang="en-US" sz="28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lvl="0" indent="-514350">
              <a:buFont typeface="+mj-lt"/>
              <a:buAutoNum type="arabicPeriod" startAt="2"/>
            </a:pPr>
            <a:r>
              <a:rPr lang="id-ID" sz="2800" dirty="0" smtClean="0"/>
              <a:t>Kode Etik Psikologi Indonesia berfungsi memberikan jaminan pelayanan profresional psikolog dan ilmuwan psikologi bagi pengguna jasa layanan psikologi.</a:t>
            </a:r>
            <a:r>
              <a:rPr lang="en-US" sz="2800" dirty="0" smtClean="0"/>
              <a:t/>
            </a:r>
            <a:br>
              <a:rPr lang="en-US" sz="2800" dirty="0" smtClean="0"/>
            </a:br>
            <a:endParaRPr lang="en-US" sz="2800" dirty="0"/>
          </a:p>
        </p:txBody>
      </p:sp>
      <p:sp>
        <p:nvSpPr>
          <p:cNvPr id="3" name="Title 1"/>
          <p:cNvSpPr txBox="1">
            <a:spLocks/>
          </p:cNvSpPr>
          <p:nvPr/>
        </p:nvSpPr>
        <p:spPr>
          <a:xfrm>
            <a:off x="685800" y="3048000"/>
            <a:ext cx="7772400" cy="914400"/>
          </a:xfrm>
          <a:prstGeom prst="rect">
            <a:avLst/>
          </a:prstGeom>
        </p:spPr>
        <p:txBody>
          <a:bodyPr vert="horz" anchor="t">
            <a:noAutofit/>
          </a:bodyPr>
          <a:lstStyle/>
          <a:p>
            <a:pPr marL="514350" indent="-514350">
              <a:spcBef>
                <a:spcPct val="0"/>
              </a:spcBef>
              <a:buFont typeface="+mj-lt"/>
              <a:buAutoNum type="arabicPeriod" startAt="3"/>
            </a:pPr>
            <a:r>
              <a:rPr lang="id-ID" sz="2800" dirty="0">
                <a:solidFill>
                  <a:schemeClr val="accent6">
                    <a:lumMod val="40000"/>
                    <a:lumOff val="60000"/>
                  </a:schemeClr>
                </a:solidFill>
                <a:latin typeface="+mj-lt"/>
              </a:rPr>
              <a:t>Kode Etik Psikologi Indonesia diatur tersendiri dan menjadi landasan bagi Anggaran Dasar dan Anggaran Rumah Tangga Himpsi.</a:t>
            </a:r>
            <a:endParaRPr lang="en-US" sz="2800" dirty="0">
              <a:solidFill>
                <a:schemeClr val="accent6">
                  <a:lumMod val="40000"/>
                  <a:lumOff val="60000"/>
                </a:schemeClr>
              </a:solidFill>
              <a:latin typeface="+mj-lt"/>
            </a:endParaRPr>
          </a:p>
          <a:p>
            <a:pPr marL="514350" marR="0" lvl="0" indent="-514350" algn="l" defTabSz="914400" rtl="0" eaLnBrk="1" fontAlgn="auto" latinLnBrk="0" hangingPunct="1">
              <a:lnSpc>
                <a:spcPct val="100000"/>
              </a:lnSpc>
              <a:spcBef>
                <a:spcPct val="0"/>
              </a:spcBef>
              <a:spcAft>
                <a:spcPts val="0"/>
              </a:spcAft>
              <a:buClrTx/>
              <a:buSzTx/>
              <a:buFont typeface="+mj-lt"/>
              <a:buAutoNum type="arabicPeriod" startAt="3"/>
              <a:tabLst/>
              <a:defRPr/>
            </a:pPr>
            <a:endParaRPr kumimoji="0" lang="en-US" sz="2800" b="0" i="0" u="none" strike="noStrike" kern="1200" cap="none" spc="-100" normalizeH="0" baseline="0" noProof="0" dirty="0">
              <a:ln>
                <a:noFill/>
              </a:ln>
              <a:solidFill>
                <a:schemeClr val="accent6">
                  <a:lumMod val="40000"/>
                  <a:lumOff val="6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14400"/>
          </a:xfrm>
        </p:spPr>
        <p:txBody>
          <a:bodyPr/>
          <a:lstStyle/>
          <a:p>
            <a:r>
              <a:rPr lang="en-US" dirty="0" err="1" smtClean="0"/>
              <a:t>Prinsip</a:t>
            </a:r>
            <a:r>
              <a:rPr lang="en-US" dirty="0" smtClean="0"/>
              <a:t> </a:t>
            </a:r>
            <a:r>
              <a:rPr lang="en-US" dirty="0" err="1" smtClean="0"/>
              <a:t>Kode</a:t>
            </a:r>
            <a:r>
              <a:rPr lang="en-US" dirty="0" smtClean="0"/>
              <a:t> </a:t>
            </a:r>
            <a:r>
              <a:rPr lang="en-US" dirty="0" err="1" smtClean="0"/>
              <a:t>Etik</a:t>
            </a:r>
            <a:endParaRPr lang="en-US" dirty="0"/>
          </a:p>
        </p:txBody>
      </p:sp>
      <p:sp>
        <p:nvSpPr>
          <p:cNvPr id="3" name="Title 1"/>
          <p:cNvSpPr txBox="1">
            <a:spLocks/>
          </p:cNvSpPr>
          <p:nvPr/>
        </p:nvSpPr>
        <p:spPr>
          <a:xfrm>
            <a:off x="685800" y="1066800"/>
            <a:ext cx="7772400" cy="914400"/>
          </a:xfrm>
          <a:prstGeom prst="rect">
            <a:avLst/>
          </a:prstGeom>
        </p:spPr>
        <p:txBody>
          <a:bodyPr vert="horz" anchor="t">
            <a:noAutofit/>
          </a:bodyPr>
          <a:lstStyle/>
          <a:p>
            <a:pPr lvl="0">
              <a:spcBef>
                <a:spcPct val="0"/>
              </a:spcBef>
            </a:pPr>
            <a:r>
              <a:rPr lang="id-ID" sz="2000" dirty="0">
                <a:solidFill>
                  <a:schemeClr val="accent6">
                    <a:lumMod val="40000"/>
                    <a:lumOff val="60000"/>
                  </a:schemeClr>
                </a:solidFill>
                <a:latin typeface="+mj-lt"/>
              </a:rPr>
              <a:t>Berikut ini adalah prinsip kode etik Psikologi menurut APA (</a:t>
            </a:r>
            <a:r>
              <a:rPr lang="id-ID" sz="2000" i="1" dirty="0">
                <a:solidFill>
                  <a:schemeClr val="accent6">
                    <a:lumMod val="40000"/>
                    <a:lumOff val="60000"/>
                  </a:schemeClr>
                </a:solidFill>
                <a:latin typeface="+mj-lt"/>
              </a:rPr>
              <a:t>American Psychology Association,</a:t>
            </a:r>
            <a:r>
              <a:rPr lang="id-ID" sz="2000" dirty="0">
                <a:solidFill>
                  <a:schemeClr val="accent6">
                    <a:lumMod val="40000"/>
                    <a:lumOff val="60000"/>
                  </a:schemeClr>
                </a:solidFill>
                <a:latin typeface="+mj-lt"/>
              </a:rPr>
              <a:t> 2010)</a:t>
            </a:r>
            <a:endParaRPr kumimoji="0" lang="en-US" sz="2000" b="0" i="0" u="none" strike="noStrike" kern="1200" cap="none" spc="-100" normalizeH="0" baseline="0" noProof="0" dirty="0">
              <a:ln>
                <a:noFill/>
              </a:ln>
              <a:solidFill>
                <a:schemeClr val="accent6">
                  <a:lumMod val="40000"/>
                  <a:lumOff val="60000"/>
                </a:schemeClr>
              </a:solidFill>
              <a:effectLst/>
              <a:uLnTx/>
              <a:uFillTx/>
              <a:latin typeface="+mj-lt"/>
              <a:ea typeface="+mj-ea"/>
              <a:cs typeface="+mj-cs"/>
            </a:endParaRPr>
          </a:p>
        </p:txBody>
      </p:sp>
      <p:sp>
        <p:nvSpPr>
          <p:cNvPr id="4" name="Rectangle 3"/>
          <p:cNvSpPr/>
          <p:nvPr/>
        </p:nvSpPr>
        <p:spPr>
          <a:xfrm>
            <a:off x="685800" y="1828800"/>
            <a:ext cx="7848600" cy="3170099"/>
          </a:xfrm>
          <a:prstGeom prst="rect">
            <a:avLst/>
          </a:prstGeom>
        </p:spPr>
        <p:txBody>
          <a:bodyPr wrap="square">
            <a:spAutoFit/>
          </a:bodyPr>
          <a:lstStyle/>
          <a:p>
            <a:pPr marL="342900" lvl="0" indent="-342900">
              <a:buFont typeface="+mj-lt"/>
              <a:buAutoNum type="arabicPeriod"/>
            </a:pPr>
            <a:r>
              <a:rPr lang="id-ID" sz="2000" dirty="0">
                <a:solidFill>
                  <a:schemeClr val="accent6">
                    <a:lumMod val="40000"/>
                    <a:lumOff val="60000"/>
                  </a:schemeClr>
                </a:solidFill>
                <a:latin typeface="+mj-lt"/>
              </a:rPr>
              <a:t>Mengenai tanggung </a:t>
            </a:r>
            <a:r>
              <a:rPr lang="id-ID" sz="2000" dirty="0" smtClean="0">
                <a:solidFill>
                  <a:schemeClr val="accent6">
                    <a:lumMod val="40000"/>
                    <a:lumOff val="60000"/>
                  </a:schemeClr>
                </a:solidFill>
                <a:latin typeface="+mj-lt"/>
              </a:rPr>
              <a:t>jawab</a:t>
            </a:r>
            <a:endParaRPr lang="en-US" sz="2000" dirty="0" smtClean="0">
              <a:solidFill>
                <a:schemeClr val="accent6">
                  <a:lumMod val="40000"/>
                  <a:lumOff val="60000"/>
                </a:schemeClr>
              </a:solidFill>
              <a:latin typeface="+mj-lt"/>
            </a:endParaRPr>
          </a:p>
          <a:p>
            <a:pPr marL="342900" lvl="0" indent="-342900"/>
            <a:r>
              <a:rPr lang="en-US" sz="2000" dirty="0">
                <a:solidFill>
                  <a:schemeClr val="accent6">
                    <a:lumMod val="40000"/>
                    <a:lumOff val="60000"/>
                  </a:schemeClr>
                </a:solidFill>
                <a:latin typeface="+mj-lt"/>
              </a:rPr>
              <a:t>	</a:t>
            </a:r>
            <a:r>
              <a:rPr lang="id-ID" sz="2000" dirty="0" smtClean="0">
                <a:solidFill>
                  <a:schemeClr val="accent6">
                    <a:lumMod val="40000"/>
                    <a:lumOff val="60000"/>
                  </a:schemeClr>
                </a:solidFill>
                <a:latin typeface="+mj-lt"/>
              </a:rPr>
              <a:t>Diutarakan</a:t>
            </a:r>
            <a:r>
              <a:rPr lang="id-ID" sz="2000" dirty="0">
                <a:solidFill>
                  <a:schemeClr val="accent6">
                    <a:lumMod val="40000"/>
                    <a:lumOff val="60000"/>
                  </a:schemeClr>
                </a:solidFill>
                <a:latin typeface="+mj-lt"/>
              </a:rPr>
              <a:t>, bahwa dalam komitmennya terhadap pemahaman atas perilaku manusia, psikolog menghargai objektivitas dan integritas, dan dalam menyediakan pelayanannya, mereka memelihara standar profesi yang tertinggi mereka menerima tanggungjawab untuk konsekuensi pekerjaannya dan membuat setiap usahanya bahwa pelayanan mereka digunakan sesuai keperluannya.</a:t>
            </a:r>
            <a:endParaRPr lang="en-US" sz="2000" dirty="0">
              <a:solidFill>
                <a:schemeClr val="accent6">
                  <a:lumMod val="40000"/>
                  <a:lumOff val="60000"/>
                </a:schemeClr>
              </a:solidFill>
              <a:latin typeface="+mj-lt"/>
            </a:endParaRPr>
          </a:p>
          <a:p>
            <a:endParaRPr lang="en-US" sz="2000" dirty="0">
              <a:solidFill>
                <a:schemeClr val="accent6">
                  <a:lumMod val="40000"/>
                  <a:lumOff val="60000"/>
                </a:schemeClr>
              </a:solidFill>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2895600"/>
          </a:xfrm>
        </p:spPr>
        <p:txBody>
          <a:bodyPr/>
          <a:lstStyle/>
          <a:p>
            <a:pPr marL="457200" lvl="0" indent="-457200">
              <a:buFont typeface="+mj-lt"/>
              <a:buAutoNum type="arabicPeriod" startAt="2"/>
            </a:pPr>
            <a:r>
              <a:rPr lang="id-ID" sz="2000" dirty="0" smtClean="0"/>
              <a:t>Mengenai kompetensi</a:t>
            </a:r>
            <a:r>
              <a:rPr lang="en-US" sz="2000" dirty="0" smtClean="0"/>
              <a:t/>
            </a:r>
            <a:br>
              <a:rPr lang="en-US" sz="2000" dirty="0" smtClean="0"/>
            </a:br>
            <a:r>
              <a:rPr lang="id-ID" sz="2000" dirty="0" smtClean="0"/>
              <a:t>Terpeliharanya standar kompentensi profesional yang tinggi merupkan tanggungjawab yang disumbangkan semua psikolog. Psikologi memahami lingkup kompetensi dan keterbatasan teknik-tekniknya dan hanya menyediakan pelayanan menggunakan teknik atau pendapat secara profesional yang menghargai standar-standarnya. Psikologi menjaga pengetahuan informasi ilmiah dan profesional mutakhir berhubungan dengan pelayanan yang diberikannya.</a:t>
            </a:r>
            <a:r>
              <a:rPr lang="en-US" sz="2000" dirty="0" smtClean="0"/>
              <a:t/>
            </a:r>
            <a:br>
              <a:rPr lang="en-US" sz="2000" dirty="0" smtClean="0"/>
            </a:br>
            <a:endParaRPr lang="en-US" sz="2000" dirty="0"/>
          </a:p>
        </p:txBody>
      </p:sp>
      <p:sp>
        <p:nvSpPr>
          <p:cNvPr id="3" name="Title 1"/>
          <p:cNvSpPr txBox="1">
            <a:spLocks/>
          </p:cNvSpPr>
          <p:nvPr/>
        </p:nvSpPr>
        <p:spPr>
          <a:xfrm>
            <a:off x="533400" y="3505200"/>
            <a:ext cx="8458200" cy="2667000"/>
          </a:xfrm>
          <a:prstGeom prst="rect">
            <a:avLst/>
          </a:prstGeom>
        </p:spPr>
        <p:txBody>
          <a:bodyPr vert="horz" anchor="t">
            <a:noAutofit/>
          </a:bodyPr>
          <a:lstStyle/>
          <a:p>
            <a:pPr marL="457200" lvl="0" indent="-457200">
              <a:buFont typeface="+mj-lt"/>
              <a:buAutoNum type="arabicPeriod" startAt="3"/>
            </a:pPr>
            <a:r>
              <a:rPr lang="id-ID" sz="2000" dirty="0">
                <a:solidFill>
                  <a:schemeClr val="accent6">
                    <a:lumMod val="40000"/>
                    <a:lumOff val="60000"/>
                  </a:schemeClr>
                </a:solidFill>
                <a:latin typeface="+mj-lt"/>
              </a:rPr>
              <a:t>Mengenai standar moral dan </a:t>
            </a:r>
            <a:r>
              <a:rPr lang="id-ID" sz="2000" dirty="0" smtClean="0">
                <a:solidFill>
                  <a:schemeClr val="accent6">
                    <a:lumMod val="40000"/>
                    <a:lumOff val="60000"/>
                  </a:schemeClr>
                </a:solidFill>
                <a:latin typeface="+mj-lt"/>
              </a:rPr>
              <a:t>hukum</a:t>
            </a:r>
            <a:endParaRPr lang="en-US" sz="2000" dirty="0" smtClean="0">
              <a:solidFill>
                <a:schemeClr val="accent6">
                  <a:lumMod val="40000"/>
                  <a:lumOff val="60000"/>
                </a:schemeClr>
              </a:solidFill>
              <a:latin typeface="+mj-lt"/>
            </a:endParaRPr>
          </a:p>
          <a:p>
            <a:pPr marL="457200" lvl="0" indent="-457200"/>
            <a:r>
              <a:rPr lang="en-US" sz="2000" dirty="0">
                <a:solidFill>
                  <a:schemeClr val="accent6">
                    <a:lumMod val="40000"/>
                    <a:lumOff val="60000"/>
                  </a:schemeClr>
                </a:solidFill>
                <a:latin typeface="+mj-lt"/>
              </a:rPr>
              <a:t>	</a:t>
            </a:r>
            <a:r>
              <a:rPr lang="id-ID" sz="2000" dirty="0" smtClean="0">
                <a:solidFill>
                  <a:schemeClr val="accent6">
                    <a:lumMod val="40000"/>
                    <a:lumOff val="60000"/>
                  </a:schemeClr>
                </a:solidFill>
                <a:latin typeface="+mj-lt"/>
              </a:rPr>
              <a:t>Dalam </a:t>
            </a:r>
            <a:r>
              <a:rPr lang="id-ID" sz="2000" dirty="0">
                <a:solidFill>
                  <a:schemeClr val="accent6">
                    <a:lumMod val="40000"/>
                    <a:lumOff val="60000"/>
                  </a:schemeClr>
                </a:solidFill>
                <a:latin typeface="+mj-lt"/>
              </a:rPr>
              <a:t>hal perilaku yang menyakngkut moral dan etik, serta legal psikolog mengakuinya sebagai masalah pribadi yang sama dengan warga lainnya</a:t>
            </a:r>
            <a:r>
              <a:rPr lang="id-ID" sz="2000" dirty="0" smtClean="0">
                <a:solidFill>
                  <a:schemeClr val="accent6">
                    <a:lumMod val="40000"/>
                    <a:lumOff val="60000"/>
                  </a:schemeClr>
                </a:solidFill>
                <a:latin typeface="+mj-lt"/>
              </a:rPr>
              <a:t>.</a:t>
            </a:r>
            <a:r>
              <a:rPr kumimoji="0" lang="en-US" sz="2000" b="0" i="0" u="none" strike="noStrike" kern="1200" cap="none" spc="-100" normalizeH="0" baseline="0" noProof="0" dirty="0" smtClean="0">
                <a:ln>
                  <a:noFill/>
                </a:ln>
                <a:solidFill>
                  <a:schemeClr val="accent6">
                    <a:lumMod val="40000"/>
                    <a:lumOff val="60000"/>
                  </a:schemeClr>
                </a:solidFill>
                <a:effectLst/>
                <a:uLnTx/>
                <a:uFillTx/>
                <a:latin typeface="+mj-lt"/>
                <a:ea typeface="+mj-ea"/>
                <a:cs typeface="+mj-cs"/>
              </a:rPr>
              <a:t/>
            </a:r>
            <a:br>
              <a:rPr kumimoji="0" lang="en-US" sz="2000" b="0" i="0" u="none" strike="noStrike" kern="1200" cap="none" spc="-100" normalizeH="0" baseline="0" noProof="0" dirty="0" smtClean="0">
                <a:ln>
                  <a:noFill/>
                </a:ln>
                <a:solidFill>
                  <a:schemeClr val="accent6">
                    <a:lumMod val="40000"/>
                    <a:lumOff val="60000"/>
                  </a:schemeClr>
                </a:solidFill>
                <a:effectLst/>
                <a:uLnTx/>
                <a:uFillTx/>
                <a:latin typeface="+mj-lt"/>
                <a:ea typeface="+mj-ea"/>
                <a:cs typeface="+mj-cs"/>
              </a:rPr>
            </a:br>
            <a:endParaRPr kumimoji="0" lang="en-US" sz="2000" b="0" i="0" u="none" strike="noStrike" kern="1200" cap="none" spc="-100" normalizeH="0" baseline="0" noProof="0" dirty="0">
              <a:ln>
                <a:noFill/>
              </a:ln>
              <a:solidFill>
                <a:schemeClr val="accent6">
                  <a:lumMod val="40000"/>
                  <a:lumOff val="6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indent="-457200">
              <a:buFont typeface="+mj-lt"/>
              <a:buAutoNum type="arabicPeriod" startAt="4"/>
            </a:pPr>
            <a:r>
              <a:rPr lang="id-ID" sz="2000" dirty="0" smtClean="0"/>
              <a:t>Mengenai pertanyaan publik</a:t>
            </a:r>
            <a:r>
              <a:rPr lang="en-US" sz="2000" dirty="0" smtClean="0"/>
              <a:t/>
            </a:r>
            <a:br>
              <a:rPr lang="en-US" sz="2000" dirty="0" smtClean="0"/>
            </a:br>
            <a:r>
              <a:rPr lang="id-ID" sz="2000" dirty="0" smtClean="0"/>
              <a:t>Pertanyaan publik pengumuman mengenai pelayanan dan aktivitas promosional untuk membantu publik pelanggan dalam membuat pilihan dan penilaian dilandasi informasi yang memadai.</a:t>
            </a:r>
            <a:r>
              <a:rPr lang="en-US" sz="2000" dirty="0" smtClean="0"/>
              <a:t/>
            </a:r>
            <a:br>
              <a:rPr lang="en-US" sz="2000" dirty="0" smtClean="0"/>
            </a:br>
            <a:r>
              <a:rPr lang="en-US" sz="2000" dirty="0" smtClean="0"/>
              <a:t/>
            </a:r>
            <a:br>
              <a:rPr lang="en-US" sz="2000" dirty="0" smtClean="0"/>
            </a:br>
            <a:endParaRPr lang="en-US" sz="2000" dirty="0"/>
          </a:p>
        </p:txBody>
      </p:sp>
      <p:sp>
        <p:nvSpPr>
          <p:cNvPr id="3" name="Title 1"/>
          <p:cNvSpPr txBox="1">
            <a:spLocks/>
          </p:cNvSpPr>
          <p:nvPr/>
        </p:nvSpPr>
        <p:spPr>
          <a:xfrm>
            <a:off x="838200" y="2514600"/>
            <a:ext cx="7772400" cy="914400"/>
          </a:xfrm>
          <a:prstGeom prst="rect">
            <a:avLst/>
          </a:prstGeom>
        </p:spPr>
        <p:txBody>
          <a:bodyPr vert="horz" anchor="t">
            <a:noAutofit/>
          </a:bodyPr>
          <a:lstStyle/>
          <a:p>
            <a:pPr marL="457200" lvl="0" indent="-457200">
              <a:spcBef>
                <a:spcPct val="0"/>
              </a:spcBef>
              <a:buFont typeface="+mj-lt"/>
              <a:buAutoNum type="arabicPeriod" startAt="5"/>
            </a:pPr>
            <a:r>
              <a:rPr lang="id-ID" sz="2000" dirty="0" smtClean="0">
                <a:solidFill>
                  <a:schemeClr val="accent6">
                    <a:lumMod val="40000"/>
                    <a:lumOff val="60000"/>
                  </a:schemeClr>
                </a:solidFill>
                <a:latin typeface="+mj-lt"/>
              </a:rPr>
              <a:t>Mengenai konfidensialitas </a:t>
            </a:r>
            <a:r>
              <a:rPr lang="en-US" sz="2000" dirty="0" smtClean="0">
                <a:solidFill>
                  <a:schemeClr val="accent6">
                    <a:lumMod val="40000"/>
                    <a:lumOff val="60000"/>
                  </a:schemeClr>
                </a:solidFill>
                <a:latin typeface="+mj-lt"/>
              </a:rPr>
              <a:t/>
            </a:r>
            <a:br>
              <a:rPr lang="en-US" sz="2000" dirty="0" smtClean="0">
                <a:solidFill>
                  <a:schemeClr val="accent6">
                    <a:lumMod val="40000"/>
                    <a:lumOff val="60000"/>
                  </a:schemeClr>
                </a:solidFill>
                <a:latin typeface="+mj-lt"/>
              </a:rPr>
            </a:br>
            <a:r>
              <a:rPr lang="id-ID" sz="2000" dirty="0" smtClean="0">
                <a:solidFill>
                  <a:schemeClr val="accent6">
                    <a:lumMod val="40000"/>
                    <a:lumOff val="60000"/>
                  </a:schemeClr>
                </a:solidFill>
                <a:latin typeface="+mj-lt"/>
              </a:rPr>
              <a:t>Perlindungan atas informasi mengenai seseorang yang telah didapat psikolog dari proses mengajar, praktik, atau investigasi merupakan kewajiban utama psikolog. Informasi semacam itu tidak dikomunikasikan kepada oranglain, jika memang tidak penting. </a:t>
            </a:r>
            <a:r>
              <a:rPr kumimoji="0" lang="en-US" sz="2000" b="0" i="0" u="none" strike="noStrike" kern="1200" cap="none" spc="-100" normalizeH="0" baseline="0" noProof="0" dirty="0" smtClean="0">
                <a:ln>
                  <a:noFill/>
                </a:ln>
                <a:solidFill>
                  <a:schemeClr val="accent6">
                    <a:lumMod val="40000"/>
                    <a:lumOff val="60000"/>
                  </a:schemeClr>
                </a:solidFill>
                <a:effectLst/>
                <a:uLnTx/>
                <a:uFillTx/>
                <a:latin typeface="+mj-lt"/>
                <a:ea typeface="+mj-ea"/>
                <a:cs typeface="+mj-cs"/>
              </a:rPr>
              <a:t/>
            </a:r>
            <a:br>
              <a:rPr kumimoji="0" lang="en-US" sz="2000" b="0" i="0" u="none" strike="noStrike" kern="1200" cap="none" spc="-100" normalizeH="0" baseline="0" noProof="0" dirty="0" smtClean="0">
                <a:ln>
                  <a:noFill/>
                </a:ln>
                <a:solidFill>
                  <a:schemeClr val="accent6">
                    <a:lumMod val="40000"/>
                    <a:lumOff val="60000"/>
                  </a:schemeClr>
                </a:solidFill>
                <a:effectLst/>
                <a:uLnTx/>
                <a:uFillTx/>
                <a:latin typeface="+mj-lt"/>
                <a:ea typeface="+mj-ea"/>
                <a:cs typeface="+mj-cs"/>
              </a:rPr>
            </a:br>
            <a:endParaRPr kumimoji="0" lang="en-US" sz="2000" b="0" i="0" u="none" strike="noStrike" kern="1200" cap="none" spc="-100" normalizeH="0" baseline="0" noProof="0" dirty="0">
              <a:ln>
                <a:noFill/>
              </a:ln>
              <a:solidFill>
                <a:schemeClr val="accent6">
                  <a:lumMod val="40000"/>
                  <a:lumOff val="6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indent="-457200">
              <a:buFont typeface="+mj-lt"/>
              <a:buAutoNum type="arabicPeriod" startAt="6"/>
            </a:pPr>
            <a:r>
              <a:rPr lang="id-ID" sz="2000" dirty="0" smtClean="0"/>
              <a:t>Mengenai kesejahteraan pengguna </a:t>
            </a:r>
            <a:r>
              <a:rPr lang="en-US" sz="2000" dirty="0" smtClean="0"/>
              <a:t/>
            </a:r>
            <a:br>
              <a:rPr lang="en-US" sz="2000" dirty="0" smtClean="0"/>
            </a:br>
            <a:r>
              <a:rPr lang="id-ID" sz="2000" dirty="0" smtClean="0"/>
              <a:t>Psikolog menghargai integrasi dan melindungi kesejahteraan dan kelompok yang bekerjasama dengannya. Jika terdapat konflik kepentingan antara klien dan institusi tempat psikolog bekerja, para psikolog menjelaskan dan arah royalitas dan tanggungjawab mereka dari memegang teguh setiap hal yang dinyatakan mengenai komitmennya. Psikolog secara penuh menginformasikan tujuan dan hakikat prosedur evaluasi, penanggualangan, pendidikan dan pelatihan. Mereka secara bebas memberitahu bahwa klien, mahasiswa, atau partisipasi dalam riset memiliki kebebasan untuk memilih sebelum berpartisipasi.</a:t>
            </a: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49</TotalTime>
  <Words>343</Words>
  <Application>Microsoft Office PowerPoint</Application>
  <PresentationFormat>On-screen Show (4:3)</PresentationFormat>
  <Paragraphs>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Slide 1</vt:lpstr>
      <vt:lpstr>Slide 2</vt:lpstr>
      <vt:lpstr>Kode Etik (ethical cade) menurut Imran (2010),  norma-norma yang mengatur tingkahlaku seseorang yang berada pada lingkungan tertentu. Etika menurut etimologi berasal dari bahasa latin “ethic” yang mempunyai arti kebiasaan. Menurut Bertens (2007) etika adalah kumpulan asas atau nilai moral yang menjadi pegangan bagi seseorang atau suatu kelompok dalam mengatur tingkah lakunya.  Kode etik psikologi adalah seperangkat nilai-nilai untuk ditaati dan dijalankan dengan sebaik-baiknya dalam melaksanakan kegiatan sebagai psikolog dan ilmuwan psikologi di Indonesia.  (Himpsi, 2010). </vt:lpstr>
      <vt:lpstr>Menurut Himpsi (2010), fungsi Kode Etik adalah sebagai berikut: </vt:lpstr>
      <vt:lpstr>Kode Etik Psikologi Indonesia berfungsi memberikan jaminan pelayanan profresional psikolog dan ilmuwan psikologi bagi pengguna jasa layanan psikologi. </vt:lpstr>
      <vt:lpstr>Prinsip Kode Etik</vt:lpstr>
      <vt:lpstr>Mengenai kompetensi Terpeliharanya standar kompentensi profesional yang tinggi merupkan tanggungjawab yang disumbangkan semua psikolog. Psikologi memahami lingkup kompetensi dan keterbatasan teknik-tekniknya dan hanya menyediakan pelayanan menggunakan teknik atau pendapat secara profesional yang menghargai standar-standarnya. Psikologi menjaga pengetahuan informasi ilmiah dan profesional mutakhir berhubungan dengan pelayanan yang diberikannya. </vt:lpstr>
      <vt:lpstr>Mengenai pertanyaan publik Pertanyaan publik pengumuman mengenai pelayanan dan aktivitas promosional untuk membantu publik pelanggan dalam membuat pilihan dan penilaian dilandasi informasi yang memadai.  </vt:lpstr>
      <vt:lpstr>Mengenai kesejahteraan pengguna  Psikolog menghargai integrasi dan melindungi kesejahteraan dan kelompok yang bekerjasama dengannya. Jika terdapat konflik kepentingan antara klien dan institusi tempat psikolog bekerja, para psikolog menjelaskan dan arah royalitas dan tanggungjawab mereka dari memegang teguh setiap hal yang dinyatakan mengenai komitmennya. Psikolog secara penuh menginformasikan tujuan dan hakikat prosedur evaluasi, penanggualangan, pendidikan dan pelatihan. Mereka secara bebas memberitahu bahwa klien, mahasiswa, atau partisipasi dalam riset memiliki kebebasan untuk memilih sebelum berpartisipasi. </vt:lpstr>
      <vt:lpstr>Mengenai relasi profesional Psikolog bertindak dengan anggapan yang jelas mengenai kebutuhan kompetensi khusus, dan kewajiban kolega-koleganya dalam psikologi dan profesi lain. Psikolog menghormasti prerogatifve, kewajiban institusi dan organisasi tempat mereka bergabung.  </vt:lpstr>
      <vt:lpstr>Mengenai pencarian dalam aktivitas riset Keputusan untuk melakukan riset harus didasarkan pertimbangan psikolog secara individu tentang sumbangan pada ilmu psikologi dan kesejahteraan manusia. Para psikolog melaksanakan investigasi dengan menghargai orang-orang yyang terlibat dan dengan kepedulian atas harga diri dan kesejahteraannya. </vt:lpstr>
      <vt:lpstr>Penunjang praktek psikologi </vt:lpstr>
      <vt:lpstr>Hukum yang akan memberikan sanksi pelanggaran praktek profesi, pemanfaatan peraturan, mengurus hak-hak klaim selama pelayanan psikologis, dan juga berkaitan dengan hukum kesehatan mental. </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cp:revision>
  <dcterms:created xsi:type="dcterms:W3CDTF">2017-10-24T10:46:02Z</dcterms:created>
  <dcterms:modified xsi:type="dcterms:W3CDTF">2017-10-25T09:20:44Z</dcterms:modified>
</cp:coreProperties>
</file>