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4" r:id="rId3"/>
    <p:sldId id="256"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7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FD2B7BC-243E-4D75-B37D-D0C0333EE06D}" type="datetimeFigureOut">
              <a:rPr lang="en-GB" smtClean="0"/>
              <a:t>21/09/2017</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416805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D2B7BC-243E-4D75-B37D-D0C0333EE06D}" type="datetimeFigureOut">
              <a:rPr lang="en-GB" smtClean="0"/>
              <a:t>21/09/2017</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236039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FD2B7BC-243E-4D75-B37D-D0C0333EE06D}"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377093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FD2B7BC-243E-4D75-B37D-D0C0333EE06D}"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1420392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D2B7BC-243E-4D75-B37D-D0C0333EE06D}"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2875429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FD2B7BC-243E-4D75-B37D-D0C0333EE06D}" type="datetimeFigureOut">
              <a:rPr lang="en-GB" smtClean="0"/>
              <a:t>21/09/2017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675746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FD2B7BC-243E-4D75-B37D-D0C0333EE06D}" type="datetimeFigureOut">
              <a:rPr lang="en-GB" smtClean="0"/>
              <a:t>21/09/2017</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712885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FD2B7BC-243E-4D75-B37D-D0C0333EE06D}"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48794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FD2B7BC-243E-4D75-B37D-D0C0333EE06D}"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37852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2B7BC-243E-4D75-B37D-D0C0333EE06D}"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235236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D2B7BC-243E-4D75-B37D-D0C0333EE06D}"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369995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D2B7BC-243E-4D75-B37D-D0C0333EE06D}" type="datetimeFigureOut">
              <a:rPr lang="en-GB" smtClean="0"/>
              <a:t>21/09/2017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1713886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D2B7BC-243E-4D75-B37D-D0C0333EE06D}" type="datetimeFigureOut">
              <a:rPr lang="en-GB" smtClean="0"/>
              <a:t>21/09/2017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131566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D2B7BC-243E-4D75-B37D-D0C0333EE06D}" type="datetimeFigureOut">
              <a:rPr lang="en-GB" smtClean="0"/>
              <a:t>21/09/2017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382312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2B7BC-243E-4D75-B37D-D0C0333EE06D}" type="datetimeFigureOut">
              <a:rPr lang="en-GB" smtClean="0"/>
              <a:t>21/09/2017</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95669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D2B7BC-243E-4D75-B37D-D0C0333EE06D}" type="datetimeFigureOut">
              <a:rPr lang="en-GB" smtClean="0"/>
              <a:t>21/09/2017</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359769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D2B7BC-243E-4D75-B37D-D0C0333EE06D}" type="datetimeFigureOut">
              <a:rPr lang="en-GB" smtClean="0"/>
              <a:t>21/09/2017</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AADF41-E874-42BE-B5E2-AE9EA26A6DE3}" type="slidenum">
              <a:rPr lang="en-GB" smtClean="0"/>
              <a:t>‹#›</a:t>
            </a:fld>
            <a:endParaRPr lang="en-GB"/>
          </a:p>
        </p:txBody>
      </p:sp>
    </p:spTree>
    <p:extLst>
      <p:ext uri="{BB962C8B-B14F-4D97-AF65-F5344CB8AC3E}">
        <p14:creationId xmlns:p14="http://schemas.microsoft.com/office/powerpoint/2010/main" val="429467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FD2B7BC-243E-4D75-B37D-D0C0333EE06D}" type="datetimeFigureOut">
              <a:rPr lang="en-GB" smtClean="0"/>
              <a:t>21/09/2017</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3AADF41-E874-42BE-B5E2-AE9EA26A6DE3}" type="slidenum">
              <a:rPr lang="en-GB" smtClean="0"/>
              <a:t>‹#›</a:t>
            </a:fld>
            <a:endParaRPr lang="en-GB"/>
          </a:p>
        </p:txBody>
      </p:sp>
    </p:spTree>
    <p:extLst>
      <p:ext uri="{BB962C8B-B14F-4D97-AF65-F5344CB8AC3E}">
        <p14:creationId xmlns:p14="http://schemas.microsoft.com/office/powerpoint/2010/main" val="2752362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039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Imprint MT Shadow" panose="04020605060303030202" pitchFamily="82" charset="0"/>
              </a:rPr>
              <a:t>Tugas-tugas</a:t>
            </a:r>
            <a:r>
              <a:rPr lang="en-US" dirty="0">
                <a:latin typeface="Imprint MT Shadow" panose="04020605060303030202" pitchFamily="82" charset="0"/>
              </a:rPr>
              <a:t> </a:t>
            </a:r>
            <a:r>
              <a:rPr lang="en-US" dirty="0" err="1">
                <a:latin typeface="Imprint MT Shadow" panose="04020605060303030202" pitchFamily="82" charset="0"/>
              </a:rPr>
              <a:t>bidang</a:t>
            </a:r>
            <a:r>
              <a:rPr lang="en-US" dirty="0">
                <a:latin typeface="Imprint MT Shadow" panose="04020605060303030202" pitchFamily="82" charset="0"/>
              </a:rPr>
              <a:t> </a:t>
            </a:r>
            <a:r>
              <a:rPr lang="en-US" dirty="0" err="1">
                <a:latin typeface="Imprint MT Shadow" panose="04020605060303030202" pitchFamily="82" charset="0"/>
              </a:rPr>
              <a:t>psikologi</a:t>
            </a:r>
            <a:r>
              <a:rPr lang="en-US" dirty="0">
                <a:latin typeface="Imprint MT Shadow" panose="04020605060303030202" pitchFamily="82" charset="0"/>
              </a:rPr>
              <a:t> </a:t>
            </a:r>
            <a:r>
              <a:rPr lang="en-US" dirty="0" err="1">
                <a:latin typeface="Imprint MT Shadow" panose="04020605060303030202" pitchFamily="82" charset="0"/>
              </a:rPr>
              <a:t>mencakup</a:t>
            </a:r>
            <a:r>
              <a:rPr lang="en-US" dirty="0">
                <a:latin typeface="Imprint MT Shadow" panose="04020605060303030202" pitchFamily="82" charset="0"/>
              </a:rPr>
              <a:t>:</a:t>
            </a:r>
            <a:r>
              <a:rPr lang="en-GB" dirty="0">
                <a:latin typeface="Imprint MT Shadow" panose="04020605060303030202" pitchFamily="82" charset="0"/>
              </a:rPr>
              <a:t/>
            </a:r>
            <a:br>
              <a:rPr lang="en-GB" dirty="0">
                <a:latin typeface="Imprint MT Shadow" panose="04020605060303030202" pitchFamily="82" charset="0"/>
              </a:rPr>
            </a:br>
            <a:endParaRPr lang="en-GB" dirty="0">
              <a:latin typeface="Imprint MT Shadow" panose="04020605060303030202" pitchFamily="82" charset="0"/>
            </a:endParaRPr>
          </a:p>
        </p:txBody>
      </p:sp>
      <p:sp>
        <p:nvSpPr>
          <p:cNvPr id="3" name="Content Placeholder 2"/>
          <p:cNvSpPr>
            <a:spLocks noGrp="1"/>
          </p:cNvSpPr>
          <p:nvPr>
            <p:ph idx="4294967295"/>
          </p:nvPr>
        </p:nvSpPr>
        <p:spPr>
          <a:xfrm>
            <a:off x="770708" y="2159481"/>
            <a:ext cx="8824913" cy="3416300"/>
          </a:xfrm>
        </p:spPr>
        <p:txBody>
          <a:bodyPr>
            <a:normAutofit fontScale="25000" lnSpcReduction="20000"/>
          </a:bodyPr>
          <a:lstStyle/>
          <a:p>
            <a:pPr lvl="0"/>
            <a:r>
              <a:rPr lang="en-US" sz="7200" dirty="0" err="1">
                <a:solidFill>
                  <a:srgbClr val="7030A0"/>
                </a:solidFill>
                <a:latin typeface="Constantia" panose="02030602050306030303" pitchFamily="18" charset="0"/>
              </a:rPr>
              <a:t>Merencanakan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melakukan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uji</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serta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mengukur</a:t>
            </a:r>
            <a:r>
              <a:rPr lang="en-US" sz="7200" dirty="0">
                <a:solidFill>
                  <a:srgbClr val="7030A0"/>
                </a:solidFill>
                <a:latin typeface="Constantia" panose="02030602050306030303" pitchFamily="18" charset="0"/>
              </a:rPr>
              <a:t> mental, </a:t>
            </a:r>
            <a:r>
              <a:rPr lang="en-US" sz="7200" dirty="0" err="1">
                <a:solidFill>
                  <a:srgbClr val="7030A0"/>
                </a:solidFill>
                <a:latin typeface="Constantia" panose="02030602050306030303" pitchFamily="18" charset="0"/>
              </a:rPr>
              <a:t>fisik</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karakteristik</a:t>
            </a:r>
            <a:r>
              <a:rPr lang="en-US" sz="7200" dirty="0">
                <a:solidFill>
                  <a:srgbClr val="7030A0"/>
                </a:solidFill>
                <a:latin typeface="Constantia" panose="02030602050306030303" pitchFamily="18" charset="0"/>
              </a:rPr>
              <a:t> lain, </a:t>
            </a:r>
            <a:r>
              <a:rPr lang="en-US" sz="7200" dirty="0" err="1">
                <a:solidFill>
                  <a:srgbClr val="7030A0"/>
                </a:solidFill>
                <a:latin typeface="Constantia" panose="02030602050306030303" pitchFamily="18" charset="0"/>
              </a:rPr>
              <a:t>seperti</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kecerdasan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kecakapan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ketangkasan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kemampuan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dan</a:t>
            </a:r>
            <a:r>
              <a:rPr lang="en-US" sz="7200" dirty="0">
                <a:solidFill>
                  <a:srgbClr val="7030A0"/>
                </a:solidFill>
                <a:latin typeface="Constantia" panose="02030602050306030303" pitchFamily="18" charset="0"/>
              </a:rPr>
              <a:t> </a:t>
            </a:r>
            <a:r>
              <a:rPr lang="en-US" sz="7200" dirty="0">
                <a:solidFill>
                  <a:schemeClr val="bg1"/>
                </a:solidFill>
                <a:latin typeface="Constantia" panose="02030602050306030303" pitchFamily="18" charset="0"/>
              </a:rPr>
              <a:t>lain-lain.</a:t>
            </a:r>
            <a:endParaRPr lang="en-GB" sz="7200" dirty="0">
              <a:solidFill>
                <a:schemeClr val="bg1"/>
              </a:solidFill>
              <a:latin typeface="Constantia" panose="02030602050306030303" pitchFamily="18" charset="0"/>
            </a:endParaRPr>
          </a:p>
          <a:p>
            <a:pPr lvl="0"/>
            <a:r>
              <a:rPr lang="en-US" sz="7200" dirty="0" err="1">
                <a:solidFill>
                  <a:srgbClr val="7030A0"/>
                </a:solidFill>
                <a:latin typeface="Constantia" panose="02030602050306030303" pitchFamily="18" charset="0"/>
              </a:rPr>
              <a:t>Memberi</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arti</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mengevaluasi</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hasil</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serta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memberikan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nasehat</a:t>
            </a:r>
            <a:r>
              <a:rPr lang="en-US" sz="7200" dirty="0">
                <a:solidFill>
                  <a:srgbClr val="7030A0"/>
                </a:solidFill>
                <a:latin typeface="Constantia" panose="02030602050306030303" pitchFamily="18" charset="0"/>
              </a:rPr>
              <a:t>/saran.</a:t>
            </a:r>
            <a:endParaRPr lang="en-GB" sz="7200" dirty="0">
              <a:solidFill>
                <a:srgbClr val="7030A0"/>
              </a:solidFill>
              <a:latin typeface="Constantia" panose="02030602050306030303" pitchFamily="18" charset="0"/>
            </a:endParaRPr>
          </a:p>
          <a:p>
            <a:pPr lvl="0"/>
            <a:r>
              <a:rPr lang="en-US" sz="7200" dirty="0" err="1">
                <a:solidFill>
                  <a:srgbClr val="7030A0"/>
                </a:solidFill>
                <a:latin typeface="Constantia" panose="02030602050306030303" pitchFamily="18" charset="0"/>
              </a:rPr>
              <a:t>Menganalisa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pengaruh</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keturunan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sosial</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pekerjaan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faktor</a:t>
            </a:r>
            <a:r>
              <a:rPr lang="en-US" sz="7200" dirty="0">
                <a:solidFill>
                  <a:srgbClr val="7030A0"/>
                </a:solidFill>
                <a:latin typeface="Constantia" panose="02030602050306030303" pitchFamily="18" charset="0"/>
              </a:rPr>
              <a:t> lain </a:t>
            </a:r>
            <a:r>
              <a:rPr lang="en-US" sz="7200" dirty="0" err="1">
                <a:solidFill>
                  <a:srgbClr val="7030A0"/>
                </a:solidFill>
                <a:latin typeface="Constantia" panose="02030602050306030303" pitchFamily="18" charset="0"/>
              </a:rPr>
              <a:t>pada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pemikiran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tingkah</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laku</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seseorang</a:t>
            </a:r>
            <a:r>
              <a:rPr lang="en-US" sz="7200" dirty="0">
                <a:solidFill>
                  <a:srgbClr val="7030A0"/>
                </a:solidFill>
                <a:latin typeface="Constantia" panose="02030602050306030303" pitchFamily="18" charset="0"/>
              </a:rPr>
              <a:t>.</a:t>
            </a:r>
            <a:endParaRPr lang="en-GB" sz="7200" dirty="0">
              <a:solidFill>
                <a:srgbClr val="7030A0"/>
              </a:solidFill>
              <a:latin typeface="Constantia" panose="02030602050306030303" pitchFamily="18" charset="0"/>
            </a:endParaRPr>
          </a:p>
          <a:p>
            <a:pPr lvl="0"/>
            <a:r>
              <a:rPr lang="en-US" sz="7200" dirty="0" err="1">
                <a:solidFill>
                  <a:srgbClr val="7030A0"/>
                </a:solidFill>
                <a:latin typeface="Constantia" panose="02030602050306030303" pitchFamily="18" charset="0"/>
              </a:rPr>
              <a:t>Melaksanakan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penyuluhan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atau</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wawancara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terapi</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dengan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seseorang</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kelompok</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serta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menyediakan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jasa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lanjutan</a:t>
            </a:r>
            <a:r>
              <a:rPr lang="en-US" sz="7200" dirty="0">
                <a:solidFill>
                  <a:srgbClr val="7030A0"/>
                </a:solidFill>
                <a:latin typeface="Constantia" panose="02030602050306030303" pitchFamily="18" charset="0"/>
              </a:rPr>
              <a:t>.</a:t>
            </a:r>
            <a:endParaRPr lang="en-GB" sz="7200" dirty="0">
              <a:solidFill>
                <a:srgbClr val="7030A0"/>
              </a:solidFill>
              <a:latin typeface="Constantia" panose="02030602050306030303" pitchFamily="18" charset="0"/>
            </a:endParaRPr>
          </a:p>
          <a:p>
            <a:pPr lvl="0"/>
            <a:r>
              <a:rPr lang="en-US" sz="7200" dirty="0" err="1">
                <a:solidFill>
                  <a:srgbClr val="7030A0"/>
                </a:solidFill>
                <a:latin typeface="Constantia" panose="02030602050306030303" pitchFamily="18" charset="0"/>
              </a:rPr>
              <a:t>Memelihara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hubungan</a:t>
            </a:r>
            <a:r>
              <a:rPr lang="en-US" sz="7200" dirty="0">
                <a:solidFill>
                  <a:srgbClr val="7030A0"/>
                </a:solidFill>
                <a:latin typeface="Constantia" panose="02030602050306030303" pitchFamily="18" charset="0"/>
              </a:rPr>
              <a:t> yang </a:t>
            </a:r>
            <a:r>
              <a:rPr lang="en-US" sz="7200" dirty="0" err="1">
                <a:solidFill>
                  <a:srgbClr val="7030A0"/>
                </a:solidFill>
                <a:latin typeface="Constantia" panose="02030602050306030303" pitchFamily="18" charset="0"/>
              </a:rPr>
              <a:t>ditetapkan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seperti</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dengan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anggota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keluarga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ahli</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pendidik</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atau</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tenaga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kerja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pemecahan</a:t>
            </a:r>
            <a:r>
              <a:rPr lang="en-US" sz="7200" dirty="0">
                <a:solidFill>
                  <a:srgbClr val="7030A0"/>
                </a:solidFill>
                <a:latin typeface="Constantia" panose="02030602050306030303" pitchFamily="18" charset="0"/>
              </a:rPr>
              <a:t> yang </a:t>
            </a:r>
            <a:r>
              <a:rPr lang="en-US" sz="7200" dirty="0" err="1">
                <a:solidFill>
                  <a:srgbClr val="7030A0"/>
                </a:solidFill>
                <a:latin typeface="Constantia" panose="02030602050306030303" pitchFamily="18" charset="0"/>
              </a:rPr>
              <a:t>mungkin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untuk</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direkomendasikan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serta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tindakan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dari</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masalah-masalah</a:t>
            </a:r>
            <a:r>
              <a:rPr lang="en-US" sz="7200" dirty="0">
                <a:solidFill>
                  <a:srgbClr val="7030A0"/>
                </a:solidFill>
                <a:latin typeface="Constantia" panose="02030602050306030303" pitchFamily="18" charset="0"/>
              </a:rPr>
              <a:t>.</a:t>
            </a:r>
            <a:endParaRPr lang="en-GB" sz="7200" dirty="0">
              <a:solidFill>
                <a:srgbClr val="7030A0"/>
              </a:solidFill>
              <a:latin typeface="Constantia" panose="02030602050306030303" pitchFamily="18" charset="0"/>
            </a:endParaRPr>
          </a:p>
          <a:p>
            <a:pPr lvl="0"/>
            <a:r>
              <a:rPr lang="en-US" sz="7200" dirty="0" err="1">
                <a:solidFill>
                  <a:srgbClr val="7030A0"/>
                </a:solidFill>
                <a:latin typeface="Constantia" panose="02030602050306030303" pitchFamily="18" charset="0"/>
              </a:rPr>
              <a:t>Mempelajari</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faktor-faktor</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psikologi</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dalam</a:t>
            </a:r>
            <a:r>
              <a:rPr lang="en-US" sz="7200" dirty="0">
                <a:solidFill>
                  <a:srgbClr val="7030A0"/>
                </a:solidFill>
                <a:latin typeface="Constantia" panose="02030602050306030303" pitchFamily="18" charset="0"/>
              </a:rPr>
              <a:t> diagnose.</a:t>
            </a:r>
            <a:endParaRPr lang="en-GB" sz="7200" dirty="0">
              <a:solidFill>
                <a:srgbClr val="7030A0"/>
              </a:solidFill>
              <a:latin typeface="Constantia" panose="02030602050306030303" pitchFamily="18" charset="0"/>
            </a:endParaRPr>
          </a:p>
          <a:p>
            <a:pPr lvl="0"/>
            <a:r>
              <a:rPr lang="en-US" sz="7200" dirty="0" err="1">
                <a:solidFill>
                  <a:srgbClr val="7030A0"/>
                </a:solidFill>
                <a:latin typeface="Constantia" panose="02030602050306030303" pitchFamily="18" charset="0"/>
              </a:rPr>
              <a:t>Pengobatan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pencegahan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dari</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penyakit</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kejiwaan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emosi</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atau</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kesakitan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seseorang</a:t>
            </a:r>
            <a:r>
              <a:rPr lang="en-US" sz="7200" dirty="0">
                <a:solidFill>
                  <a:srgbClr val="7030A0"/>
                </a:solidFill>
                <a:latin typeface="Constantia" panose="02030602050306030303" pitchFamily="18" charset="0"/>
              </a:rPr>
              <a:t>.</a:t>
            </a:r>
            <a:endParaRPr lang="en-GB" sz="7200" dirty="0">
              <a:solidFill>
                <a:srgbClr val="7030A0"/>
              </a:solidFill>
              <a:latin typeface="Constantia" panose="02030602050306030303" pitchFamily="18" charset="0"/>
            </a:endParaRPr>
          </a:p>
          <a:p>
            <a:pPr lvl="0"/>
            <a:r>
              <a:rPr lang="en-US" sz="7200" dirty="0" err="1">
                <a:solidFill>
                  <a:srgbClr val="7030A0"/>
                </a:solidFill>
                <a:latin typeface="Constantia" panose="02030602050306030303" pitchFamily="18" charset="0"/>
              </a:rPr>
              <a:t>Mempersiapkan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karya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tulis</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laporan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ilmiah</a:t>
            </a:r>
            <a:r>
              <a:rPr lang="en-US" sz="7200" dirty="0">
                <a:solidFill>
                  <a:srgbClr val="7030A0"/>
                </a:solidFill>
                <a:latin typeface="Constantia" panose="02030602050306030303" pitchFamily="18" charset="0"/>
              </a:rPr>
              <a:t>.</a:t>
            </a:r>
            <a:endParaRPr lang="en-GB" sz="7200" dirty="0">
              <a:solidFill>
                <a:srgbClr val="7030A0"/>
              </a:solidFill>
              <a:latin typeface="Constantia" panose="02030602050306030303" pitchFamily="18" charset="0"/>
            </a:endParaRPr>
          </a:p>
          <a:p>
            <a:pPr lvl="0"/>
            <a:r>
              <a:rPr lang="en-US" sz="7200" dirty="0" err="1">
                <a:solidFill>
                  <a:srgbClr val="7030A0"/>
                </a:solidFill>
                <a:latin typeface="Constantia" panose="02030602050306030303" pitchFamily="18" charset="0"/>
              </a:rPr>
              <a:t>Melakukan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tugas-tugas</a:t>
            </a:r>
            <a:r>
              <a:rPr lang="en-US" sz="7200" dirty="0">
                <a:solidFill>
                  <a:srgbClr val="7030A0"/>
                </a:solidFill>
                <a:latin typeface="Constantia" panose="02030602050306030303" pitchFamily="18" charset="0"/>
              </a:rPr>
              <a:t> yang </a:t>
            </a:r>
            <a:r>
              <a:rPr lang="en-US" sz="7200" dirty="0" err="1">
                <a:solidFill>
                  <a:srgbClr val="7030A0"/>
                </a:solidFill>
                <a:latin typeface="Constantia" panose="02030602050306030303" pitchFamily="18" charset="0"/>
              </a:rPr>
              <a:t>berhubungan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dengan</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itu</a:t>
            </a:r>
            <a:r>
              <a:rPr lang="en-US" sz="7200" dirty="0">
                <a:solidFill>
                  <a:srgbClr val="7030A0"/>
                </a:solidFill>
                <a:latin typeface="Constantia" panose="02030602050306030303" pitchFamily="18" charset="0"/>
              </a:rPr>
              <a:t>.</a:t>
            </a:r>
            <a:endParaRPr lang="en-GB" sz="7200" dirty="0">
              <a:solidFill>
                <a:srgbClr val="7030A0"/>
              </a:solidFill>
              <a:latin typeface="Constantia" panose="02030602050306030303" pitchFamily="18" charset="0"/>
            </a:endParaRPr>
          </a:p>
          <a:p>
            <a:pPr lvl="0"/>
            <a:r>
              <a:rPr lang="en-US" sz="7200" dirty="0" err="1">
                <a:solidFill>
                  <a:srgbClr val="7030A0"/>
                </a:solidFill>
                <a:latin typeface="Constantia" panose="02030602050306030303" pitchFamily="18" charset="0"/>
              </a:rPr>
              <a:t>Mengawasi</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tenaga</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kerja</a:t>
            </a:r>
            <a:r>
              <a:rPr lang="en-US" sz="7200" dirty="0">
                <a:solidFill>
                  <a:srgbClr val="7030A0"/>
                </a:solidFill>
                <a:latin typeface="Constantia" panose="02030602050306030303" pitchFamily="18" charset="0"/>
              </a:rPr>
              <a:t> lain yang </a:t>
            </a:r>
            <a:r>
              <a:rPr lang="en-US" sz="7200" dirty="0" err="1">
                <a:solidFill>
                  <a:srgbClr val="7030A0"/>
                </a:solidFill>
                <a:latin typeface="Constantia" panose="02030602050306030303" pitchFamily="18" charset="0"/>
              </a:rPr>
              <a:t>terlibat</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dalam</a:t>
            </a:r>
            <a:r>
              <a:rPr lang="en-US" sz="7200" dirty="0">
                <a:solidFill>
                  <a:srgbClr val="7030A0"/>
                </a:solidFill>
                <a:latin typeface="Constantia" panose="02030602050306030303" pitchFamily="18" charset="0"/>
              </a:rPr>
              <a:t> </a:t>
            </a:r>
            <a:r>
              <a:rPr lang="en-US" sz="7200" dirty="0" err="1">
                <a:solidFill>
                  <a:srgbClr val="7030A0"/>
                </a:solidFill>
                <a:latin typeface="Constantia" panose="02030602050306030303" pitchFamily="18" charset="0"/>
              </a:rPr>
              <a:t>kegiatannya</a:t>
            </a:r>
            <a:r>
              <a:rPr lang="en-US" sz="7200" dirty="0">
                <a:solidFill>
                  <a:srgbClr val="7030A0"/>
                </a:solidFill>
                <a:latin typeface="Constantia" panose="02030602050306030303" pitchFamily="18" charset="0"/>
              </a:rPr>
              <a:t>.</a:t>
            </a:r>
            <a:endParaRPr lang="en-GB" sz="7200" dirty="0">
              <a:solidFill>
                <a:srgbClr val="7030A0"/>
              </a:solidFill>
              <a:latin typeface="Constantia" panose="02030602050306030303" pitchFamily="18" charset="0"/>
            </a:endParaRPr>
          </a:p>
          <a:p>
            <a:endParaRPr lang="en-GB" dirty="0"/>
          </a:p>
        </p:txBody>
      </p:sp>
    </p:spTree>
    <p:extLst>
      <p:ext uri="{BB962C8B-B14F-4D97-AF65-F5344CB8AC3E}">
        <p14:creationId xmlns:p14="http://schemas.microsoft.com/office/powerpoint/2010/main" val="15670099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080" y="738536"/>
            <a:ext cx="8761413" cy="1599715"/>
          </a:xfrm>
        </p:spPr>
        <p:txBody>
          <a:bodyPr/>
          <a:lstStyle/>
          <a:p>
            <a:pPr algn="just"/>
            <a:r>
              <a:rPr lang="en-GB" dirty="0" smtClean="0">
                <a:latin typeface="Baskerville Old Face" panose="02020602080505020303" pitchFamily="18" charset="0"/>
              </a:rPr>
              <a:t/>
            </a:r>
            <a:br>
              <a:rPr lang="en-GB" dirty="0" smtClean="0">
                <a:latin typeface="Baskerville Old Face" panose="02020602080505020303" pitchFamily="18" charset="0"/>
              </a:rPr>
            </a:br>
            <a:r>
              <a:rPr lang="en-GB" dirty="0" err="1" smtClean="0">
                <a:latin typeface="Baskerville Old Face" panose="02020602080505020303" pitchFamily="18" charset="0"/>
              </a:rPr>
              <a:t>Materi</a:t>
            </a:r>
            <a:r>
              <a:rPr lang="en-GB" dirty="0" smtClean="0">
                <a:latin typeface="Baskerville Old Face" panose="02020602080505020303" pitchFamily="18" charset="0"/>
              </a:rPr>
              <a:t/>
            </a:r>
            <a:br>
              <a:rPr lang="en-GB" dirty="0" smtClean="0">
                <a:latin typeface="Baskerville Old Face" panose="02020602080505020303" pitchFamily="18" charset="0"/>
              </a:rPr>
            </a:br>
            <a:r>
              <a:rPr lang="en-GB" dirty="0" err="1" smtClean="0">
                <a:latin typeface="Baskerville Old Face" panose="02020602080505020303" pitchFamily="18" charset="0"/>
              </a:rPr>
              <a:t>Bidang</a:t>
            </a:r>
            <a:r>
              <a:rPr lang="en-GB" dirty="0" smtClean="0">
                <a:latin typeface="Baskerville Old Face" panose="02020602080505020303" pitchFamily="18" charset="0"/>
              </a:rPr>
              <a:t> </a:t>
            </a:r>
            <a:r>
              <a:rPr lang="en-GB" dirty="0" err="1" smtClean="0">
                <a:latin typeface="Baskerville Old Face" panose="02020602080505020303" pitchFamily="18" charset="0"/>
              </a:rPr>
              <a:t>Kerja</a:t>
            </a:r>
            <a:r>
              <a:rPr lang="en-GB" dirty="0" smtClean="0">
                <a:latin typeface="Baskerville Old Face" panose="02020602080505020303" pitchFamily="18" charset="0"/>
              </a:rPr>
              <a:t>, </a:t>
            </a:r>
            <a:r>
              <a:rPr lang="en-GB" dirty="0" err="1">
                <a:latin typeface="Baskerville Old Face" panose="02020602080505020303" pitchFamily="18" charset="0"/>
              </a:rPr>
              <a:t>S</a:t>
            </a:r>
            <a:r>
              <a:rPr lang="en-GB" dirty="0" err="1" smtClean="0">
                <a:latin typeface="Baskerville Old Face" panose="02020602080505020303" pitchFamily="18" charset="0"/>
              </a:rPr>
              <a:t>osok</a:t>
            </a:r>
            <a:r>
              <a:rPr lang="en-GB" dirty="0" smtClean="0">
                <a:latin typeface="Baskerville Old Face" panose="02020602080505020303" pitchFamily="18" charset="0"/>
              </a:rPr>
              <a:t> Ideal, </a:t>
            </a:r>
            <a:r>
              <a:rPr lang="en-GB" dirty="0" err="1" smtClean="0">
                <a:latin typeface="Baskerville Old Face" panose="02020602080505020303" pitchFamily="18" charset="0"/>
              </a:rPr>
              <a:t>Rumusan</a:t>
            </a:r>
            <a:r>
              <a:rPr lang="en-GB" dirty="0" smtClean="0">
                <a:latin typeface="Baskerville Old Face" panose="02020602080505020303" pitchFamily="18" charset="0"/>
              </a:rPr>
              <a:t> </a:t>
            </a:r>
            <a:r>
              <a:rPr lang="en-GB" dirty="0" err="1" smtClean="0">
                <a:latin typeface="Baskerville Old Face" panose="02020602080505020303" pitchFamily="18" charset="0"/>
              </a:rPr>
              <a:t>Masalah</a:t>
            </a:r>
            <a:r>
              <a:rPr lang="en-GB" dirty="0" smtClean="0">
                <a:latin typeface="Baskerville Old Face" panose="02020602080505020303" pitchFamily="18" charset="0"/>
              </a:rPr>
              <a:t/>
            </a:r>
            <a:br>
              <a:rPr lang="en-GB" dirty="0" smtClean="0">
                <a:latin typeface="Baskerville Old Face" panose="02020602080505020303" pitchFamily="18" charset="0"/>
              </a:rPr>
            </a:br>
            <a:r>
              <a:rPr lang="en-GB" dirty="0" smtClean="0">
                <a:latin typeface="Baskerville Old Face" panose="02020602080505020303" pitchFamily="18" charset="0"/>
              </a:rPr>
              <a:t/>
            </a:r>
            <a:br>
              <a:rPr lang="en-GB" dirty="0" smtClean="0">
                <a:latin typeface="Baskerville Old Face" panose="02020602080505020303" pitchFamily="18" charset="0"/>
              </a:rPr>
            </a:br>
            <a:r>
              <a:rPr lang="en-GB" dirty="0" err="1" smtClean="0">
                <a:solidFill>
                  <a:srgbClr val="7030A0"/>
                </a:solidFill>
                <a:latin typeface="Baskerville Old Face" panose="02020602080505020303" pitchFamily="18" charset="0"/>
              </a:rPr>
              <a:t>Anggota</a:t>
            </a:r>
            <a:r>
              <a:rPr lang="en-GB" dirty="0" smtClean="0">
                <a:solidFill>
                  <a:srgbClr val="7030A0"/>
                </a:solidFill>
                <a:latin typeface="Baskerville Old Face" panose="02020602080505020303" pitchFamily="18" charset="0"/>
              </a:rPr>
              <a:t> </a:t>
            </a:r>
            <a:r>
              <a:rPr lang="en-GB" dirty="0" err="1" smtClean="0">
                <a:solidFill>
                  <a:srgbClr val="7030A0"/>
                </a:solidFill>
                <a:latin typeface="Baskerville Old Face" panose="02020602080505020303" pitchFamily="18" charset="0"/>
              </a:rPr>
              <a:t>Kelompok</a:t>
            </a:r>
            <a:r>
              <a:rPr lang="en-GB" dirty="0" smtClean="0">
                <a:solidFill>
                  <a:srgbClr val="7030A0"/>
                </a:solidFill>
                <a:latin typeface="Baskerville Old Face" panose="02020602080505020303" pitchFamily="18" charset="0"/>
              </a:rPr>
              <a:t> :</a:t>
            </a:r>
            <a:endParaRPr lang="en-GB" dirty="0">
              <a:solidFill>
                <a:srgbClr val="7030A0"/>
              </a:solidFill>
              <a:latin typeface="Baskerville Old Face" panose="02020602080505020303" pitchFamily="18" charset="0"/>
            </a:endParaRPr>
          </a:p>
        </p:txBody>
      </p:sp>
      <p:sp>
        <p:nvSpPr>
          <p:cNvPr id="3" name="Content Placeholder 2"/>
          <p:cNvSpPr>
            <a:spLocks noGrp="1"/>
          </p:cNvSpPr>
          <p:nvPr>
            <p:ph idx="1"/>
          </p:nvPr>
        </p:nvSpPr>
        <p:spPr>
          <a:xfrm>
            <a:off x="5561786" y="2495005"/>
            <a:ext cx="6323013" cy="2179321"/>
          </a:xfrm>
        </p:spPr>
        <p:txBody>
          <a:bodyPr>
            <a:normAutofit/>
          </a:bodyPr>
          <a:lstStyle/>
          <a:p>
            <a:r>
              <a:rPr lang="en-GB" sz="2400" dirty="0" err="1" smtClean="0">
                <a:solidFill>
                  <a:srgbClr val="7030A0"/>
                </a:solidFill>
                <a:latin typeface="Baskerville Old Face" panose="02020602080505020303" pitchFamily="18" charset="0"/>
              </a:rPr>
              <a:t>Irwina</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Dyah</a:t>
            </a:r>
            <a:r>
              <a:rPr lang="en-GB" sz="2400" dirty="0" smtClean="0">
                <a:solidFill>
                  <a:srgbClr val="7030A0"/>
                </a:solidFill>
                <a:latin typeface="Baskerville Old Face" panose="02020602080505020303" pitchFamily="18" charset="0"/>
              </a:rPr>
              <a:t> </a:t>
            </a:r>
          </a:p>
          <a:p>
            <a:r>
              <a:rPr lang="en-GB" sz="2400" dirty="0" smtClean="0">
                <a:solidFill>
                  <a:srgbClr val="7030A0"/>
                </a:solidFill>
                <a:latin typeface="Baskerville Old Face" panose="02020602080505020303" pitchFamily="18" charset="0"/>
              </a:rPr>
              <a:t>Astrid </a:t>
            </a:r>
            <a:r>
              <a:rPr lang="en-GB" sz="2400" dirty="0" err="1" smtClean="0">
                <a:solidFill>
                  <a:srgbClr val="7030A0"/>
                </a:solidFill>
                <a:latin typeface="Baskerville Old Face" panose="02020602080505020303" pitchFamily="18" charset="0"/>
              </a:rPr>
              <a:t>Verlanda</a:t>
            </a:r>
            <a:endParaRPr lang="en-GB" sz="2400" dirty="0" smtClean="0">
              <a:solidFill>
                <a:srgbClr val="7030A0"/>
              </a:solidFill>
              <a:latin typeface="Baskerville Old Face" panose="02020602080505020303" pitchFamily="18" charset="0"/>
            </a:endParaRPr>
          </a:p>
          <a:p>
            <a:r>
              <a:rPr lang="en-GB" sz="2400" dirty="0" smtClean="0">
                <a:solidFill>
                  <a:srgbClr val="7030A0"/>
                </a:solidFill>
                <a:latin typeface="Baskerville Old Face" panose="02020602080505020303" pitchFamily="18" charset="0"/>
              </a:rPr>
              <a:t>Devi </a:t>
            </a:r>
            <a:r>
              <a:rPr lang="en-GB" sz="2400" dirty="0" err="1" smtClean="0">
                <a:solidFill>
                  <a:srgbClr val="7030A0"/>
                </a:solidFill>
                <a:latin typeface="Baskerville Old Face" panose="02020602080505020303" pitchFamily="18" charset="0"/>
              </a:rPr>
              <a:t>Andrian</a:t>
            </a:r>
            <a:endParaRPr lang="en-GB" sz="2400" dirty="0" smtClean="0">
              <a:solidFill>
                <a:srgbClr val="7030A0"/>
              </a:solidFill>
              <a:latin typeface="Baskerville Old Face" panose="02020602080505020303" pitchFamily="18" charset="0"/>
            </a:endParaRPr>
          </a:p>
          <a:p>
            <a:r>
              <a:rPr lang="en-GB" sz="2400" dirty="0" err="1" smtClean="0">
                <a:solidFill>
                  <a:srgbClr val="7030A0"/>
                </a:solidFill>
                <a:latin typeface="Baskerville Old Face" panose="02020602080505020303" pitchFamily="18" charset="0"/>
              </a:rPr>
              <a:t>Wahyudi</a:t>
            </a:r>
            <a:endParaRPr lang="en-GB" sz="2400" dirty="0">
              <a:solidFill>
                <a:srgbClr val="7030A0"/>
              </a:solidFill>
              <a:latin typeface="Baskerville Old Face" panose="02020602080505020303" pitchFamily="18" charset="0"/>
            </a:endParaRPr>
          </a:p>
        </p:txBody>
      </p:sp>
    </p:spTree>
    <p:extLst>
      <p:ext uri="{BB962C8B-B14F-4D97-AF65-F5344CB8AC3E}">
        <p14:creationId xmlns:p14="http://schemas.microsoft.com/office/powerpoint/2010/main" val="36014675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H="1" flipV="1">
            <a:off x="1390679" y="1484811"/>
            <a:ext cx="9751938" cy="2838994"/>
          </a:xfrm>
        </p:spPr>
        <p:txBody>
          <a:bodyPr/>
          <a:lstStyle/>
          <a:p>
            <a:pPr algn="just"/>
            <a:r>
              <a:rPr lang="en-GB" sz="2400" dirty="0" err="1" smtClean="0">
                <a:latin typeface="Baskerville Old Face" panose="02020602080505020303" pitchFamily="18" charset="0"/>
              </a:rPr>
              <a:t>Psikologi</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memiliki</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kewenangan</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untuk</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memberikan</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layanan</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psikologi</a:t>
            </a:r>
            <a:r>
              <a:rPr lang="en-GB" sz="2400" dirty="0" smtClean="0">
                <a:latin typeface="Baskerville Old Face" panose="02020602080505020303" pitchFamily="18" charset="0"/>
              </a:rPr>
              <a:t> yang </a:t>
            </a:r>
            <a:r>
              <a:rPr lang="en-GB" sz="2400" dirty="0" err="1" smtClean="0">
                <a:latin typeface="Baskerville Old Face" panose="02020602080505020303" pitchFamily="18" charset="0"/>
              </a:rPr>
              <a:t>meliputi</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bidang-bidang</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praktik</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klinis</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dan</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konseling</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penelitian,pengajaran</a:t>
            </a:r>
            <a:r>
              <a:rPr lang="en-GB" sz="2400" dirty="0" smtClean="0">
                <a:latin typeface="Baskerville Old Face" panose="02020602080505020303" pitchFamily="18" charset="0"/>
              </a:rPr>
              <a:t>, supervise, </a:t>
            </a:r>
            <a:r>
              <a:rPr lang="en-GB" sz="2400" dirty="0" err="1" smtClean="0">
                <a:latin typeface="Baskerville Old Face" panose="02020602080505020303" pitchFamily="18" charset="0"/>
              </a:rPr>
              <a:t>dalam</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pelatihan</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layanan</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masyarakat</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pengembangan</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bijakan</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intervensi</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sosial</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dan</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klinis</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pengembangan</a:t>
            </a:r>
            <a:r>
              <a:rPr lang="en-GB" sz="2400" dirty="0" smtClean="0">
                <a:latin typeface="Baskerville Old Face" panose="02020602080505020303" pitchFamily="18" charset="0"/>
              </a:rPr>
              <a:t> instrument </a:t>
            </a:r>
            <a:r>
              <a:rPr lang="en-GB" sz="2400" dirty="0" err="1" smtClean="0">
                <a:latin typeface="Baskerville Old Face" panose="02020602080505020303" pitchFamily="18" charset="0"/>
              </a:rPr>
              <a:t>asesmen</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psikologi</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semakin</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meluas</a:t>
            </a:r>
            <a:r>
              <a:rPr lang="en-GB" sz="2400" dirty="0" smtClean="0">
                <a:latin typeface="Baskerville Old Face" panose="02020602080505020303" pitchFamily="18" charset="0"/>
              </a:rPr>
              <a:t> di </a:t>
            </a:r>
            <a:r>
              <a:rPr lang="en-GB" sz="2400" dirty="0" err="1" smtClean="0">
                <a:latin typeface="Baskerville Old Face" panose="02020602080505020303" pitchFamily="18" charset="0"/>
              </a:rPr>
              <a:t>bidang</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pendidikan</a:t>
            </a:r>
            <a:r>
              <a:rPr lang="en-GB" sz="2400" dirty="0" smtClean="0">
                <a:latin typeface="Baskerville Old Face" panose="02020602080505020303" pitchFamily="18" charset="0"/>
              </a:rPr>
              <a:t>, industry, </a:t>
            </a:r>
            <a:r>
              <a:rPr lang="en-GB" sz="2400" dirty="0" err="1" smtClean="0">
                <a:latin typeface="Baskerville Old Face" panose="02020602080505020303" pitchFamily="18" charset="0"/>
              </a:rPr>
              <a:t>dan</a:t>
            </a:r>
            <a:r>
              <a:rPr lang="en-GB" sz="2400" dirty="0" smtClean="0">
                <a:latin typeface="Baskerville Old Face" panose="02020602080505020303" pitchFamily="18" charset="0"/>
              </a:rPr>
              <a:t> </a:t>
            </a:r>
            <a:r>
              <a:rPr lang="en-GB" sz="2400" dirty="0" err="1" smtClean="0">
                <a:latin typeface="Baskerville Old Face" panose="02020602080505020303" pitchFamily="18" charset="0"/>
              </a:rPr>
              <a:t>organisasi</a:t>
            </a:r>
            <a:endParaRPr lang="en-GB" sz="2400" dirty="0">
              <a:latin typeface="Baskerville Old Face" panose="02020602080505020303" pitchFamily="18" charset="0"/>
            </a:endParaRPr>
          </a:p>
        </p:txBody>
      </p:sp>
      <p:sp>
        <p:nvSpPr>
          <p:cNvPr id="3" name="Subtitle 2"/>
          <p:cNvSpPr>
            <a:spLocks noGrp="1"/>
          </p:cNvSpPr>
          <p:nvPr>
            <p:ph type="subTitle" idx="1"/>
          </p:nvPr>
        </p:nvSpPr>
        <p:spPr>
          <a:xfrm>
            <a:off x="2604933" y="623391"/>
            <a:ext cx="8825658" cy="861420"/>
          </a:xfrm>
        </p:spPr>
        <p:txBody>
          <a:bodyPr>
            <a:normAutofit/>
          </a:bodyPr>
          <a:lstStyle/>
          <a:p>
            <a:r>
              <a:rPr lang="en-GB" sz="3600" dirty="0" err="1">
                <a:solidFill>
                  <a:schemeClr val="bg1"/>
                </a:solidFill>
                <a:latin typeface="Imprint MT Shadow" panose="04020605060303030202" pitchFamily="82" charset="0"/>
              </a:rPr>
              <a:t>Bidang</a:t>
            </a:r>
            <a:r>
              <a:rPr lang="en-GB" sz="3600" dirty="0">
                <a:solidFill>
                  <a:schemeClr val="bg1"/>
                </a:solidFill>
                <a:latin typeface="Imprint MT Shadow" panose="04020605060303030202" pitchFamily="82" charset="0"/>
              </a:rPr>
              <a:t> </a:t>
            </a:r>
            <a:r>
              <a:rPr lang="en-GB" sz="3600" dirty="0" err="1">
                <a:solidFill>
                  <a:schemeClr val="bg1"/>
                </a:solidFill>
                <a:latin typeface="Imprint MT Shadow" panose="04020605060303030202" pitchFamily="82" charset="0"/>
              </a:rPr>
              <a:t>Kerja</a:t>
            </a:r>
            <a:r>
              <a:rPr lang="en-GB" sz="3600" dirty="0">
                <a:solidFill>
                  <a:schemeClr val="bg1"/>
                </a:solidFill>
                <a:latin typeface="Imprint MT Shadow" panose="04020605060303030202" pitchFamily="82" charset="0"/>
              </a:rPr>
              <a:t> </a:t>
            </a:r>
            <a:r>
              <a:rPr lang="en-GB" sz="3600" dirty="0" err="1">
                <a:solidFill>
                  <a:schemeClr val="bg1"/>
                </a:solidFill>
                <a:latin typeface="Imprint MT Shadow" panose="04020605060303030202" pitchFamily="82" charset="0"/>
              </a:rPr>
              <a:t>Psikologi</a:t>
            </a:r>
            <a:endParaRPr lang="en-GB" sz="3600" dirty="0">
              <a:solidFill>
                <a:schemeClr val="bg1"/>
              </a:solidFill>
              <a:latin typeface="Imprint MT Shadow" panose="04020605060303030202" pitchFamily="82" charset="0"/>
            </a:endParaRPr>
          </a:p>
        </p:txBody>
      </p:sp>
    </p:spTree>
    <p:extLst>
      <p:ext uri="{BB962C8B-B14F-4D97-AF65-F5344CB8AC3E}">
        <p14:creationId xmlns:p14="http://schemas.microsoft.com/office/powerpoint/2010/main" val="25856639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GB" dirty="0" err="1" smtClean="0">
                <a:solidFill>
                  <a:schemeClr val="bg1"/>
                </a:solidFill>
                <a:latin typeface="Imprint MT Shadow" panose="04020605060303030202" pitchFamily="82" charset="0"/>
              </a:rPr>
              <a:t>Psikologi</a:t>
            </a:r>
            <a:r>
              <a:rPr lang="en-GB" dirty="0" smtClean="0">
                <a:solidFill>
                  <a:schemeClr val="bg1"/>
                </a:solidFill>
                <a:latin typeface="Imprint MT Shadow" panose="04020605060303030202" pitchFamily="82" charset="0"/>
              </a:rPr>
              <a:t> </a:t>
            </a:r>
            <a:r>
              <a:rPr lang="en-GB" dirty="0" err="1" smtClean="0">
                <a:solidFill>
                  <a:schemeClr val="bg1"/>
                </a:solidFill>
                <a:latin typeface="Imprint MT Shadow" panose="04020605060303030202" pitchFamily="82" charset="0"/>
              </a:rPr>
              <a:t>bidang</a:t>
            </a:r>
            <a:r>
              <a:rPr lang="en-GB" dirty="0" smtClean="0">
                <a:solidFill>
                  <a:schemeClr val="bg1"/>
                </a:solidFill>
                <a:latin typeface="Imprint MT Shadow" panose="04020605060303030202" pitchFamily="82" charset="0"/>
              </a:rPr>
              <a:t> </a:t>
            </a:r>
            <a:r>
              <a:rPr lang="en-GB" dirty="0" err="1" smtClean="0">
                <a:solidFill>
                  <a:schemeClr val="bg1"/>
                </a:solidFill>
                <a:latin typeface="Imprint MT Shadow" panose="04020605060303030202" pitchFamily="82" charset="0"/>
              </a:rPr>
              <a:t>pendidikan</a:t>
            </a:r>
            <a:endParaRPr lang="en-GB" dirty="0">
              <a:solidFill>
                <a:schemeClr val="bg1"/>
              </a:solidFill>
              <a:latin typeface="Imprint MT Shadow" panose="04020605060303030202" pitchFamily="82" charset="0"/>
            </a:endParaRPr>
          </a:p>
        </p:txBody>
      </p:sp>
      <p:sp>
        <p:nvSpPr>
          <p:cNvPr id="3" name="Content Placeholder 2"/>
          <p:cNvSpPr>
            <a:spLocks noGrp="1"/>
          </p:cNvSpPr>
          <p:nvPr>
            <p:ph idx="1"/>
          </p:nvPr>
        </p:nvSpPr>
        <p:spPr/>
        <p:txBody>
          <a:bodyPr>
            <a:normAutofit/>
          </a:bodyPr>
          <a:lstStyle/>
          <a:p>
            <a:pPr marL="0" indent="0" algn="just">
              <a:buNone/>
            </a:pPr>
            <a:r>
              <a:rPr lang="en-GB" sz="2400" dirty="0" err="1" smtClean="0">
                <a:solidFill>
                  <a:schemeClr val="accent6">
                    <a:lumMod val="50000"/>
                  </a:schemeClr>
                </a:solidFill>
                <a:latin typeface="Baskerville Old Face" panose="02020602080505020303" pitchFamily="18" charset="0"/>
              </a:rPr>
              <a:t>Bidang</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pendidikan</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mengenai</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klien</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individu</a:t>
            </a:r>
            <a:r>
              <a:rPr lang="en-GB" sz="2400" dirty="0" smtClean="0">
                <a:solidFill>
                  <a:schemeClr val="accent6">
                    <a:lumMod val="50000"/>
                  </a:schemeClr>
                </a:solidFill>
                <a:latin typeface="Baskerville Old Face" panose="02020602080505020303" pitchFamily="18" charset="0"/>
              </a:rPr>
              <a:t> tau </a:t>
            </a:r>
            <a:r>
              <a:rPr lang="en-GB" sz="2400" dirty="0" err="1" smtClean="0">
                <a:solidFill>
                  <a:schemeClr val="accent6">
                    <a:lumMod val="50000"/>
                  </a:schemeClr>
                </a:solidFill>
                <a:latin typeface="Baskerville Old Face" panose="02020602080505020303" pitchFamily="18" charset="0"/>
              </a:rPr>
              <a:t>kelompok</a:t>
            </a:r>
            <a:r>
              <a:rPr lang="en-GB" sz="2400" dirty="0" smtClean="0">
                <a:solidFill>
                  <a:schemeClr val="accent6">
                    <a:lumMod val="50000"/>
                  </a:schemeClr>
                </a:solidFill>
                <a:latin typeface="Baskerville Old Face" panose="02020602080505020303" pitchFamily="18" charset="0"/>
              </a:rPr>
              <a:t> yang </a:t>
            </a:r>
            <a:r>
              <a:rPr lang="en-GB" sz="2400" dirty="0" err="1" smtClean="0">
                <a:solidFill>
                  <a:schemeClr val="accent6">
                    <a:lumMod val="50000"/>
                  </a:schemeClr>
                </a:solidFill>
                <a:latin typeface="Baskerville Old Face" panose="02020602080505020303" pitchFamily="18" charset="0"/>
              </a:rPr>
              <a:t>belajar</a:t>
            </a:r>
            <a:r>
              <a:rPr lang="en-GB" sz="2400" dirty="0" smtClean="0">
                <a:solidFill>
                  <a:schemeClr val="accent6">
                    <a:lumMod val="50000"/>
                  </a:schemeClr>
                </a:solidFill>
                <a:latin typeface="Baskerville Old Face" panose="02020602080505020303" pitchFamily="18" charset="0"/>
              </a:rPr>
              <a:t>, yang </a:t>
            </a:r>
            <a:r>
              <a:rPr lang="en-GB" sz="2400" dirty="0" err="1" smtClean="0">
                <a:solidFill>
                  <a:schemeClr val="accent6">
                    <a:lumMod val="50000"/>
                  </a:schemeClr>
                </a:solidFill>
                <a:latin typeface="Baskerville Old Face" panose="02020602080505020303" pitchFamily="18" charset="0"/>
              </a:rPr>
              <a:t>mengalami</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kesulitan</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belajar</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mengidentifikasi</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potensi</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dan</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pengembangannya</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membuat</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strategi</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belajar</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dan</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melakukan</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pendidikan</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khusus</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dengan</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bidang</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garapan</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kurikulum</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evaluasi</a:t>
            </a:r>
            <a:r>
              <a:rPr lang="en-GB" sz="2400" dirty="0" smtClean="0">
                <a:solidFill>
                  <a:schemeClr val="accent6">
                    <a:lumMod val="50000"/>
                  </a:schemeClr>
                </a:solidFill>
                <a:latin typeface="Baskerville Old Face" panose="02020602080505020303" pitchFamily="18" charset="0"/>
              </a:rPr>
              <a:t> </a:t>
            </a:r>
            <a:r>
              <a:rPr lang="en-GB" sz="2400" dirty="0" err="1" smtClean="0">
                <a:solidFill>
                  <a:schemeClr val="accent6">
                    <a:lumMod val="50000"/>
                  </a:schemeClr>
                </a:solidFill>
                <a:latin typeface="Baskerville Old Face" panose="02020602080505020303" pitchFamily="18" charset="0"/>
              </a:rPr>
              <a:t>belajar</a:t>
            </a:r>
            <a:r>
              <a:rPr lang="en-GB" sz="2400" dirty="0" smtClean="0">
                <a:solidFill>
                  <a:schemeClr val="accent6">
                    <a:lumMod val="50000"/>
                  </a:schemeClr>
                </a:solidFill>
                <a:latin typeface="Baskerville Old Face" panose="02020602080505020303" pitchFamily="18" charset="0"/>
              </a:rPr>
              <a:t>, program </a:t>
            </a:r>
            <a:r>
              <a:rPr lang="en-GB" sz="2400" dirty="0" err="1" smtClean="0">
                <a:solidFill>
                  <a:schemeClr val="accent6">
                    <a:lumMod val="50000"/>
                  </a:schemeClr>
                </a:solidFill>
                <a:latin typeface="Baskerville Old Face" panose="02020602080505020303" pitchFamily="18" charset="0"/>
              </a:rPr>
              <a:t>akselerasi</a:t>
            </a:r>
            <a:r>
              <a:rPr lang="en-GB" sz="2400" dirty="0" smtClean="0">
                <a:solidFill>
                  <a:schemeClr val="accent6">
                    <a:lumMod val="50000"/>
                  </a:schemeClr>
                </a:solidFill>
                <a:latin typeface="Baskerville Old Face" panose="02020602080505020303" pitchFamily="18" charset="0"/>
              </a:rPr>
              <a:t>, PAUD.</a:t>
            </a:r>
            <a:endParaRPr lang="en-GB" sz="2400" dirty="0">
              <a:solidFill>
                <a:schemeClr val="accent6">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15717260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2"/>
            </a:pPr>
            <a:r>
              <a:rPr lang="en-GB" dirty="0" err="1" smtClean="0">
                <a:latin typeface="Imprint MT Shadow" panose="04020605060303030202" pitchFamily="82" charset="0"/>
              </a:rPr>
              <a:t>Psikologi</a:t>
            </a:r>
            <a:r>
              <a:rPr lang="en-GB" dirty="0" smtClean="0">
                <a:latin typeface="Imprint MT Shadow" panose="04020605060303030202" pitchFamily="82" charset="0"/>
              </a:rPr>
              <a:t> </a:t>
            </a:r>
            <a:r>
              <a:rPr lang="en-GB" dirty="0" err="1" smtClean="0">
                <a:latin typeface="Imprint MT Shadow" panose="04020605060303030202" pitchFamily="82" charset="0"/>
              </a:rPr>
              <a:t>Bidang</a:t>
            </a:r>
            <a:r>
              <a:rPr lang="en-GB" dirty="0" smtClean="0">
                <a:latin typeface="Imprint MT Shadow" panose="04020605060303030202" pitchFamily="82" charset="0"/>
              </a:rPr>
              <a:t> </a:t>
            </a:r>
            <a:r>
              <a:rPr lang="en-GB" dirty="0" err="1" smtClean="0">
                <a:latin typeface="Imprint MT Shadow" panose="04020605060303030202" pitchFamily="82" charset="0"/>
              </a:rPr>
              <a:t>Industri</a:t>
            </a:r>
            <a:r>
              <a:rPr lang="en-GB" dirty="0" smtClean="0">
                <a:latin typeface="Imprint MT Shadow" panose="04020605060303030202" pitchFamily="82" charset="0"/>
              </a:rPr>
              <a:t> </a:t>
            </a:r>
            <a:r>
              <a:rPr lang="en-GB" dirty="0" err="1" smtClean="0">
                <a:latin typeface="Imprint MT Shadow" panose="04020605060303030202" pitchFamily="82" charset="0"/>
              </a:rPr>
              <a:t>dan</a:t>
            </a:r>
            <a:r>
              <a:rPr lang="en-GB" dirty="0" smtClean="0">
                <a:latin typeface="Imprint MT Shadow" panose="04020605060303030202" pitchFamily="82" charset="0"/>
              </a:rPr>
              <a:t> </a:t>
            </a:r>
            <a:r>
              <a:rPr lang="en-GB" dirty="0" err="1" smtClean="0">
                <a:latin typeface="Imprint MT Shadow" panose="04020605060303030202" pitchFamily="82" charset="0"/>
              </a:rPr>
              <a:t>Organisasi</a:t>
            </a:r>
            <a:endParaRPr lang="en-GB" dirty="0">
              <a:latin typeface="Imprint MT Shadow" panose="04020605060303030202" pitchFamily="82" charset="0"/>
            </a:endParaRPr>
          </a:p>
        </p:txBody>
      </p:sp>
      <p:sp>
        <p:nvSpPr>
          <p:cNvPr id="3" name="Content Placeholder 2"/>
          <p:cNvSpPr>
            <a:spLocks noGrp="1"/>
          </p:cNvSpPr>
          <p:nvPr>
            <p:ph idx="1"/>
          </p:nvPr>
        </p:nvSpPr>
        <p:spPr/>
        <p:txBody>
          <a:bodyPr>
            <a:normAutofit/>
          </a:bodyPr>
          <a:lstStyle/>
          <a:p>
            <a:pPr marL="0" indent="0" algn="just">
              <a:buNone/>
            </a:pPr>
            <a:r>
              <a:rPr lang="en-GB" sz="2400" dirty="0" err="1" smtClean="0">
                <a:solidFill>
                  <a:srgbClr val="7030A0"/>
                </a:solidFill>
                <a:latin typeface="Baskerville Old Face" panose="02020602080505020303" pitchFamily="18" charset="0"/>
              </a:rPr>
              <a:t>Bidang</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Industri</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dan</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Organisasi</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menjalankan</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tugasnya</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dalam</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mengenai</a:t>
            </a:r>
            <a:r>
              <a:rPr lang="en-GB" sz="2400" dirty="0" smtClean="0">
                <a:solidFill>
                  <a:srgbClr val="7030A0"/>
                </a:solidFill>
                <a:latin typeface="Baskerville Old Face" panose="02020602080505020303" pitchFamily="18" charset="0"/>
              </a:rPr>
              <a:t> SDM, </a:t>
            </a:r>
            <a:r>
              <a:rPr lang="en-GB" sz="2400" dirty="0" err="1" smtClean="0">
                <a:solidFill>
                  <a:srgbClr val="7030A0"/>
                </a:solidFill>
                <a:latin typeface="Baskerville Old Face" panose="02020602080505020303" pitchFamily="18" charset="0"/>
              </a:rPr>
              <a:t>budaya</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perusahaan</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sistem</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jenjang</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karir</a:t>
            </a:r>
            <a:r>
              <a:rPr lang="en-GB" sz="2400" dirty="0" smtClean="0">
                <a:solidFill>
                  <a:srgbClr val="7030A0"/>
                </a:solidFill>
                <a:latin typeface="Baskerville Old Face" panose="02020602080505020303" pitchFamily="18" charset="0"/>
              </a:rPr>
              <a:t>, promise, </a:t>
            </a:r>
            <a:r>
              <a:rPr lang="en-GB" sz="2400" dirty="0" err="1" smtClean="0">
                <a:solidFill>
                  <a:srgbClr val="7030A0"/>
                </a:solidFill>
                <a:latin typeface="Baskerville Old Face" panose="02020602080505020303" pitchFamily="18" charset="0"/>
              </a:rPr>
              <a:t>persyaratan</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kerja</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selain</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itu</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profesi</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psikologi</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menangani</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individu</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dan</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kelompok</a:t>
            </a:r>
            <a:r>
              <a:rPr lang="en-GB" sz="2400" dirty="0" smtClean="0">
                <a:solidFill>
                  <a:srgbClr val="7030A0"/>
                </a:solidFill>
                <a:latin typeface="Baskerville Old Face" panose="02020602080505020303" pitchFamily="18" charset="0"/>
              </a:rPr>
              <a:t> yang </a:t>
            </a:r>
            <a:r>
              <a:rPr lang="en-GB" sz="2400" dirty="0" err="1" smtClean="0">
                <a:solidFill>
                  <a:srgbClr val="7030A0"/>
                </a:solidFill>
                <a:latin typeface="Baskerville Old Face" panose="02020602080505020303" pitchFamily="18" charset="0"/>
              </a:rPr>
              <a:t>mengalami</a:t>
            </a:r>
            <a:r>
              <a:rPr lang="en-GB" sz="2400" dirty="0" smtClean="0">
                <a:solidFill>
                  <a:srgbClr val="7030A0"/>
                </a:solidFill>
                <a:latin typeface="Baskerville Old Face" panose="02020602080505020303" pitchFamily="18" charset="0"/>
              </a:rPr>
              <a:t> stress </a:t>
            </a:r>
            <a:r>
              <a:rPr lang="en-GB" sz="2400" dirty="0" err="1" smtClean="0">
                <a:solidFill>
                  <a:srgbClr val="7030A0"/>
                </a:solidFill>
                <a:latin typeface="Baskerville Old Face" panose="02020602080505020303" pitchFamily="18" charset="0"/>
              </a:rPr>
              <a:t>kerja</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membangkitkan</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semangat</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kerja</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mewujudkan</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kepuasan</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kerja</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dan</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membantu</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karyawan</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untuk</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menyesuikan</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diri</a:t>
            </a:r>
            <a:r>
              <a:rPr lang="en-GB" sz="2400" dirty="0" smtClean="0">
                <a:solidFill>
                  <a:srgbClr val="7030A0"/>
                </a:solidFill>
                <a:latin typeface="Baskerville Old Face" panose="02020602080505020303" pitchFamily="18" charset="0"/>
              </a:rPr>
              <a:t> di </a:t>
            </a:r>
            <a:r>
              <a:rPr lang="en-GB" sz="2400" dirty="0" err="1" smtClean="0">
                <a:solidFill>
                  <a:srgbClr val="7030A0"/>
                </a:solidFill>
                <a:latin typeface="Baskerville Old Face" panose="02020602080505020303" pitchFamily="18" charset="0"/>
              </a:rPr>
              <a:t>lingkungan</a:t>
            </a:r>
            <a:r>
              <a:rPr lang="en-GB" sz="2400" dirty="0" smtClean="0">
                <a:solidFill>
                  <a:srgbClr val="7030A0"/>
                </a:solidFill>
                <a:latin typeface="Baskerville Old Face" panose="02020602080505020303" pitchFamily="18" charset="0"/>
              </a:rPr>
              <a:t> </a:t>
            </a:r>
            <a:r>
              <a:rPr lang="en-GB" sz="2400" dirty="0" err="1" smtClean="0">
                <a:solidFill>
                  <a:srgbClr val="7030A0"/>
                </a:solidFill>
                <a:latin typeface="Baskerville Old Face" panose="02020602080505020303" pitchFamily="18" charset="0"/>
              </a:rPr>
              <a:t>kerja</a:t>
            </a:r>
            <a:endParaRPr lang="en-GB" sz="2400" dirty="0">
              <a:solidFill>
                <a:srgbClr val="7030A0"/>
              </a:solidFill>
              <a:latin typeface="Baskerville Old Face" panose="02020602080505020303" pitchFamily="18" charset="0"/>
            </a:endParaRPr>
          </a:p>
        </p:txBody>
      </p:sp>
    </p:spTree>
    <p:extLst>
      <p:ext uri="{BB962C8B-B14F-4D97-AF65-F5344CB8AC3E}">
        <p14:creationId xmlns:p14="http://schemas.microsoft.com/office/powerpoint/2010/main" val="9982676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3"/>
            </a:pPr>
            <a:r>
              <a:rPr lang="en-GB" dirty="0" err="1" smtClean="0">
                <a:latin typeface="Imprint MT Shadow" panose="04020605060303030202" pitchFamily="82" charset="0"/>
              </a:rPr>
              <a:t>Psikologi</a:t>
            </a:r>
            <a:r>
              <a:rPr lang="en-GB" dirty="0" smtClean="0">
                <a:latin typeface="Imprint MT Shadow" panose="04020605060303030202" pitchFamily="82" charset="0"/>
              </a:rPr>
              <a:t> </a:t>
            </a:r>
            <a:r>
              <a:rPr lang="en-GB" dirty="0" err="1" smtClean="0">
                <a:latin typeface="Imprint MT Shadow" panose="04020605060303030202" pitchFamily="82" charset="0"/>
              </a:rPr>
              <a:t>bidang</a:t>
            </a:r>
            <a:r>
              <a:rPr lang="en-GB" dirty="0" smtClean="0">
                <a:latin typeface="Imprint MT Shadow" panose="04020605060303030202" pitchFamily="82" charset="0"/>
              </a:rPr>
              <a:t> </a:t>
            </a:r>
            <a:r>
              <a:rPr lang="en-GB" dirty="0" err="1" smtClean="0">
                <a:latin typeface="Imprint MT Shadow" panose="04020605060303030202" pitchFamily="82" charset="0"/>
              </a:rPr>
              <a:t>Sosial</a:t>
            </a:r>
            <a:endParaRPr lang="en-GB" dirty="0">
              <a:latin typeface="Imprint MT Shadow" panose="04020605060303030202" pitchFamily="82" charset="0"/>
            </a:endParaRPr>
          </a:p>
        </p:txBody>
      </p:sp>
      <p:sp>
        <p:nvSpPr>
          <p:cNvPr id="3" name="Content Placeholder 2"/>
          <p:cNvSpPr>
            <a:spLocks noGrp="1"/>
          </p:cNvSpPr>
          <p:nvPr>
            <p:ph idx="1"/>
          </p:nvPr>
        </p:nvSpPr>
        <p:spPr/>
        <p:txBody>
          <a:bodyPr>
            <a:normAutofit/>
          </a:bodyPr>
          <a:lstStyle/>
          <a:p>
            <a:pPr marL="0" indent="0" algn="just">
              <a:buNone/>
            </a:pPr>
            <a:r>
              <a:rPr lang="en-GB" sz="2800" dirty="0" err="1" smtClean="0">
                <a:solidFill>
                  <a:srgbClr val="7030A0"/>
                </a:solidFill>
                <a:latin typeface="Baskerville Old Face" panose="02020602080505020303" pitchFamily="18" charset="0"/>
              </a:rPr>
              <a:t>Bidang</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sosial</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bertugas</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mengenai</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klien</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individu</a:t>
            </a:r>
            <a:r>
              <a:rPr lang="en-GB" sz="2800" dirty="0" smtClean="0">
                <a:solidFill>
                  <a:srgbClr val="7030A0"/>
                </a:solidFill>
                <a:latin typeface="Baskerville Old Face" panose="02020602080505020303" pitchFamily="18" charset="0"/>
              </a:rPr>
              <a:t> tau </a:t>
            </a:r>
            <a:r>
              <a:rPr lang="en-GB" sz="2800" dirty="0" err="1" smtClean="0">
                <a:solidFill>
                  <a:srgbClr val="7030A0"/>
                </a:solidFill>
                <a:latin typeface="Baskerville Old Face" panose="02020602080505020303" pitchFamily="18" charset="0"/>
              </a:rPr>
              <a:t>kelompok</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dalam</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kehidupan</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sosialnya</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seperti</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menangani</a:t>
            </a:r>
            <a:r>
              <a:rPr lang="en-GB" sz="2800" dirty="0" smtClean="0">
                <a:solidFill>
                  <a:srgbClr val="7030A0"/>
                </a:solidFill>
                <a:latin typeface="Baskerville Old Face" panose="02020602080505020303" pitchFamily="18" charset="0"/>
              </a:rPr>
              <a:t> korban </a:t>
            </a:r>
            <a:r>
              <a:rPr lang="en-GB" sz="2800" dirty="0" err="1" smtClean="0">
                <a:solidFill>
                  <a:srgbClr val="7030A0"/>
                </a:solidFill>
                <a:latin typeface="Baskerville Old Face" panose="02020602080505020303" pitchFamily="18" charset="0"/>
              </a:rPr>
              <a:t>bancana</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ketidakadilan</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pemberdayaan</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perempuan</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anak</a:t>
            </a:r>
            <a:r>
              <a:rPr lang="en-GB" sz="2800" dirty="0" smtClean="0">
                <a:solidFill>
                  <a:srgbClr val="7030A0"/>
                </a:solidFill>
                <a:latin typeface="Baskerville Old Face" panose="02020602080505020303" pitchFamily="18" charset="0"/>
              </a:rPr>
              <a:t> </a:t>
            </a:r>
            <a:r>
              <a:rPr lang="en-GB" sz="2800" dirty="0" err="1" smtClean="0">
                <a:solidFill>
                  <a:srgbClr val="7030A0"/>
                </a:solidFill>
                <a:latin typeface="Baskerville Old Face" panose="02020602080505020303" pitchFamily="18" charset="0"/>
              </a:rPr>
              <a:t>jalanan</a:t>
            </a:r>
            <a:endParaRPr lang="en-GB" sz="2800" dirty="0">
              <a:solidFill>
                <a:srgbClr val="7030A0"/>
              </a:solidFill>
              <a:latin typeface="Baskerville Old Face" panose="02020602080505020303" pitchFamily="18" charset="0"/>
            </a:endParaRPr>
          </a:p>
        </p:txBody>
      </p:sp>
    </p:spTree>
    <p:extLst>
      <p:ext uri="{BB962C8B-B14F-4D97-AF65-F5344CB8AC3E}">
        <p14:creationId xmlns:p14="http://schemas.microsoft.com/office/powerpoint/2010/main" val="19495231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565742" y="581055"/>
            <a:ext cx="8825660" cy="725230"/>
          </a:xfrm>
        </p:spPr>
        <p:txBody>
          <a:bodyPr/>
          <a:lstStyle/>
          <a:p>
            <a:r>
              <a:rPr lang="en-GB" sz="3600" dirty="0" smtClean="0">
                <a:latin typeface="Imprint MT Shadow" panose="04020605060303030202" pitchFamily="82" charset="0"/>
              </a:rPr>
              <a:t>SOSOK IDEAL PSIKOLOGI</a:t>
            </a:r>
            <a:endParaRPr lang="en-GB" sz="3600" dirty="0">
              <a:latin typeface="Imprint MT Shadow" panose="04020605060303030202" pitchFamily="82" charset="0"/>
            </a:endParaRPr>
          </a:p>
        </p:txBody>
      </p:sp>
      <p:sp>
        <p:nvSpPr>
          <p:cNvPr id="8" name="Text Placeholder 7"/>
          <p:cNvSpPr>
            <a:spLocks noGrp="1"/>
          </p:cNvSpPr>
          <p:nvPr>
            <p:ph type="body" idx="1"/>
          </p:nvPr>
        </p:nvSpPr>
        <p:spPr>
          <a:xfrm>
            <a:off x="1520713" y="2085824"/>
            <a:ext cx="8825659" cy="1597901"/>
          </a:xfrm>
        </p:spPr>
        <p:txBody>
          <a:bodyPr>
            <a:normAutofit fontScale="25000" lnSpcReduction="20000"/>
          </a:bodyPr>
          <a:lstStyle/>
          <a:p>
            <a:pPr algn="just"/>
            <a:r>
              <a:rPr lang="en-GB" sz="11200" dirty="0" err="1" smtClean="0">
                <a:solidFill>
                  <a:schemeClr val="bg1"/>
                </a:solidFill>
                <a:latin typeface="Baskerville Old Face" panose="02020602080505020303" pitchFamily="18" charset="0"/>
              </a:rPr>
              <a:t>Kode</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etik</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menerangkan</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mengenai</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sosok</a:t>
            </a:r>
            <a:r>
              <a:rPr lang="en-GB" sz="11200" dirty="0" smtClean="0">
                <a:solidFill>
                  <a:schemeClr val="bg1"/>
                </a:solidFill>
                <a:latin typeface="Baskerville Old Face" panose="02020602080505020303" pitchFamily="18" charset="0"/>
              </a:rPr>
              <a:t> ideal </a:t>
            </a:r>
            <a:r>
              <a:rPr lang="en-GB" sz="11200" dirty="0" err="1" smtClean="0">
                <a:solidFill>
                  <a:schemeClr val="bg1"/>
                </a:solidFill>
                <a:latin typeface="Baskerville Old Face" panose="02020602080505020303" pitchFamily="18" charset="0"/>
              </a:rPr>
              <a:t>seorang</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psikolgi</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yaitu</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harus</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berkompeten</a:t>
            </a:r>
            <a:r>
              <a:rPr lang="en-GB" sz="11200" dirty="0" smtClean="0">
                <a:solidFill>
                  <a:schemeClr val="bg1"/>
                </a:solidFill>
                <a:latin typeface="Baskerville Old Face" panose="02020602080505020303" pitchFamily="18" charset="0"/>
              </a:rPr>
              <a:t>, professional, </a:t>
            </a:r>
            <a:r>
              <a:rPr lang="en-GB" sz="11200" dirty="0" err="1" smtClean="0">
                <a:solidFill>
                  <a:schemeClr val="bg1"/>
                </a:solidFill>
                <a:latin typeface="Baskerville Old Face" panose="02020602080505020303" pitchFamily="18" charset="0"/>
              </a:rPr>
              <a:t>dan</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etis</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artinya</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tidak</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menyimpang</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dari</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etika</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profesi</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seorang</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psikologi</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diharuskan</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juga</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memiliki</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kemampuan</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komunikasi</a:t>
            </a:r>
            <a:r>
              <a:rPr lang="en-GB" sz="11200" dirty="0" smtClean="0">
                <a:solidFill>
                  <a:schemeClr val="bg1"/>
                </a:solidFill>
                <a:latin typeface="Baskerville Old Face" panose="02020602080505020303" pitchFamily="18" charset="0"/>
              </a:rPr>
              <a:t> yang </a:t>
            </a:r>
            <a:r>
              <a:rPr lang="en-GB" sz="11200" dirty="0" err="1" smtClean="0">
                <a:solidFill>
                  <a:schemeClr val="bg1"/>
                </a:solidFill>
                <a:latin typeface="Baskerville Old Face" panose="02020602080505020303" pitchFamily="18" charset="0"/>
              </a:rPr>
              <a:t>baik,memiliki</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budi</a:t>
            </a:r>
            <a:r>
              <a:rPr lang="en-GB" sz="11200" dirty="0" smtClean="0">
                <a:solidFill>
                  <a:schemeClr val="bg1"/>
                </a:solidFill>
                <a:latin typeface="Baskerville Old Face" panose="02020602080505020303" pitchFamily="18" charset="0"/>
              </a:rPr>
              <a:t> </a:t>
            </a:r>
            <a:r>
              <a:rPr lang="en-GB" sz="11200" dirty="0" err="1" smtClean="0">
                <a:solidFill>
                  <a:schemeClr val="bg1"/>
                </a:solidFill>
                <a:latin typeface="Baskerville Old Face" panose="02020602080505020303" pitchFamily="18" charset="0"/>
              </a:rPr>
              <a:t>pekerti</a:t>
            </a:r>
            <a:r>
              <a:rPr lang="en-GB" sz="11200" dirty="0" smtClean="0">
                <a:solidFill>
                  <a:schemeClr val="bg1"/>
                </a:solidFill>
                <a:latin typeface="Baskerville Old Face" panose="02020602080505020303" pitchFamily="18" charset="0"/>
              </a:rPr>
              <a:t> yang </a:t>
            </a:r>
            <a:r>
              <a:rPr lang="en-GB" sz="11200" dirty="0" err="1" smtClean="0">
                <a:solidFill>
                  <a:schemeClr val="bg1"/>
                </a:solidFill>
                <a:latin typeface="Baskerville Old Face" panose="02020602080505020303" pitchFamily="18" charset="0"/>
              </a:rPr>
              <a:t>baik</a:t>
            </a:r>
            <a:r>
              <a:rPr lang="en-GB" sz="11200" dirty="0" smtClean="0">
                <a:solidFill>
                  <a:schemeClr val="bg1"/>
                </a:solidFill>
                <a:latin typeface="Baskerville Old Face" panose="02020602080505020303" pitchFamily="18" charset="0"/>
              </a:rPr>
              <a:t>,</a:t>
            </a:r>
          </a:p>
          <a:p>
            <a:pPr marL="342900" indent="-342900">
              <a:buFont typeface="Wingdings" panose="05000000000000000000" pitchFamily="2" charset="2"/>
              <a:buChar char="Ø"/>
            </a:pPr>
            <a:endParaRPr lang="en-GB" sz="9600" dirty="0">
              <a:solidFill>
                <a:schemeClr val="bg1"/>
              </a:solidFill>
            </a:endParaRPr>
          </a:p>
          <a:p>
            <a:endParaRPr lang="en-GB" dirty="0"/>
          </a:p>
        </p:txBody>
      </p:sp>
    </p:spTree>
    <p:extLst>
      <p:ext uri="{BB962C8B-B14F-4D97-AF65-F5344CB8AC3E}">
        <p14:creationId xmlns:p14="http://schemas.microsoft.com/office/powerpoint/2010/main" val="29939217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8843" y="1007534"/>
            <a:ext cx="9614646" cy="706964"/>
          </a:xfrm>
        </p:spPr>
        <p:txBody>
          <a:bodyPr/>
          <a:lstStyle/>
          <a:p>
            <a:r>
              <a:rPr lang="en-GB" sz="2400" dirty="0" err="1" smtClean="0">
                <a:latin typeface="Imprint MT Shadow" panose="04020605060303030202" pitchFamily="82" charset="0"/>
              </a:rPr>
              <a:t>Sikap</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Profesional</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dalam</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memberikan</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layanan</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psikologi</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baik</a:t>
            </a:r>
            <a:r>
              <a:rPr lang="en-GB" sz="2400" dirty="0" smtClean="0">
                <a:latin typeface="Imprint MT Shadow" panose="04020605060303030202" pitchFamily="82" charset="0"/>
              </a:rPr>
              <a:t> yang </a:t>
            </a:r>
            <a:r>
              <a:rPr lang="en-GB" sz="2400" dirty="0" err="1" smtClean="0">
                <a:latin typeface="Imprint MT Shadow" panose="04020605060303030202" pitchFamily="82" charset="0"/>
              </a:rPr>
              <a:t>bersifat</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perorangan</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kelompok</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lembaga</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atau</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organisai</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harus</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sesui</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dengan</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keahlian</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dan</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kewenangannya</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serta</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kewajiban</a:t>
            </a:r>
            <a:r>
              <a:rPr lang="en-GB" sz="2400" dirty="0" smtClean="0">
                <a:latin typeface="Imprint MT Shadow" panose="04020605060303030202" pitchFamily="82" charset="0"/>
              </a:rPr>
              <a:t> </a:t>
            </a:r>
            <a:r>
              <a:rPr lang="en-GB" sz="2400" dirty="0" err="1" smtClean="0">
                <a:latin typeface="Imprint MT Shadow" panose="04020605060303030202" pitchFamily="82" charset="0"/>
              </a:rPr>
              <a:t>untuk</a:t>
            </a:r>
            <a:r>
              <a:rPr lang="en-GB" sz="2400" dirty="0" smtClean="0">
                <a:latin typeface="Imprint MT Shadow" panose="04020605060303030202" pitchFamily="82" charset="0"/>
              </a:rPr>
              <a:t> :</a:t>
            </a:r>
            <a:br>
              <a:rPr lang="en-GB" sz="2400" dirty="0" smtClean="0">
                <a:latin typeface="Imprint MT Shadow" panose="04020605060303030202" pitchFamily="82" charset="0"/>
              </a:rPr>
            </a:br>
            <a:endParaRPr lang="en-GB" sz="2400" dirty="0">
              <a:latin typeface="Imprint MT Shadow" panose="04020605060303030202" pitchFamily="82" charset="0"/>
            </a:endParaRPr>
          </a:p>
        </p:txBody>
      </p:sp>
      <p:sp>
        <p:nvSpPr>
          <p:cNvPr id="8" name="Content Placeholder 7"/>
          <p:cNvSpPr>
            <a:spLocks noGrp="1"/>
          </p:cNvSpPr>
          <p:nvPr>
            <p:ph sz="half" idx="1"/>
          </p:nvPr>
        </p:nvSpPr>
        <p:spPr>
          <a:xfrm>
            <a:off x="720331" y="2286000"/>
            <a:ext cx="9400157" cy="4232365"/>
          </a:xfrm>
        </p:spPr>
        <p:txBody>
          <a:bodyPr>
            <a:normAutofit/>
          </a:bodyPr>
          <a:lstStyle/>
          <a:p>
            <a:pPr algn="just">
              <a:buFont typeface="+mj-lt"/>
              <a:buAutoNum type="arabicPeriod"/>
            </a:pPr>
            <a:r>
              <a:rPr lang="en-GB" sz="2000" dirty="0" err="1" smtClean="0">
                <a:solidFill>
                  <a:srgbClr val="7030A0"/>
                </a:solidFill>
                <a:latin typeface="Baskerville Old Face" panose="02020602080505020303" pitchFamily="18" charset="0"/>
              </a:rPr>
              <a:t>Mengutamakan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dasar-dasar</a:t>
            </a:r>
            <a:r>
              <a:rPr lang="en-GB" sz="2000" dirty="0" smtClean="0">
                <a:solidFill>
                  <a:srgbClr val="7030A0"/>
                </a:solidFill>
                <a:latin typeface="Baskerville Old Face" panose="02020602080505020303" pitchFamily="18" charset="0"/>
              </a:rPr>
              <a:t> professional </a:t>
            </a:r>
          </a:p>
          <a:p>
            <a:pPr algn="just">
              <a:buFont typeface="+mj-lt"/>
              <a:buAutoNum type="arabicPeriod"/>
            </a:pPr>
            <a:r>
              <a:rPr lang="en-GB" sz="2000" dirty="0" err="1" smtClean="0">
                <a:solidFill>
                  <a:srgbClr val="7030A0"/>
                </a:solidFill>
                <a:latin typeface="Baskerville Old Face" panose="02020602080505020303" pitchFamily="18" charset="0"/>
              </a:rPr>
              <a:t>Memberikan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layanan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kepada</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semua</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pihak</a:t>
            </a:r>
            <a:r>
              <a:rPr lang="en-GB" sz="2000" dirty="0" smtClean="0">
                <a:solidFill>
                  <a:srgbClr val="7030A0"/>
                </a:solidFill>
                <a:latin typeface="Baskerville Old Face" panose="02020602080505020303" pitchFamily="18" charset="0"/>
              </a:rPr>
              <a:t> yang </a:t>
            </a:r>
            <a:r>
              <a:rPr lang="en-GB" sz="2000" dirty="0" err="1" smtClean="0">
                <a:solidFill>
                  <a:srgbClr val="7030A0"/>
                </a:solidFill>
                <a:latin typeface="Baskerville Old Face" panose="02020602080505020303" pitchFamily="18" charset="0"/>
              </a:rPr>
              <a:t>membutuhkannya</a:t>
            </a:r>
            <a:endParaRPr lang="en-GB" sz="2000" dirty="0" smtClean="0">
              <a:solidFill>
                <a:srgbClr val="7030A0"/>
              </a:solidFill>
              <a:latin typeface="Baskerville Old Face" panose="02020602080505020303" pitchFamily="18" charset="0"/>
            </a:endParaRPr>
          </a:p>
          <a:p>
            <a:pPr algn="just">
              <a:buFont typeface="+mj-lt"/>
              <a:buAutoNum type="arabicPeriod"/>
            </a:pPr>
            <a:r>
              <a:rPr lang="en-GB" sz="2000" dirty="0" err="1" smtClean="0">
                <a:solidFill>
                  <a:srgbClr val="7030A0"/>
                </a:solidFill>
                <a:latin typeface="Baskerville Old Face" panose="02020602080505020303" pitchFamily="18" charset="0"/>
              </a:rPr>
              <a:t>Melindungi</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pemakai</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layanan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psikologi</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dari</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akibat</a:t>
            </a:r>
            <a:r>
              <a:rPr lang="en-GB" sz="2000" dirty="0" smtClean="0">
                <a:solidFill>
                  <a:srgbClr val="7030A0"/>
                </a:solidFill>
                <a:latin typeface="Baskerville Old Face" panose="02020602080505020303" pitchFamily="18" charset="0"/>
              </a:rPr>
              <a:t> yang </a:t>
            </a:r>
            <a:r>
              <a:rPr lang="en-GB" sz="2000" dirty="0" err="1" smtClean="0">
                <a:solidFill>
                  <a:srgbClr val="7030A0"/>
                </a:solidFill>
                <a:latin typeface="Baskerville Old Face" panose="02020602080505020303" pitchFamily="18" charset="0"/>
              </a:rPr>
              <a:t>merugikan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sebagai</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dampak</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layanan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psikologi</a:t>
            </a:r>
            <a:r>
              <a:rPr lang="en-GB" sz="2000" dirty="0" smtClean="0">
                <a:solidFill>
                  <a:srgbClr val="7030A0"/>
                </a:solidFill>
                <a:latin typeface="Baskerville Old Face" panose="02020602080505020303" pitchFamily="18" charset="0"/>
              </a:rPr>
              <a:t> yang </a:t>
            </a:r>
            <a:r>
              <a:rPr lang="en-GB" sz="2000" dirty="0" err="1" smtClean="0">
                <a:solidFill>
                  <a:srgbClr val="7030A0"/>
                </a:solidFill>
                <a:latin typeface="Baskerville Old Face" panose="02020602080505020303" pitchFamily="18" charset="0"/>
              </a:rPr>
              <a:t>diterimanya</a:t>
            </a:r>
            <a:endParaRPr lang="en-GB" sz="2000" dirty="0" smtClean="0">
              <a:solidFill>
                <a:srgbClr val="7030A0"/>
              </a:solidFill>
              <a:latin typeface="Baskerville Old Face" panose="02020602080505020303" pitchFamily="18" charset="0"/>
            </a:endParaRPr>
          </a:p>
          <a:p>
            <a:pPr algn="just">
              <a:buFont typeface="+mj-lt"/>
              <a:buAutoNum type="arabicPeriod"/>
            </a:pPr>
            <a:r>
              <a:rPr lang="en-GB" sz="2000" dirty="0" err="1" smtClean="0">
                <a:solidFill>
                  <a:srgbClr val="7030A0"/>
                </a:solidFill>
                <a:latin typeface="Baskerville Old Face" panose="02020602080505020303" pitchFamily="18" charset="0"/>
              </a:rPr>
              <a:t>Mengutamakan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ketidak</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berpihakan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dalam</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kepentingan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pemakai</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layanan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psikologi</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serta</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pihak-pihak</a:t>
            </a:r>
            <a:r>
              <a:rPr lang="en-GB" sz="2000" dirty="0" smtClean="0">
                <a:solidFill>
                  <a:srgbClr val="7030A0"/>
                </a:solidFill>
                <a:latin typeface="Baskerville Old Face" panose="02020602080505020303" pitchFamily="18" charset="0"/>
              </a:rPr>
              <a:t> yang </a:t>
            </a:r>
            <a:r>
              <a:rPr lang="en-GB" sz="2000" dirty="0" err="1" smtClean="0">
                <a:solidFill>
                  <a:srgbClr val="7030A0"/>
                </a:solidFill>
                <a:latin typeface="Baskerville Old Face" panose="02020602080505020303" pitchFamily="18" charset="0"/>
              </a:rPr>
              <a:t>terkait</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dalam</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pemberian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layanan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tersebut</a:t>
            </a:r>
            <a:endParaRPr lang="en-GB" sz="2000" dirty="0" smtClean="0">
              <a:solidFill>
                <a:srgbClr val="7030A0"/>
              </a:solidFill>
              <a:latin typeface="Baskerville Old Face" panose="02020602080505020303" pitchFamily="18" charset="0"/>
            </a:endParaRPr>
          </a:p>
          <a:p>
            <a:pPr algn="just">
              <a:buFont typeface="+mj-lt"/>
              <a:buAutoNum type="arabicPeriod"/>
            </a:pPr>
            <a:r>
              <a:rPr lang="en-GB" sz="2000" dirty="0" err="1" smtClean="0">
                <a:solidFill>
                  <a:srgbClr val="7030A0"/>
                </a:solidFill>
                <a:latin typeface="Baskerville Old Face" panose="02020602080505020303" pitchFamily="18" charset="0"/>
              </a:rPr>
              <a:t>Dalam</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hal</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pemakai</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layanan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psikologi</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menghadapi</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kemungkinan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akan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tertekan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dampak</a:t>
            </a:r>
            <a:r>
              <a:rPr lang="en-GB" sz="2000" dirty="0" smtClean="0">
                <a:solidFill>
                  <a:srgbClr val="7030A0"/>
                </a:solidFill>
                <a:latin typeface="Baskerville Old Face" panose="02020602080505020303" pitchFamily="18" charset="0"/>
              </a:rPr>
              <a:t> negative yang </a:t>
            </a:r>
            <a:r>
              <a:rPr lang="en-GB" sz="2000" dirty="0" err="1" smtClean="0">
                <a:solidFill>
                  <a:srgbClr val="7030A0"/>
                </a:solidFill>
                <a:latin typeface="Baskerville Old Face" panose="02020602080505020303" pitchFamily="18" charset="0"/>
              </a:rPr>
              <a:t>tidak</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dapat</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dihindari</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akibat</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layanan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psikologi</a:t>
            </a:r>
            <a:r>
              <a:rPr lang="en-GB" sz="2000" dirty="0" smtClean="0">
                <a:solidFill>
                  <a:srgbClr val="7030A0"/>
                </a:solidFill>
                <a:latin typeface="Baskerville Old Face" panose="02020602080505020303" pitchFamily="18" charset="0"/>
              </a:rPr>
              <a:t> yang </a:t>
            </a:r>
            <a:r>
              <a:rPr lang="en-GB" sz="2000" dirty="0" err="1" smtClean="0">
                <a:solidFill>
                  <a:srgbClr val="7030A0"/>
                </a:solidFill>
                <a:latin typeface="Baskerville Old Face" panose="02020602080505020303" pitchFamily="18" charset="0"/>
              </a:rPr>
              <a:t>dilakukan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oleh</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psikologi</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maka</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pemakai</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layanan</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psikologi</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tersebut</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harus</a:t>
            </a:r>
            <a:r>
              <a:rPr lang="en-GB" sz="2000" dirty="0" smtClean="0">
                <a:solidFill>
                  <a:srgbClr val="7030A0"/>
                </a:solidFill>
                <a:latin typeface="Baskerville Old Face" panose="02020602080505020303" pitchFamily="18" charset="0"/>
              </a:rPr>
              <a:t> </a:t>
            </a:r>
            <a:r>
              <a:rPr lang="en-GB" sz="2000" dirty="0" err="1" smtClean="0">
                <a:solidFill>
                  <a:srgbClr val="7030A0"/>
                </a:solidFill>
                <a:latin typeface="Baskerville Old Face" panose="02020602080505020303" pitchFamily="18" charset="0"/>
              </a:rPr>
              <a:t>diberitahui</a:t>
            </a:r>
            <a:endParaRPr lang="en-GB" sz="2000" dirty="0">
              <a:solidFill>
                <a:srgbClr val="7030A0"/>
              </a:solidFill>
              <a:latin typeface="Baskerville Old Face" panose="02020602080505020303" pitchFamily="18" charset="0"/>
            </a:endParaRPr>
          </a:p>
        </p:txBody>
      </p:sp>
    </p:spTree>
    <p:extLst>
      <p:ext uri="{BB962C8B-B14F-4D97-AF65-F5344CB8AC3E}">
        <p14:creationId xmlns:p14="http://schemas.microsoft.com/office/powerpoint/2010/main" val="37760878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anim calcmode="lin" valueType="num">
                                      <p:cBhvr>
                                        <p:cTn id="2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1000"/>
                                        <p:tgtEl>
                                          <p:spTgt spid="8">
                                            <p:txEl>
                                              <p:pRg st="4" end="4"/>
                                            </p:txEl>
                                          </p:spTgt>
                                        </p:tgtEl>
                                      </p:cBhvr>
                                    </p:animEffect>
                                    <p:anim calcmode="lin" valueType="num">
                                      <p:cBhvr>
                                        <p:cTn id="2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128828" y="1733007"/>
            <a:ext cx="9504337" cy="2677648"/>
          </a:xfrm>
        </p:spPr>
        <p:txBody>
          <a:bodyPr/>
          <a:lstStyle/>
          <a:p>
            <a:pPr algn="just"/>
            <a:r>
              <a:rPr lang="en-GB" sz="2800" dirty="0" err="1" smtClean="0">
                <a:latin typeface="Baskerville Old Face" panose="02020602080505020303" pitchFamily="18" charset="0"/>
              </a:rPr>
              <a:t>Menurut</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Klasiifiasi</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baku</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jabatan</a:t>
            </a:r>
            <a:r>
              <a:rPr lang="en-GB" sz="2800" dirty="0" smtClean="0">
                <a:latin typeface="Baskerville Old Face" panose="02020602080505020303" pitchFamily="18" charset="0"/>
              </a:rPr>
              <a:t> Indonesia (2002), </a:t>
            </a:r>
            <a:r>
              <a:rPr lang="en-GB" sz="2800" dirty="0" err="1" smtClean="0">
                <a:latin typeface="Baskerville Old Face" panose="02020602080505020303" pitchFamily="18" charset="0"/>
              </a:rPr>
              <a:t>tenaga</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kerja</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dalam</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kelompok</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psikologi</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meneliti</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ke</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dalam</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dan</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mempelajari</a:t>
            </a:r>
            <a:r>
              <a:rPr lang="en-GB" sz="2800" dirty="0" smtClean="0">
                <a:latin typeface="Baskerville Old Face" panose="02020602080505020303" pitchFamily="18" charset="0"/>
              </a:rPr>
              <a:t> proses mental </a:t>
            </a:r>
            <a:r>
              <a:rPr lang="en-GB" sz="2800" dirty="0" err="1" smtClean="0">
                <a:latin typeface="Baskerville Old Face" panose="02020602080505020303" pitchFamily="18" charset="0"/>
              </a:rPr>
              <a:t>dan</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tingkah</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laku</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dari</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tubuh</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atau</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badan</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manusia</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sebagai</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individu</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atau</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dalam</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kelompok</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serta</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menerapkan</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pengetahuan</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untuk</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mengembangkan</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penyesuaian</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dan</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perkembangan</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perorangan</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sosil</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pendidikan</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atau</a:t>
            </a:r>
            <a:r>
              <a:rPr lang="en-GB" sz="2800" dirty="0" smtClean="0">
                <a:latin typeface="Baskerville Old Face" panose="02020602080505020303" pitchFamily="18" charset="0"/>
              </a:rPr>
              <a:t> </a:t>
            </a:r>
            <a:r>
              <a:rPr lang="en-GB" sz="2800" dirty="0" err="1" smtClean="0">
                <a:latin typeface="Baskerville Old Face" panose="02020602080505020303" pitchFamily="18" charset="0"/>
              </a:rPr>
              <a:t>pekerjaan</a:t>
            </a:r>
            <a:endParaRPr lang="en-GB" sz="2800" dirty="0">
              <a:latin typeface="Baskerville Old Face" panose="02020602080505020303" pitchFamily="18" charset="0"/>
            </a:endParaRPr>
          </a:p>
        </p:txBody>
      </p:sp>
      <p:sp>
        <p:nvSpPr>
          <p:cNvPr id="7" name="Subtitle 6"/>
          <p:cNvSpPr>
            <a:spLocks noGrp="1"/>
          </p:cNvSpPr>
          <p:nvPr>
            <p:ph type="subTitle" idx="1"/>
          </p:nvPr>
        </p:nvSpPr>
        <p:spPr>
          <a:xfrm>
            <a:off x="2121606" y="545014"/>
            <a:ext cx="8825658" cy="861420"/>
          </a:xfrm>
        </p:spPr>
        <p:txBody>
          <a:bodyPr>
            <a:normAutofit/>
          </a:bodyPr>
          <a:lstStyle/>
          <a:p>
            <a:pPr algn="just"/>
            <a:r>
              <a:rPr lang="en-GB" sz="3200" dirty="0" err="1">
                <a:solidFill>
                  <a:schemeClr val="bg1"/>
                </a:solidFill>
                <a:latin typeface="Imprint MT Shadow" panose="04020605060303030202" pitchFamily="82" charset="0"/>
              </a:rPr>
              <a:t>Rumusan</a:t>
            </a:r>
            <a:r>
              <a:rPr lang="en-GB" sz="3200" dirty="0">
                <a:solidFill>
                  <a:schemeClr val="bg1"/>
                </a:solidFill>
                <a:latin typeface="Imprint MT Shadow" panose="04020605060303030202" pitchFamily="82" charset="0"/>
              </a:rPr>
              <a:t> </a:t>
            </a:r>
            <a:r>
              <a:rPr lang="en-GB" sz="3200" dirty="0" err="1">
                <a:solidFill>
                  <a:schemeClr val="bg1"/>
                </a:solidFill>
                <a:latin typeface="Imprint MT Shadow" panose="04020605060303030202" pitchFamily="82" charset="0"/>
              </a:rPr>
              <a:t>Kerja</a:t>
            </a:r>
            <a:r>
              <a:rPr lang="en-GB" sz="3200" dirty="0">
                <a:solidFill>
                  <a:schemeClr val="bg1"/>
                </a:solidFill>
                <a:latin typeface="Imprint MT Shadow" panose="04020605060303030202" pitchFamily="82" charset="0"/>
              </a:rPr>
              <a:t> Ahli </a:t>
            </a:r>
            <a:r>
              <a:rPr lang="en-GB" sz="3200" dirty="0" err="1">
                <a:solidFill>
                  <a:schemeClr val="bg1"/>
                </a:solidFill>
                <a:latin typeface="Imprint MT Shadow" panose="04020605060303030202" pitchFamily="82" charset="0"/>
              </a:rPr>
              <a:t>Psikologi</a:t>
            </a:r>
            <a:endParaRPr lang="en-GB" sz="3200" dirty="0">
              <a:solidFill>
                <a:schemeClr val="bg1"/>
              </a:solidFill>
              <a:latin typeface="Imprint MT Shadow" panose="04020605060303030202" pitchFamily="82" charset="0"/>
            </a:endParaRPr>
          </a:p>
        </p:txBody>
      </p:sp>
    </p:spTree>
    <p:extLst>
      <p:ext uri="{BB962C8B-B14F-4D97-AF65-F5344CB8AC3E}">
        <p14:creationId xmlns:p14="http://schemas.microsoft.com/office/powerpoint/2010/main" val="22391126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151</TotalTime>
  <Words>513</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Baskerville Old Face</vt:lpstr>
      <vt:lpstr>Century Gothic</vt:lpstr>
      <vt:lpstr>Constantia</vt:lpstr>
      <vt:lpstr>Imprint MT Shadow</vt:lpstr>
      <vt:lpstr>Wingdings</vt:lpstr>
      <vt:lpstr>Wingdings 3</vt:lpstr>
      <vt:lpstr>Ion Boardroom</vt:lpstr>
      <vt:lpstr>PowerPoint Presentation</vt:lpstr>
      <vt:lpstr> Materi Bidang Kerja, Sosok Ideal, Rumusan Masalah  Anggota Kelompok :</vt:lpstr>
      <vt:lpstr>Psikologi memiliki kewenangan untuk memberikan layanan psikologi yang meliputi bidang-bidang praktik klinis dan konseling, penelitian,pengajaran, supervise, dalam pelatihan, layanan masyarakat, pengembangan bijakan, intervensi sosial dan klinis, pengembangan instrument asesmen psikologi semakin meluas di bidang pendidikan, industry, dan organisasi</vt:lpstr>
      <vt:lpstr>Psikologi bidang pendidikan</vt:lpstr>
      <vt:lpstr>Psikologi Bidang Industri dan Organisasi</vt:lpstr>
      <vt:lpstr>Psikologi bidang Sosial</vt:lpstr>
      <vt:lpstr>SOSOK IDEAL PSIKOLOGI</vt:lpstr>
      <vt:lpstr>Sikap  Profesional dalam memberikan layanan psikologi, baik yang bersifat perorangan, kelompok, lembaga atau organisai harus sesui dengan keahlian dan kewenangannya serta kewajiban untuk : </vt:lpstr>
      <vt:lpstr>Menurut Klasiifiasi baku jabatan Indonesia (2002), tenaga kerja dalam kelompok psikologi meneliti ke dalam dan mempelajari proses mental dan tingkah laku dari tubuh atau badan manusia sebagai individu atau dalam kelompok serta menerapkan pengetahuan untuk mengembangkan penyesuaian dan perkembangan perorangan, sosil, pendidikan atau pekerjaan</vt:lpstr>
      <vt:lpstr>Tugas-tugas bidang psikologi mencakup: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Bidang Kerja Psikologi</dc:title>
  <dc:creator>asus</dc:creator>
  <cp:lastModifiedBy>asus</cp:lastModifiedBy>
  <cp:revision>17</cp:revision>
  <dcterms:created xsi:type="dcterms:W3CDTF">2017-09-20T23:53:22Z</dcterms:created>
  <dcterms:modified xsi:type="dcterms:W3CDTF">2017-09-21T02:25:08Z</dcterms:modified>
</cp:coreProperties>
</file>