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9" autoAdjust="0"/>
    <p:restoredTop sz="94660"/>
  </p:normalViewPr>
  <p:slideViewPr>
    <p:cSldViewPr>
      <p:cViewPr varScale="1">
        <p:scale>
          <a:sx n="69" d="100"/>
          <a:sy n="69" d="100"/>
        </p:scale>
        <p:origin x="-14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A7A28-4B73-4381-8914-CDC922A36F2D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9F178-549D-45A8-9456-C94D266BF9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F178-549D-45A8-9456-C94D266BF90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F178-549D-45A8-9456-C94D266BF90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81CA-5DF4-441B-BD26-78B7F8664AE5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0552-3A15-4ABA-8A43-5B28C824A1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81CA-5DF4-441B-BD26-78B7F8664AE5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0552-3A15-4ABA-8A43-5B28C824A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81CA-5DF4-441B-BD26-78B7F8664AE5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0552-3A15-4ABA-8A43-5B28C824A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81CA-5DF4-441B-BD26-78B7F8664AE5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0552-3A15-4ABA-8A43-5B28C824A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81CA-5DF4-441B-BD26-78B7F8664AE5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0F90552-3A15-4ABA-8A43-5B28C824A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81CA-5DF4-441B-BD26-78B7F8664AE5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0552-3A15-4ABA-8A43-5B28C824A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81CA-5DF4-441B-BD26-78B7F8664AE5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0552-3A15-4ABA-8A43-5B28C824A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81CA-5DF4-441B-BD26-78B7F8664AE5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0552-3A15-4ABA-8A43-5B28C824A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81CA-5DF4-441B-BD26-78B7F8664AE5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0552-3A15-4ABA-8A43-5B28C824A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81CA-5DF4-441B-BD26-78B7F8664AE5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0552-3A15-4ABA-8A43-5B28C824A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81CA-5DF4-441B-BD26-78B7F8664AE5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0552-3A15-4ABA-8A43-5B28C824A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70781CA-5DF4-441B-BD26-78B7F8664AE5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0F90552-3A15-4ABA-8A43-5B28C824A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793630" cy="381000"/>
          </a:xfrm>
        </p:spPr>
        <p:txBody>
          <a:bodyPr>
            <a:normAutofit/>
          </a:bodyPr>
          <a:lstStyle/>
          <a:p>
            <a:r>
              <a:rPr lang="id-ID" sz="2000" dirty="0" smtClean="0">
                <a:ln w="6350">
                  <a:solidFill>
                    <a:schemeClr val="bg1"/>
                  </a:solidFill>
                </a:ln>
                <a:solidFill>
                  <a:schemeClr val="bg1"/>
                </a:solidFill>
                <a:latin typeface="Algerian" pitchFamily="82" charset="0"/>
              </a:rPr>
              <a:t>Kode etik</a:t>
            </a:r>
            <a:endParaRPr lang="en-US" sz="2000" dirty="0">
              <a:ln w="6350">
                <a:solidFill>
                  <a:schemeClr val="bg1"/>
                </a:solidFill>
              </a:ln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838200"/>
            <a:ext cx="8305800" cy="5638800"/>
          </a:xfrm>
        </p:spPr>
        <p:txBody>
          <a:bodyPr>
            <a:normAutofit/>
          </a:bodyPr>
          <a:lstStyle/>
          <a:p>
            <a:r>
              <a:rPr lang="id-ID" sz="6000" u="sng" dirty="0" smtClean="0">
                <a:latin typeface="Algerian" pitchFamily="82" charset="0"/>
              </a:rPr>
              <a:t>KOMPETENSI</a:t>
            </a:r>
          </a:p>
          <a:p>
            <a:endParaRPr lang="id-ID" dirty="0" smtClean="0"/>
          </a:p>
          <a:p>
            <a:endParaRPr lang="id-ID" dirty="0" smtClean="0"/>
          </a:p>
          <a:p>
            <a:pPr algn="l"/>
            <a:r>
              <a:rPr lang="id-ID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Nama Anggota :</a:t>
            </a:r>
          </a:p>
          <a:p>
            <a:pPr algn="l"/>
            <a:endParaRPr lang="id-ID" dirty="0" smtClean="0">
              <a:ln>
                <a:solidFill>
                  <a:schemeClr val="tx1"/>
                </a:solidFill>
              </a:ln>
              <a:solidFill>
                <a:srgbClr val="00B0F0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 algn="l"/>
            <a:r>
              <a:rPr lang="id-ID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Mia Satriani</a:t>
            </a:r>
          </a:p>
          <a:p>
            <a:pPr algn="l"/>
            <a:r>
              <a:rPr lang="id-ID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Rukia</a:t>
            </a:r>
          </a:p>
          <a:p>
            <a:pPr algn="l"/>
            <a:r>
              <a:rPr lang="id-ID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Nur Rahman</a:t>
            </a:r>
          </a:p>
          <a:p>
            <a:pPr algn="l"/>
            <a:r>
              <a:rPr lang="id-ID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Maulia Hasnani Rahma</a:t>
            </a:r>
          </a:p>
          <a:p>
            <a:pPr algn="l"/>
            <a:endParaRPr lang="id-ID" dirty="0" smtClean="0">
              <a:ln>
                <a:solidFill>
                  <a:schemeClr val="tx1"/>
                </a:solidFill>
              </a:ln>
              <a:solidFill>
                <a:srgbClr val="00B0F0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142 -0.00556 L 1.01858 -0.00556 " pathEditMode="relative" rAng="0" ptsTypes="AA">
                                      <p:cBhvr>
                                        <p:cTn id="6" dur="8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000"/>
                            </p:stCondLst>
                            <p:childTnLst>
                              <p:par>
                                <p:cTn id="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9000"/>
                            </p:stCondLst>
                            <p:childTnLst>
                              <p:par>
                                <p:cTn id="1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0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000"/>
                            </p:stCondLst>
                            <p:childTnLst>
                              <p:par>
                                <p:cTn id="2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3000"/>
                            </p:stCondLst>
                            <p:childTnLst>
                              <p:par>
                                <p:cTn id="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229600" cy="6248400"/>
          </a:xfrm>
        </p:spPr>
        <p:txBody>
          <a:bodyPr>
            <a:normAutofit fontScale="92500"/>
          </a:bodyPr>
          <a:lstStyle/>
          <a:p>
            <a:pPr marL="651510" indent="-514350">
              <a:buClrTx/>
              <a:buFont typeface="+mj-lt"/>
              <a:buAutoNum type="arabicParenR" startAt="3"/>
            </a:pPr>
            <a:r>
              <a:rPr lang="en-US" sz="2000" dirty="0" err="1" smtClean="0">
                <a:solidFill>
                  <a:schemeClr val="bg1"/>
                </a:solidFill>
              </a:rPr>
              <a:t>Psikolog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dan</a:t>
            </a:r>
            <a:r>
              <a:rPr lang="en-US" sz="2000" dirty="0" smtClean="0">
                <a:solidFill>
                  <a:schemeClr val="bg1"/>
                </a:solidFill>
              </a:rPr>
              <a:t>/</a:t>
            </a:r>
            <a:r>
              <a:rPr lang="en-US" sz="2000" dirty="0" err="1" smtClean="0">
                <a:solidFill>
                  <a:schemeClr val="bg1"/>
                </a:solidFill>
              </a:rPr>
              <a:t>atau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Ilmuwan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Psikologi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dala</a:t>
            </a:r>
            <a:r>
              <a:rPr lang="id-ID" sz="2000" dirty="0" smtClean="0">
                <a:solidFill>
                  <a:schemeClr val="bg1"/>
                </a:solidFill>
              </a:rPr>
              <a:t>m </a:t>
            </a:r>
            <a:r>
              <a:rPr lang="en-US" sz="2000" dirty="0" err="1" smtClean="0">
                <a:solidFill>
                  <a:schemeClr val="bg1"/>
                </a:solidFill>
              </a:rPr>
              <a:t>menangani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berbagai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isu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atau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cakupan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kasus</a:t>
            </a:r>
            <a:r>
              <a:rPr lang="id-ID" sz="2000" dirty="0" smtClean="0">
                <a:solidFill>
                  <a:schemeClr val="bg1"/>
                </a:solidFill>
              </a:rPr>
              <a:t>-</a:t>
            </a:r>
            <a:r>
              <a:rPr lang="en-US" sz="2000" dirty="0" err="1" smtClean="0">
                <a:solidFill>
                  <a:schemeClr val="bg1"/>
                </a:solidFill>
              </a:rPr>
              <a:t>kasus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khusus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misalnya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terkait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penanganan</a:t>
            </a:r>
            <a:r>
              <a:rPr lang="id-ID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HIV/AIDS, </a:t>
            </a:r>
            <a:r>
              <a:rPr lang="en-US" sz="2000" dirty="0" err="1" smtClean="0">
                <a:solidFill>
                  <a:schemeClr val="bg1"/>
                </a:solidFill>
              </a:rPr>
              <a:t>kekerasan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berbasis</a:t>
            </a:r>
            <a:r>
              <a:rPr lang="en-US" sz="2000" dirty="0" smtClean="0">
                <a:solidFill>
                  <a:schemeClr val="bg1"/>
                </a:solidFill>
              </a:rPr>
              <a:t> gender, </a:t>
            </a:r>
            <a:r>
              <a:rPr lang="en-US" sz="2000" dirty="0" err="1" smtClean="0">
                <a:solidFill>
                  <a:schemeClr val="bg1"/>
                </a:solidFill>
              </a:rPr>
              <a:t>orientasi</a:t>
            </a:r>
            <a:r>
              <a:rPr lang="id-ID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seksual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ketidakmampuan</a:t>
            </a:r>
            <a:r>
              <a:rPr lang="en-US" sz="2000" dirty="0" smtClean="0">
                <a:solidFill>
                  <a:schemeClr val="bg1"/>
                </a:solidFill>
              </a:rPr>
              <a:t> (</a:t>
            </a:r>
            <a:r>
              <a:rPr lang="en-US" sz="2000" i="1" dirty="0" err="1" smtClean="0">
                <a:solidFill>
                  <a:schemeClr val="bg1"/>
                </a:solidFill>
              </a:rPr>
              <a:t>berkebutuhan</a:t>
            </a:r>
            <a:r>
              <a:rPr lang="en-US" sz="2000" i="1" dirty="0" smtClean="0">
                <a:solidFill>
                  <a:schemeClr val="bg1"/>
                </a:solidFill>
              </a:rPr>
              <a:t> </a:t>
            </a:r>
            <a:r>
              <a:rPr lang="en-US" sz="2000" i="1" dirty="0" err="1" smtClean="0">
                <a:solidFill>
                  <a:schemeClr val="bg1"/>
                </a:solidFill>
              </a:rPr>
              <a:t>khusus</a:t>
            </a:r>
            <a:r>
              <a:rPr lang="en-US" sz="2000" i="1" dirty="0" smtClean="0">
                <a:solidFill>
                  <a:schemeClr val="bg1"/>
                </a:solidFill>
              </a:rPr>
              <a:t>),</a:t>
            </a:r>
            <a:r>
              <a:rPr lang="id-ID" sz="2000" i="1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atau</a:t>
            </a:r>
            <a:r>
              <a:rPr lang="en-US" sz="2000" dirty="0" smtClean="0">
                <a:solidFill>
                  <a:schemeClr val="bg1"/>
                </a:solidFill>
              </a:rPr>
              <a:t> yang </a:t>
            </a:r>
            <a:r>
              <a:rPr lang="en-US" sz="2000" dirty="0" err="1" smtClean="0">
                <a:solidFill>
                  <a:schemeClr val="bg1"/>
                </a:solidFill>
              </a:rPr>
              <a:t>terkait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dengan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kekhususan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ras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suku</a:t>
            </a:r>
            <a:r>
              <a:rPr lang="en-US" sz="2000" dirty="0" smtClean="0">
                <a:solidFill>
                  <a:schemeClr val="bg1"/>
                </a:solidFill>
              </a:rPr>
              <a:t>,</a:t>
            </a:r>
            <a:r>
              <a:rPr lang="id-ID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budaya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asli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kebangsaan</a:t>
            </a:r>
            <a:r>
              <a:rPr lang="en-US" sz="2000" dirty="0" smtClean="0">
                <a:solidFill>
                  <a:schemeClr val="bg1"/>
                </a:solidFill>
              </a:rPr>
              <a:t>, agama, </a:t>
            </a:r>
            <a:r>
              <a:rPr lang="en-US" sz="2000" dirty="0" err="1" smtClean="0">
                <a:solidFill>
                  <a:schemeClr val="bg1"/>
                </a:solidFill>
              </a:rPr>
              <a:t>ba-hasa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atau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kelompok</a:t>
            </a:r>
            <a:r>
              <a:rPr lang="id-ID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marginal, </a:t>
            </a:r>
            <a:r>
              <a:rPr lang="en-US" sz="2000" dirty="0" err="1" smtClean="0">
                <a:solidFill>
                  <a:srgbClr val="FF0000"/>
                </a:solidFill>
              </a:rPr>
              <a:t>penting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untuk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mengupayakan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penambahan</a:t>
            </a:r>
            <a:r>
              <a:rPr lang="id-ID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pengetahuan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dan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ketrampilan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melalui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berbagai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cara</a:t>
            </a:r>
            <a:r>
              <a:rPr lang="id-ID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seperti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pelatihan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pendidikan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khusus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konsultasi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atau</a:t>
            </a:r>
            <a:r>
              <a:rPr lang="id-ID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supervisi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terbimbing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untuk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memastikan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kom-petensi</a:t>
            </a:r>
            <a:r>
              <a:rPr lang="id-ID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dalam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memberikan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pelayanan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jasa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dan</a:t>
            </a:r>
            <a:r>
              <a:rPr lang="en-US" sz="2000" dirty="0" smtClean="0">
                <a:solidFill>
                  <a:schemeClr val="bg1"/>
                </a:solidFill>
              </a:rPr>
              <a:t>/ </a:t>
            </a:r>
            <a:r>
              <a:rPr lang="en-US" sz="2000" dirty="0" err="1" smtClean="0">
                <a:solidFill>
                  <a:schemeClr val="bg1"/>
                </a:solidFill>
              </a:rPr>
              <a:t>atau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praktik</a:t>
            </a:r>
            <a:r>
              <a:rPr lang="id-ID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psikologi</a:t>
            </a:r>
            <a:r>
              <a:rPr lang="en-US" sz="2000" dirty="0" smtClean="0">
                <a:solidFill>
                  <a:schemeClr val="bg1"/>
                </a:solidFill>
              </a:rPr>
              <a:t> yang </a:t>
            </a:r>
            <a:r>
              <a:rPr lang="en-US" sz="2000" dirty="0" err="1" smtClean="0">
                <a:solidFill>
                  <a:schemeClr val="bg1"/>
                </a:solidFill>
              </a:rPr>
              <a:t>dilakukan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kecuali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dalam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situasi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darurat</a:t>
            </a:r>
            <a:r>
              <a:rPr lang="id-ID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sesuai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dengan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pasal</a:t>
            </a:r>
            <a:r>
              <a:rPr lang="en-US" sz="2000" dirty="0" smtClean="0">
                <a:solidFill>
                  <a:schemeClr val="bg1"/>
                </a:solidFill>
              </a:rPr>
              <a:t> yang </a:t>
            </a:r>
            <a:r>
              <a:rPr lang="en-US" sz="2000" dirty="0" err="1" smtClean="0">
                <a:solidFill>
                  <a:schemeClr val="bg1"/>
                </a:solidFill>
              </a:rPr>
              <a:t>membahas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tentang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itu</a:t>
            </a:r>
            <a:r>
              <a:rPr lang="en-US" sz="2000" i="1" dirty="0" smtClean="0">
                <a:solidFill>
                  <a:schemeClr val="bg1"/>
                </a:solidFill>
              </a:rPr>
              <a:t>.</a:t>
            </a:r>
            <a:endParaRPr lang="en-US" i="1" dirty="0" smtClean="0">
              <a:solidFill>
                <a:schemeClr val="bg1"/>
              </a:solidFill>
            </a:endParaRPr>
          </a:p>
          <a:p>
            <a:pPr marL="651510" indent="-514350">
              <a:buClrTx/>
              <a:buFont typeface="+mj-lt"/>
              <a:buAutoNum type="arabicParenR" startAt="3"/>
            </a:pPr>
            <a:r>
              <a:rPr lang="en-US" sz="2000" dirty="0" err="1" smtClean="0">
                <a:solidFill>
                  <a:schemeClr val="bg1"/>
                </a:solidFill>
              </a:rPr>
              <a:t>Psikolog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dan</a:t>
            </a:r>
            <a:r>
              <a:rPr lang="en-US" sz="2000" dirty="0" smtClean="0">
                <a:solidFill>
                  <a:schemeClr val="bg1"/>
                </a:solidFill>
              </a:rPr>
              <a:t>/</a:t>
            </a:r>
            <a:r>
              <a:rPr lang="en-US" sz="2000" dirty="0" err="1" smtClean="0">
                <a:solidFill>
                  <a:schemeClr val="bg1"/>
                </a:solidFill>
              </a:rPr>
              <a:t>atau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Ilmuwan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Psikologi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perlu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menyiapkan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langkah-langkah</a:t>
            </a:r>
            <a:r>
              <a:rPr lang="en-US" sz="2000" dirty="0" smtClean="0">
                <a:solidFill>
                  <a:srgbClr val="FF0000"/>
                </a:solidFill>
              </a:rPr>
              <a:t> yang </a:t>
            </a:r>
            <a:r>
              <a:rPr lang="en-US" sz="2000" dirty="0" err="1" smtClean="0">
                <a:solidFill>
                  <a:srgbClr val="FF0000"/>
                </a:solidFill>
              </a:rPr>
              <a:t>dapat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di-pertanggungjawabkan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dalam</a:t>
            </a:r>
            <a:r>
              <a:rPr lang="en-US" sz="2000" dirty="0" smtClean="0">
                <a:solidFill>
                  <a:schemeClr val="bg1"/>
                </a:solidFill>
              </a:rPr>
              <a:t> area-area yang </a:t>
            </a:r>
            <a:r>
              <a:rPr lang="en-US" sz="2000" dirty="0" err="1" smtClean="0">
                <a:solidFill>
                  <a:schemeClr val="bg1"/>
                </a:solidFill>
              </a:rPr>
              <a:t>belum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memiliki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standar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baku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penanganan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guna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melindungi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pengguna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jasa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layanan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psikologi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serta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pihak</a:t>
            </a:r>
            <a:r>
              <a:rPr lang="en-US" sz="2000" dirty="0" smtClean="0">
                <a:solidFill>
                  <a:schemeClr val="bg1"/>
                </a:solidFill>
              </a:rPr>
              <a:t> lain yang </a:t>
            </a:r>
            <a:r>
              <a:rPr lang="en-US" sz="2000" dirty="0" err="1" smtClean="0">
                <a:solidFill>
                  <a:schemeClr val="bg1"/>
                </a:solidFill>
              </a:rPr>
              <a:t>terkait</a:t>
            </a:r>
            <a:r>
              <a:rPr lang="en-US" sz="2000" dirty="0" smtClean="0">
                <a:solidFill>
                  <a:schemeClr val="bg1"/>
                </a:solidFill>
              </a:rPr>
              <a:t>. </a:t>
            </a:r>
          </a:p>
          <a:p>
            <a:pPr marL="651510" indent="-514350">
              <a:buClrTx/>
              <a:buFont typeface="+mj-lt"/>
              <a:buAutoNum type="arabicParenR" startAt="3"/>
            </a:pPr>
            <a:r>
              <a:rPr lang="en-US" sz="2000" dirty="0" err="1" smtClean="0">
                <a:solidFill>
                  <a:schemeClr val="bg1"/>
                </a:solidFill>
              </a:rPr>
              <a:t>Dalam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menjalankan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peran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forensik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selain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memiliki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kompetensi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psikologi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sebagaimana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tersebut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di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atas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Psikolog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perlu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memahami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hukum</a:t>
            </a:r>
            <a:r>
              <a:rPr lang="en-US" sz="2000" dirty="0" smtClean="0">
                <a:solidFill>
                  <a:srgbClr val="FF0000"/>
                </a:solidFill>
              </a:rPr>
              <a:t> yang </a:t>
            </a:r>
            <a:r>
              <a:rPr lang="en-US" sz="2000" dirty="0" err="1" smtClean="0">
                <a:solidFill>
                  <a:srgbClr val="FF0000"/>
                </a:solidFill>
              </a:rPr>
              <a:t>berlaku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di</a:t>
            </a:r>
            <a:r>
              <a:rPr lang="en-US" sz="2000" dirty="0" smtClean="0">
                <a:solidFill>
                  <a:srgbClr val="FF0000"/>
                </a:solidFill>
              </a:rPr>
              <a:t> Indonesia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khususnya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hukum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pidana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sehubungan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dengan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kasus</a:t>
            </a:r>
            <a:r>
              <a:rPr lang="en-US" sz="2000" dirty="0" smtClean="0">
                <a:solidFill>
                  <a:schemeClr val="bg1"/>
                </a:solidFill>
              </a:rPr>
              <a:t> yang </a:t>
            </a:r>
            <a:r>
              <a:rPr lang="en-US" sz="2000" dirty="0" err="1" smtClean="0">
                <a:solidFill>
                  <a:schemeClr val="bg1"/>
                </a:solidFill>
              </a:rPr>
              <a:t>ditangani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dan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peran</a:t>
            </a:r>
            <a:r>
              <a:rPr lang="en-US" sz="2000" dirty="0" smtClean="0">
                <a:solidFill>
                  <a:schemeClr val="bg1"/>
                </a:solidFill>
              </a:rPr>
              <a:t> yang </a:t>
            </a:r>
            <a:r>
              <a:rPr lang="en-US" sz="2000" dirty="0" err="1" smtClean="0">
                <a:solidFill>
                  <a:schemeClr val="bg1"/>
                </a:solidFill>
              </a:rPr>
              <a:t>dijalankan</a:t>
            </a:r>
            <a:r>
              <a:rPr lang="en-US" dirty="0" smtClean="0"/>
              <a:t>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793630" cy="381000"/>
          </a:xfrm>
          <a:prstGeom prst="rect">
            <a:avLst/>
          </a:prstGeom>
        </p:spPr>
        <p:txBody>
          <a:bodyPr vert="horz" anchor="ctr">
            <a:normAutofit lnSpcReduction="1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000" b="1" i="0" u="none" strike="noStrike" kern="1200" cap="none" spc="0" normalizeH="0" baseline="0" noProof="0" dirty="0" smtClean="0">
                <a:ln w="63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lgerian" pitchFamily="82" charset="0"/>
                <a:ea typeface="+mj-ea"/>
                <a:cs typeface="+mj-cs"/>
              </a:rPr>
              <a:t>Kodeetik</a:t>
            </a:r>
            <a:endParaRPr kumimoji="0" lang="en-US" sz="2000" b="1" i="0" u="none" strike="noStrike" kern="1200" cap="none" spc="0" normalizeH="0" baseline="0" noProof="0" dirty="0">
              <a:ln w="635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Algerian" pitchFamily="82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142 -0.00556 L 1.01858 -0.00556 " pathEditMode="relative" rAng="0" ptsTypes="AA">
                                      <p:cBhvr>
                                        <p:cTn id="6" dur="8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Pasal</a:t>
            </a:r>
            <a:r>
              <a:rPr lang="en-US" dirty="0" smtClean="0"/>
              <a:t> 8 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en-US" dirty="0" err="1" smtClean="0"/>
              <a:t>Peningkatan</a:t>
            </a:r>
            <a:r>
              <a:rPr lang="en-US" dirty="0" smtClean="0"/>
              <a:t> </a:t>
            </a:r>
            <a:r>
              <a:rPr lang="en-US" dirty="0" err="1" smtClean="0"/>
              <a:t>Kompetensi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 smtClean="0"/>
          </a:p>
          <a:p>
            <a:r>
              <a:rPr lang="en-US" dirty="0" err="1" smtClean="0">
                <a:solidFill>
                  <a:schemeClr val="bg1"/>
                </a:solidFill>
              </a:rPr>
              <a:t>Psikolog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atau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Ilmuwan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Psikologi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wajib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melaksanakan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upaya-upaya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berkesinambungan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guna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mempertahankan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meningkatkan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kom-petensi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mereka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793630" cy="381000"/>
          </a:xfrm>
          <a:prstGeom prst="rect">
            <a:avLst/>
          </a:prstGeom>
        </p:spPr>
        <p:txBody>
          <a:bodyPr vert="horz" anchor="ctr">
            <a:normAutofit lnSpcReduction="1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000" b="1" i="0" u="none" strike="noStrike" kern="1200" cap="none" spc="0" normalizeH="0" baseline="0" noProof="0" dirty="0" smtClean="0">
                <a:ln w="63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lgerian" pitchFamily="82" charset="0"/>
                <a:ea typeface="+mj-ea"/>
                <a:cs typeface="+mj-cs"/>
              </a:rPr>
              <a:t>Kodeetik</a:t>
            </a:r>
            <a:endParaRPr kumimoji="0" lang="en-US" sz="2000" b="1" i="0" u="none" strike="noStrike" kern="1200" cap="none" spc="0" normalizeH="0" baseline="0" noProof="0" dirty="0">
              <a:ln w="635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Algerian" pitchFamily="82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142 -0.00556 L 1.01858 -0.00556 " pathEditMode="relative" rAng="0" ptsTypes="AA">
                                      <p:cBhvr>
                                        <p:cTn id="6" dur="8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648200"/>
            <a:ext cx="8229600" cy="1143000"/>
          </a:xfrm>
        </p:spPr>
        <p:txBody>
          <a:bodyPr>
            <a:noAutofit/>
          </a:bodyPr>
          <a:lstStyle/>
          <a:p>
            <a:r>
              <a:rPr lang="id-ID" sz="7200" b="0" dirty="0" smtClean="0">
                <a:solidFill>
                  <a:schemeClr val="bg1"/>
                </a:solidFill>
                <a:effectLst/>
                <a:latin typeface="Algerian" pitchFamily="82" charset="0"/>
              </a:rPr>
              <a:t>TERIMA KASIH</a:t>
            </a:r>
            <a:endParaRPr lang="en-US" sz="7200" b="0" dirty="0">
              <a:solidFill>
                <a:schemeClr val="bg1"/>
              </a:solidFill>
              <a:effectLst/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198 -0.67061 C 0.06302 -0.67037 0.06406 -0.67014 0.04983 -0.68079 C 0.03594 -0.69144 0.01389 -0.73287 -0.02274 -0.73519 C -0.05937 -0.7375 -0.13194 -0.72084 -0.16962 -0.69491 C -0.20729 -0.66898 -0.21389 -0.62755 -0.24844 -0.57986 C -0.28298 -0.53172 -0.35295 -0.45787 -0.37726 -0.40811 C -0.40156 -0.35857 -0.39219 -0.3375 -0.39392 -0.28287 C -0.39566 -0.22824 -0.43108 -0.14306 -0.38785 -0.08102 C -0.34462 -0.01852 -0.23264 0.0618 -0.13472 0.09097 C -0.0368 0.12014 0.12327 0.10509 0.2 0.0949 C 0.27674 0.08449 0.29514 0.08703 0.32587 0.02824 C 0.3566 -0.03056 0.3934 -0.175 0.3849 -0.25857 C 0.37639 -0.34236 0.32431 -0.42477 0.27431 -0.47477 C 0.22431 -0.525 0.14497 -0.55348 0.0849 -0.55949 C 0.02465 -0.56574 -0.04114 -0.54885 -0.08628 -0.51111 C -0.13142 -0.47338 -0.16996 -0.38635 -0.18628 -0.33357 C -0.2026 -0.28056 -0.1941 -0.22894 -0.18472 -0.19398 C -0.17535 -0.15903 -0.17483 -0.13959 -0.13021 -0.12338 C -0.08559 -0.10672 0.03281 -0.08843 0.08333 -0.09514 C 0.13368 -0.10186 0.15087 -0.12223 0.17118 -0.16389 C 0.19184 -0.20533 0.22726 -0.31065 0.20608 -0.34537 C 0.18472 -0.3801 0.07743 -0.38588 0.04375 -0.37176 C 0.01042 -0.35764 0.01181 -0.31459 0.00469 -0.26065 C -0.00243 -0.20695 0.00243 -0.09213 0.00156 -0.04838 C 0.0007 -0.00486 0.00035 -0.00255 2.22222E-6 4.44444E-6 " pathEditMode="relative" ptsTypes="aaaaaaaaaaaaaaaaaaaa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id-ID" dirty="0" smtClean="0"/>
              <a:t>Secara etimologi istilah kompotensi berasal dari kata “competency” yang artinya kecakapan atau kemampuan (Echols &amp; Shadily,1983).</a:t>
            </a:r>
          </a:p>
          <a:p>
            <a:pPr algn="ctr">
              <a:buNone/>
            </a:pPr>
            <a:endParaRPr lang="id-ID" dirty="0" smtClean="0"/>
          </a:p>
          <a:p>
            <a:pPr algn="ctr">
              <a:buNone/>
            </a:pPr>
            <a:r>
              <a:rPr lang="id-ID" dirty="0" smtClean="0"/>
              <a:t>Sedangkan menurut Purwadarminta (1982) menjelaskan kompetensi sebagai kewenangan atau kekuasaan untuk menentukan atau memutusan sesuatu hal.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793630" cy="381000"/>
          </a:xfrm>
          <a:prstGeom prst="rect">
            <a:avLst/>
          </a:prstGeom>
        </p:spPr>
        <p:txBody>
          <a:bodyPr vert="horz" anchor="ctr">
            <a:normAutofit lnSpcReduction="1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000" b="1" i="0" u="none" strike="noStrike" kern="1200" cap="none" spc="0" normalizeH="0" baseline="0" noProof="0" dirty="0" smtClean="0">
                <a:ln w="63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lgerian" pitchFamily="82" charset="0"/>
                <a:ea typeface="+mj-ea"/>
                <a:cs typeface="+mj-cs"/>
              </a:rPr>
              <a:t>Kode etik</a:t>
            </a:r>
            <a:endParaRPr kumimoji="0" lang="en-US" sz="2000" b="1" i="0" u="none" strike="noStrike" kern="1200" cap="none" spc="0" normalizeH="0" baseline="0" noProof="0" dirty="0">
              <a:ln w="635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Algerian" pitchFamily="82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142 -0.00556 L 1.01858 -0.00556 " pathEditMode="relative" rAng="0" ptsTypes="AA">
                                      <p:cBhvr>
                                        <p:cTn id="6" dur="8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>
            <a:noAutofit/>
          </a:bodyPr>
          <a:lstStyle/>
          <a:p>
            <a:r>
              <a:rPr lang="fi-FI" sz="3200" dirty="0" smtClean="0"/>
              <a:t>KOMPETENSI PENDIDIKAN SARJANA PSIKOLOGI (S1)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743200"/>
            <a:ext cx="8229600" cy="2514600"/>
          </a:xfrm>
        </p:spPr>
        <p:txBody>
          <a:bodyPr/>
          <a:lstStyle/>
          <a:p>
            <a:r>
              <a:rPr lang="en-US" dirty="0" err="1" smtClean="0"/>
              <a:t>Kolokium</a:t>
            </a:r>
            <a:r>
              <a:rPr lang="en-US" dirty="0" smtClean="0"/>
              <a:t> </a:t>
            </a:r>
            <a:r>
              <a:rPr lang="en-US" dirty="0" err="1" smtClean="0"/>
              <a:t>Psikologi</a:t>
            </a:r>
            <a:r>
              <a:rPr lang="en-US" dirty="0" smtClean="0"/>
              <a:t> Indonesia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menetapkan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r>
              <a:rPr lang="id-ID" dirty="0" smtClean="0"/>
              <a:t> </a:t>
            </a:r>
            <a:r>
              <a:rPr lang="fi-FI" dirty="0" smtClean="0"/>
              <a:t>Sarjana Psikologi mempunyai tujuan menghasilkan Sarjana Psikologi yang</a:t>
            </a:r>
            <a:r>
              <a:rPr lang="id-ID" dirty="0" smtClean="0"/>
              <a:t> </a:t>
            </a:r>
            <a:r>
              <a:rPr lang="en-US" dirty="0" err="1" smtClean="0"/>
              <a:t>profesional</a:t>
            </a:r>
            <a:r>
              <a:rPr lang="en-US" dirty="0" smtClean="0"/>
              <a:t> yang </a:t>
            </a:r>
            <a:r>
              <a:rPr lang="en-US" dirty="0" err="1" smtClean="0"/>
              <a:t>mampu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793630" cy="381000"/>
          </a:xfrm>
          <a:prstGeom prst="rect">
            <a:avLst/>
          </a:prstGeom>
        </p:spPr>
        <p:txBody>
          <a:bodyPr vert="horz" anchor="ctr">
            <a:normAutofit lnSpcReduction="1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000" b="1" i="0" u="none" strike="noStrike" kern="1200" cap="none" spc="0" normalizeH="0" baseline="0" noProof="0" dirty="0" smtClean="0">
                <a:ln w="63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lgerian" pitchFamily="82" charset="0"/>
                <a:ea typeface="+mj-ea"/>
                <a:cs typeface="+mj-cs"/>
              </a:rPr>
              <a:t>Kode etik</a:t>
            </a:r>
            <a:endParaRPr kumimoji="0" lang="en-US" sz="2000" b="1" i="0" u="none" strike="noStrike" kern="1200" cap="none" spc="0" normalizeH="0" baseline="0" noProof="0" dirty="0">
              <a:ln w="635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Algerian" pitchFamily="82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142 -0.00556 L 1.01858 -0.00556 " pathEditMode="relative" rAng="0" ptsTypes="AA">
                                      <p:cBhvr>
                                        <p:cTn id="6" dur="8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248400"/>
          </a:xfrm>
        </p:spPr>
        <p:txBody>
          <a:bodyPr>
            <a:no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Memahami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pengetahuan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dasar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Psikologi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teknik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pengamatan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id-ID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objektif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sehingga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menginterpretasikan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tingkah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laku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manusia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menurut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kaidah-kaidah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Psikologi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baik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perorangan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maupun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kelompok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Mengenal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berbagai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macam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alat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pengukuran</a:t>
            </a:r>
            <a:r>
              <a:rPr lang="id-ID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Psikologi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memahami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serta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manfaatnya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Mampu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menunjukkan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kepekaan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terhadap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permasalahan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bio–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psiko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sosial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moral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konteks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Indonesia.</a:t>
            </a:r>
          </a:p>
          <a:p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Mampu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penelitian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bidang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Psikologi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Mampu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menghayati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melaksanakan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kode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etik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keilmuan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penelitian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profesi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793630" cy="381000"/>
          </a:xfrm>
          <a:prstGeom prst="rect">
            <a:avLst/>
          </a:prstGeom>
        </p:spPr>
        <p:txBody>
          <a:bodyPr vert="horz" anchor="ctr">
            <a:normAutofit lnSpcReduction="1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000" b="1" i="0" u="none" strike="noStrike" kern="1200" cap="none" spc="0" normalizeH="0" baseline="0" noProof="0" dirty="0" smtClean="0">
                <a:ln w="63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lgerian" pitchFamily="82" charset="0"/>
                <a:ea typeface="+mj-ea"/>
                <a:cs typeface="+mj-cs"/>
              </a:rPr>
              <a:t>Kode etik</a:t>
            </a:r>
            <a:endParaRPr kumimoji="0" lang="en-US" sz="2000" b="1" i="0" u="none" strike="noStrike" kern="1200" cap="none" spc="0" normalizeH="0" baseline="0" noProof="0" dirty="0">
              <a:ln w="635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Algerian" pitchFamily="82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142 -0.00556 L 1.01858 -0.00556 " pathEditMode="relative" rAng="0" ptsTypes="AA">
                                      <p:cBhvr>
                                        <p:cTn id="6" dur="8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65563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KOMPETENSI UTAMA SARJANA PSIKOLOGI</a:t>
            </a:r>
            <a:endParaRPr lang="en-US" sz="28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066800"/>
          <a:ext cx="8229600" cy="5554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3657600"/>
                <a:gridCol w="40386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No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Kualifikasi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Kompotensi Utama</a:t>
                      </a:r>
                      <a:endParaRPr lang="en-US" dirty="0"/>
                    </a:p>
                  </a:txBody>
                  <a:tcPr anchor="ctr"/>
                </a:tc>
              </a:tr>
              <a:tr h="1219200">
                <a:tc rowSpan="4"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Menguasai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konsep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dasar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teori</a:t>
                      </a:r>
                      <a:endParaRPr kumimoji="0"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psikologi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memformulasikan</a:t>
                      </a:r>
                      <a:endParaRPr kumimoji="0"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prosedur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penyelesaian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masalah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</a:t>
                      </a:r>
                      <a:endParaRPr kumimoji="0"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bidang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psikologi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17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Memahami</a:t>
                      </a:r>
                      <a:r>
                        <a:rPr kumimoji="0" lang="en-US" sz="17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7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pengertian</a:t>
                      </a:r>
                      <a:r>
                        <a:rPr kumimoji="0" lang="en-US" sz="17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7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psikologi</a:t>
                      </a:r>
                      <a:r>
                        <a:rPr kumimoji="0" lang="en-US" sz="17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7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ruang</a:t>
                      </a:r>
                      <a:r>
                        <a:rPr kumimoji="0" lang="en-US" sz="17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7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lingkup</a:t>
                      </a:r>
                      <a:r>
                        <a:rPr kumimoji="0" lang="id-ID" sz="17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i-FI" sz="17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 kaitannya dengan</a:t>
                      </a:r>
                      <a:r>
                        <a:rPr kumimoji="0" lang="id-ID" sz="17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i-FI" sz="17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ilmu lain, sejarah</a:t>
                      </a:r>
                      <a:r>
                        <a:rPr kumimoji="0" lang="id-ID" sz="17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7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psikologi</a:t>
                      </a:r>
                      <a:r>
                        <a:rPr kumimoji="0" lang="en-US" sz="17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7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serta</a:t>
                      </a:r>
                      <a:r>
                        <a:rPr kumimoji="0" lang="id-ID" sz="17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7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faktor-faktor</a:t>
                      </a:r>
                      <a:r>
                        <a:rPr kumimoji="0" lang="en-US" sz="17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kumimoji="0" lang="en-US" sz="17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mempengaruhi</a:t>
                      </a:r>
                      <a:r>
                        <a:rPr kumimoji="0" lang="id-ID" sz="17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</a:t>
                      </a:r>
                      <a:r>
                        <a:rPr kumimoji="0" lang="en-US" sz="17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erilaku</a:t>
                      </a:r>
                      <a:r>
                        <a:rPr kumimoji="0" lang="id-ID" sz="17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750" dirty="0"/>
                    </a:p>
                  </a:txBody>
                  <a:tcPr anchor="ctr"/>
                </a:tc>
              </a:tr>
              <a:tr h="12192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17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Memahami</a:t>
                      </a:r>
                      <a:r>
                        <a:rPr kumimoji="0" lang="en-US" sz="17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7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pengertian</a:t>
                      </a:r>
                      <a:r>
                        <a:rPr kumimoji="0" lang="id-ID" sz="17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7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perkembangan</a:t>
                      </a:r>
                      <a:r>
                        <a:rPr kumimoji="0" lang="en-US" sz="17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7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dinamika</a:t>
                      </a:r>
                      <a:r>
                        <a:rPr kumimoji="0" lang="id-ID" sz="17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7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kumimoji="0" lang="en-US" sz="17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7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faktor-faktor</a:t>
                      </a:r>
                      <a:r>
                        <a:rPr kumimoji="0" lang="en-US" sz="17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kumimoji="0" lang="en-US" sz="17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mempengaruhi</a:t>
                      </a:r>
                      <a:r>
                        <a:rPr kumimoji="0" lang="id-ID" sz="17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7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kepribadian</a:t>
                      </a:r>
                      <a:r>
                        <a:rPr kumimoji="0" lang="en-US" sz="17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7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serta</a:t>
                      </a:r>
                      <a:r>
                        <a:rPr kumimoji="0" lang="en-US" sz="17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7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menguasai</a:t>
                      </a:r>
                      <a:r>
                        <a:rPr kumimoji="0" lang="en-US" sz="17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7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teori</a:t>
                      </a:r>
                      <a:r>
                        <a:rPr kumimoji="0" lang="id-ID" sz="17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en-US" sz="17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teori</a:t>
                      </a:r>
                      <a:r>
                        <a:rPr kumimoji="0" lang="id-ID" sz="17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7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kepribadian</a:t>
                      </a:r>
                      <a:r>
                        <a:rPr kumimoji="0" lang="id-ID" sz="17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750" dirty="0"/>
                    </a:p>
                  </a:txBody>
                  <a:tcPr anchor="ctr"/>
                </a:tc>
              </a:tr>
              <a:tr h="7620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17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Mampu</a:t>
                      </a:r>
                      <a:r>
                        <a:rPr kumimoji="0" lang="en-US" sz="17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7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menjelaskan</a:t>
                      </a:r>
                      <a:r>
                        <a:rPr kumimoji="0" lang="en-US" sz="17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7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sistem</a:t>
                      </a:r>
                      <a:r>
                        <a:rPr kumimoji="0" lang="en-US" sz="17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7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syaraf</a:t>
                      </a:r>
                      <a:r>
                        <a:rPr kumimoji="0" lang="en-US" sz="17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7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sistem</a:t>
                      </a:r>
                      <a:r>
                        <a:rPr kumimoji="0" lang="id-ID" sz="17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7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indera</a:t>
                      </a:r>
                      <a:r>
                        <a:rPr kumimoji="0" lang="en-US" sz="17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7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kumimoji="0" lang="en-US" sz="17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7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peran</a:t>
                      </a:r>
                      <a:r>
                        <a:rPr kumimoji="0" lang="en-US" sz="17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7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hormon</a:t>
                      </a:r>
                      <a:r>
                        <a:rPr kumimoji="0" lang="id-ID" sz="17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7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terhadap</a:t>
                      </a:r>
                      <a:r>
                        <a:rPr kumimoji="0" lang="en-US" sz="17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7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perilaku</a:t>
                      </a:r>
                      <a:endParaRPr lang="en-US" sz="1750" dirty="0"/>
                    </a:p>
                  </a:txBody>
                  <a:tcPr anchor="ctr"/>
                </a:tc>
              </a:tr>
              <a:tr h="14478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17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Memahami</a:t>
                      </a:r>
                      <a:r>
                        <a:rPr kumimoji="0" lang="en-US" sz="17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7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konsep-konsep</a:t>
                      </a:r>
                      <a:r>
                        <a:rPr kumimoji="0" lang="en-US" sz="17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7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dasar</a:t>
                      </a:r>
                      <a:r>
                        <a:rPr kumimoji="0" lang="en-US" sz="17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7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kumimoji="0" lang="en-US" sz="17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7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teori</a:t>
                      </a:r>
                      <a:r>
                        <a:rPr kumimoji="0" lang="id-ID" sz="17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nb-NO" sz="17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psikologi sosial dan topik</a:t>
                      </a:r>
                      <a:r>
                        <a:rPr kumimoji="0" lang="id-ID" sz="17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nb-NO" sz="17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bahasan yang</a:t>
                      </a:r>
                      <a:r>
                        <a:rPr kumimoji="0" lang="id-ID" sz="17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7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berkembang</a:t>
                      </a:r>
                      <a:r>
                        <a:rPr kumimoji="0" lang="en-US" sz="17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7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kumimoji="0" lang="id-ID" sz="17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7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psikologi</a:t>
                      </a:r>
                      <a:r>
                        <a:rPr kumimoji="0" lang="en-US" sz="17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7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sosial</a:t>
                      </a:r>
                      <a:r>
                        <a:rPr kumimoji="0" lang="en-US" sz="17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7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kumimoji="0" lang="id-ID" sz="17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7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menggunakan</a:t>
                      </a:r>
                      <a:r>
                        <a:rPr kumimoji="0" lang="en-US" sz="17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7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perspektif</a:t>
                      </a:r>
                      <a:r>
                        <a:rPr kumimoji="0" lang="en-US" sz="17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7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psikologi</a:t>
                      </a:r>
                      <a:r>
                        <a:rPr kumimoji="0" lang="id-ID" sz="17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7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sosial</a:t>
                      </a:r>
                      <a:r>
                        <a:rPr kumimoji="0" lang="id-ID" sz="17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75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793630" cy="381000"/>
          </a:xfrm>
          <a:prstGeom prst="rect">
            <a:avLst/>
          </a:prstGeom>
        </p:spPr>
        <p:txBody>
          <a:bodyPr vert="horz" anchor="ctr">
            <a:normAutofit lnSpcReduction="1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000" b="1" i="0" u="none" strike="noStrike" kern="1200" cap="none" spc="0" normalizeH="0" baseline="0" noProof="0" dirty="0" smtClean="0">
                <a:ln w="63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lgerian" pitchFamily="82" charset="0"/>
                <a:ea typeface="+mj-ea"/>
                <a:cs typeface="+mj-cs"/>
              </a:rPr>
              <a:t>Kode etik</a:t>
            </a:r>
            <a:endParaRPr kumimoji="0" lang="en-US" sz="2000" b="1" i="0" u="none" strike="noStrike" kern="1200" cap="none" spc="0" normalizeH="0" baseline="0" noProof="0" dirty="0">
              <a:ln w="635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Algerian" pitchFamily="82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142 -0.00556 L 1.01858 -0.00556 " pathEditMode="relative" rAng="0" ptsTypes="AA">
                                      <p:cBhvr>
                                        <p:cTn id="6" dur="8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533401"/>
          <a:ext cx="8229600" cy="6156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3886200"/>
                <a:gridCol w="3733800"/>
              </a:tblGrid>
              <a:tr h="2228366">
                <a:tc rowSpan="2"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kumimoji="0" lang="en-US" sz="16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Mampu</a:t>
                      </a:r>
                      <a:r>
                        <a:rPr kumimoji="0" lang="en-US" sz="16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melakukan</a:t>
                      </a:r>
                      <a:r>
                        <a:rPr kumimoji="0" lang="en-US" sz="16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riset</a:t>
                      </a:r>
                      <a:r>
                        <a:rPr kumimoji="0" lang="en-US" sz="16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tingkat</a:t>
                      </a:r>
                      <a:r>
                        <a:rPr kumimoji="0" lang="en-US" sz="16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dasar</a:t>
                      </a:r>
                      <a:r>
                        <a:rPr kumimoji="0" lang="id-ID" sz="16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yang</a:t>
                      </a:r>
                      <a:r>
                        <a:rPr kumimoji="0" lang="id-ID" sz="16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mempergunakan</a:t>
                      </a:r>
                      <a:r>
                        <a:rPr kumimoji="0" lang="en-US" sz="16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prinsip-prinsip</a:t>
                      </a:r>
                      <a:endParaRPr kumimoji="0" lang="en-US" sz="1600" b="1" kern="1200" baseline="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kumimoji="0" lang="en-US" sz="16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psikologi</a:t>
                      </a:r>
                      <a:r>
                        <a:rPr kumimoji="0" lang="en-US" sz="16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kumimoji="0" lang="en-US" sz="16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memberikan</a:t>
                      </a:r>
                      <a:r>
                        <a:rPr kumimoji="0" lang="id-ID" sz="16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alternatif</a:t>
                      </a:r>
                      <a:r>
                        <a:rPr kumimoji="0" lang="id-ID" sz="16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penyelesaian</a:t>
                      </a:r>
                      <a:r>
                        <a:rPr kumimoji="0" lang="en-US" sz="16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masalah</a:t>
                      </a:r>
                      <a:r>
                        <a:rPr kumimoji="0" lang="en-US" sz="16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16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Memahami</a:t>
                      </a:r>
                      <a:r>
                        <a:rPr kumimoji="0" lang="en-US" sz="16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proses</a:t>
                      </a:r>
                      <a:r>
                        <a:rPr kumimoji="0" lang="id-ID" sz="16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penelitian</a:t>
                      </a:r>
                      <a:r>
                        <a:rPr kumimoji="0" lang="en-US" sz="16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ilmiah</a:t>
                      </a:r>
                      <a:r>
                        <a:rPr kumimoji="0" lang="en-US" sz="16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yang</a:t>
                      </a:r>
                      <a:r>
                        <a:rPr kumimoji="0" lang="id-ID" sz="16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dimulai</a:t>
                      </a:r>
                      <a:r>
                        <a:rPr kumimoji="0" lang="id-ID" sz="16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kumimoji="0" lang="id-ID" sz="16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identifikasi</a:t>
                      </a:r>
                      <a:r>
                        <a:rPr kumimoji="0" lang="id-ID" sz="16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permasalahan</a:t>
                      </a:r>
                      <a:r>
                        <a:rPr kumimoji="0" lang="en-US" sz="16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sampai</a:t>
                      </a:r>
                      <a:r>
                        <a:rPr kumimoji="0" lang="id-ID" sz="16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kumimoji="0" lang="id-ID" sz="16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menganalisis</a:t>
                      </a:r>
                      <a:r>
                        <a:rPr kumimoji="0" lang="id-ID" sz="16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hasil</a:t>
                      </a:r>
                      <a:r>
                        <a:rPr kumimoji="0" lang="en-US" sz="16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</a:t>
                      </a:r>
                      <a:r>
                        <a:rPr kumimoji="0" lang="id-ID" sz="16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kumimoji="0" lang="en-US" sz="16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nelitian</a:t>
                      </a:r>
                      <a:r>
                        <a:rPr kumimoji="0" lang="en-US" sz="16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baik</a:t>
                      </a:r>
                      <a:r>
                        <a:rPr kumimoji="0" lang="id-ID" sz="16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penelitian</a:t>
                      </a:r>
                      <a:r>
                        <a:rPr kumimoji="0" lang="id-ID" sz="16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kuantitatif</a:t>
                      </a:r>
                      <a:r>
                        <a:rPr kumimoji="0" lang="id-ID" sz="16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maupun</a:t>
                      </a:r>
                      <a:r>
                        <a:rPr kumimoji="0" lang="en-US" sz="16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id-ID" sz="16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kumimoji="0" lang="en-US" sz="16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ualitatif</a:t>
                      </a:r>
                      <a:r>
                        <a:rPr kumimoji="0" lang="id-ID" sz="16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1093403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Memiliki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ketrampilan</a:t>
                      </a:r>
                      <a:r>
                        <a:rPr kumimoji="0" lang="id-ID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menggunakan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berbagai</a:t>
                      </a:r>
                      <a:r>
                        <a:rPr kumimoji="0" lang="id-ID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teknik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statistika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sebagai</a:t>
                      </a:r>
                      <a:r>
                        <a:rPr kumimoji="0" lang="id-ID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alat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analisis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data</a:t>
                      </a:r>
                      <a:r>
                        <a:rPr kumimoji="0" lang="id-ID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penelitian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ilmiah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783299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Mampu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mempertanggungjawabkan</a:t>
                      </a:r>
                      <a:endParaRPr kumimoji="0"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hasil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kerja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berdasarkan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Kode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Etik</a:t>
                      </a:r>
                      <a:endParaRPr kumimoji="0"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Psikologi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Indonesia.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Mampu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Memahami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Melaksanakan</a:t>
                      </a:r>
                      <a:r>
                        <a:rPr kumimoji="0" lang="id-ID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etika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</a:t>
                      </a:r>
                      <a:r>
                        <a:rPr kumimoji="0" lang="id-ID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i-FI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bidang psikologi, keilmuan</a:t>
                      </a:r>
                      <a:r>
                        <a:rPr kumimoji="0" lang="id-ID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i-FI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 kemasyarakatan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1914731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Mampu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melakukan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observasi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interview,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psikologi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terhadap</a:t>
                      </a:r>
                      <a:endParaRPr kumimoji="0"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fenomena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perilaku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manusia</a:t>
                      </a:r>
                      <a:endParaRPr kumimoji="0"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berdasarkan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konsep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dasar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teori</a:t>
                      </a:r>
                      <a:endParaRPr kumimoji="0"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psikologi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Memahami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prinsip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dasar</a:t>
                      </a:r>
                      <a:r>
                        <a:rPr kumimoji="0" lang="id-ID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psikodiagnostik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id-ID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mampu</a:t>
                      </a:r>
                      <a:r>
                        <a:rPr kumimoji="0" lang="id-ID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menerapkan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prinsip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observasi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kumimoji="0" lang="id-ID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wawancara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serta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mampu</a:t>
                      </a:r>
                      <a:r>
                        <a:rPr kumimoji="0" lang="id-ID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mengadministrasikan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id-ID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menskor</a:t>
                      </a:r>
                      <a:r>
                        <a:rPr kumimoji="0" lang="id-ID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menginterpretasikan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</a:t>
                      </a:r>
                      <a:r>
                        <a:rPr kumimoji="0" lang="id-ID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psikologi</a:t>
                      </a:r>
                      <a:r>
                        <a:rPr kumimoji="0" lang="id-ID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ertentu</a:t>
                      </a:r>
                      <a:r>
                        <a:rPr kumimoji="0" lang="id-ID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793630" cy="381000"/>
          </a:xfrm>
          <a:prstGeom prst="rect">
            <a:avLst/>
          </a:prstGeom>
        </p:spPr>
        <p:txBody>
          <a:bodyPr vert="horz" anchor="ctr">
            <a:normAutofit lnSpcReduction="1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000" b="1" i="0" u="none" strike="noStrike" kern="1200" cap="none" spc="0" normalizeH="0" baseline="0" noProof="0" dirty="0" smtClean="0">
                <a:ln w="63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lgerian" pitchFamily="82" charset="0"/>
                <a:ea typeface="+mj-ea"/>
                <a:cs typeface="+mj-cs"/>
              </a:rPr>
              <a:t>Kodeetik</a:t>
            </a:r>
            <a:endParaRPr kumimoji="0" lang="en-US" sz="2000" b="1" i="0" u="none" strike="noStrike" kern="1200" cap="none" spc="0" normalizeH="0" baseline="0" noProof="0" dirty="0">
              <a:ln w="635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Algerian" pitchFamily="82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142 -0.00556 L 1.01858 -0.00556 " pathEditMode="relative" rAng="0" ptsTypes="AA">
                                      <p:cBhvr>
                                        <p:cTn id="6" dur="8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762000"/>
          <a:ext cx="8229600" cy="5714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3505200"/>
                <a:gridCol w="4114800"/>
              </a:tblGrid>
              <a:tr h="1351520">
                <a:tc rowSpan="2">
                  <a:txBody>
                    <a:bodyPr/>
                    <a:lstStyle/>
                    <a:p>
                      <a:pPr algn="ctr"/>
                      <a:r>
                        <a:rPr lang="id-ID" sz="16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kumimoji="0" lang="en-US" sz="16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Mampu</a:t>
                      </a:r>
                      <a:r>
                        <a:rPr kumimoji="0" lang="en-US" sz="16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memanfaatkan</a:t>
                      </a:r>
                      <a:r>
                        <a:rPr kumimoji="0" lang="id-ID" sz="16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prinsipprinsip</a:t>
                      </a:r>
                      <a:r>
                        <a:rPr kumimoji="0" lang="id-ID" sz="16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psikologi</a:t>
                      </a:r>
                      <a:r>
                        <a:rPr kumimoji="0" lang="en-US" sz="16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kumimoji="0" lang="id-ID" sz="16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menyelesaikan</a:t>
                      </a:r>
                      <a:r>
                        <a:rPr kumimoji="0" lang="en-US" sz="16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masalah</a:t>
                      </a:r>
                      <a:r>
                        <a:rPr kumimoji="0" lang="id-ID" sz="16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manusia</a:t>
                      </a:r>
                      <a:r>
                        <a:rPr kumimoji="0" lang="en-US" sz="16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16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Memahami</a:t>
                      </a:r>
                      <a:r>
                        <a:rPr kumimoji="0" lang="en-US" sz="16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kaidah-kaidah</a:t>
                      </a:r>
                      <a:r>
                        <a:rPr kumimoji="0" lang="en-US" sz="16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kumimoji="0" lang="id-ID" sz="16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proses</a:t>
                      </a:r>
                      <a:r>
                        <a:rPr kumimoji="0" lang="en-US" sz="16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psikologi</a:t>
                      </a:r>
                      <a:r>
                        <a:rPr kumimoji="0" lang="id-ID" sz="16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nn-NO" sz="16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yang melandasi</a:t>
                      </a:r>
                      <a:r>
                        <a:rPr kumimoji="0" lang="id-ID" sz="16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nn-NO" sz="16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perilaku manusia dalam konteks</a:t>
                      </a:r>
                      <a:r>
                        <a:rPr kumimoji="0" lang="id-ID" sz="16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 </a:t>
                      </a:r>
                      <a:r>
                        <a:rPr kumimoji="0" lang="en-US" sz="16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industri</a:t>
                      </a:r>
                      <a:r>
                        <a:rPr kumimoji="0" lang="en-US" sz="16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&amp; </a:t>
                      </a:r>
                      <a:r>
                        <a:rPr kumimoji="0" lang="en-US" sz="16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organisasi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1660439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Memahami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pengertian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ruang</a:t>
                      </a:r>
                      <a:r>
                        <a:rPr kumimoji="0" lang="id-ID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lingkup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teori</a:t>
                      </a:r>
                      <a:r>
                        <a:rPr kumimoji="0" lang="id-ID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teori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kumimoji="0" lang="id-ID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psikologi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pendidikan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faktor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yang</a:t>
                      </a:r>
                      <a:r>
                        <a:rPr kumimoji="0" lang="id-ID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memperngaruhi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proses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belajar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serta</a:t>
                      </a:r>
                      <a:r>
                        <a:rPr kumimoji="0" lang="id-ID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metode</a:t>
                      </a:r>
                      <a:r>
                        <a:rPr kumimoji="0" lang="id-ID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evaluasi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psikologi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pendidikan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1042601">
                <a:tc rowSpan="2">
                  <a:txBody>
                    <a:bodyPr/>
                    <a:lstStyle/>
                    <a:p>
                      <a:pPr algn="ctr"/>
                      <a:r>
                        <a:rPr lang="id-ID" sz="16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Mampu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membuat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keputusan</a:t>
                      </a:r>
                      <a:r>
                        <a:rPr kumimoji="0" lang="id-ID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berdasarkan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hasil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pengamatan</a:t>
                      </a:r>
                      <a:r>
                        <a:rPr kumimoji="0" lang="id-ID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terhadap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fenomena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perilaku</a:t>
                      </a:r>
                      <a:r>
                        <a:rPr kumimoji="0" lang="id-ID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manusia</a:t>
                      </a:r>
                      <a:r>
                        <a:rPr kumimoji="0" lang="id-ID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kumimoji="0" lang="id-ID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mempergunakan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prinsip</a:t>
                      </a:r>
                      <a:r>
                        <a:rPr kumimoji="0" lang="id-ID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prinsip</a:t>
                      </a:r>
                      <a:r>
                        <a:rPr kumimoji="0" lang="id-ID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Psikologi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s-E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Memahami</a:t>
                      </a:r>
                      <a:r>
                        <a:rPr kumimoji="0" lang="es-E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proses</a:t>
                      </a:r>
                      <a:r>
                        <a:rPr kumimoji="0" lang="es-E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perkembangan</a:t>
                      </a:r>
                      <a:r>
                        <a:rPr kumimoji="0" lang="es-E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dan</a:t>
                      </a:r>
                      <a:r>
                        <a:rPr kumimoji="0" lang="id-ID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penyebab</a:t>
                      </a:r>
                      <a:r>
                        <a:rPr kumimoji="0" lang="id-ID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sv-SE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perilaku abnormal,</a:t>
                      </a:r>
                      <a:r>
                        <a:rPr kumimoji="0" lang="id-ID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sv-SE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diagnosis, dan klasifikasinya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1660439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Memahami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prinsip-prinsip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asesmen</a:t>
                      </a:r>
                      <a:r>
                        <a:rPr kumimoji="0" lang="id-ID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klinis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id-ID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pendekatan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intervensi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klinis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id-ID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isu-isu</a:t>
                      </a:r>
                      <a:r>
                        <a:rPr kumimoji="0" lang="id-ID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profesional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etika</a:t>
                      </a:r>
                      <a:r>
                        <a:rPr kumimoji="0" lang="id-ID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penelitian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maupun</a:t>
                      </a:r>
                      <a:r>
                        <a:rPr kumimoji="0" lang="id-ID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praktek</a:t>
                      </a:r>
                      <a:r>
                        <a:rPr kumimoji="0" lang="id-ID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khususnya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sebagai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psikolog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klinis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793630" cy="381000"/>
          </a:xfrm>
          <a:prstGeom prst="rect">
            <a:avLst/>
          </a:prstGeom>
        </p:spPr>
        <p:txBody>
          <a:bodyPr vert="horz" anchor="ctr">
            <a:normAutofit lnSpcReduction="1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000" b="1" i="0" u="none" strike="noStrike" kern="1200" cap="none" spc="0" normalizeH="0" baseline="0" noProof="0" dirty="0" smtClean="0">
                <a:ln w="63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lgerian" pitchFamily="82" charset="0"/>
                <a:ea typeface="+mj-ea"/>
                <a:cs typeface="+mj-cs"/>
              </a:rPr>
              <a:t>Kodeetik</a:t>
            </a:r>
            <a:endParaRPr kumimoji="0" lang="en-US" sz="2000" b="1" i="0" u="none" strike="noStrike" kern="1200" cap="none" spc="0" normalizeH="0" baseline="0" noProof="0" dirty="0">
              <a:ln w="635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Algerian" pitchFamily="82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142 -0.00556 L 1.01858 -0.00556 " pathEditMode="relative" rAng="0" ptsTypes="AA">
                                      <p:cBhvr>
                                        <p:cTn id="6" dur="8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33400" y="670560"/>
          <a:ext cx="8229600" cy="591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3733800"/>
                <a:gridCol w="3962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Mampu</a:t>
                      </a:r>
                      <a:r>
                        <a:rPr kumimoji="0"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menjalin</a:t>
                      </a:r>
                      <a:r>
                        <a:rPr kumimoji="0"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hubungan</a:t>
                      </a:r>
                      <a:r>
                        <a:rPr kumimoji="0" lang="id-ID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profesional</a:t>
                      </a:r>
                      <a:r>
                        <a:rPr kumimoji="0"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kumimoji="0"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interpersonal</a:t>
                      </a:r>
                      <a:r>
                        <a:rPr kumimoji="0" lang="id-ID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secara</a:t>
                      </a:r>
                      <a:r>
                        <a:rPr kumimoji="0" lang="id-ID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konstruktif</a:t>
                      </a:r>
                      <a:r>
                        <a:rPr kumimoji="0"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kumimoji="0" lang="id-ID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bertanggung</a:t>
                      </a:r>
                      <a:r>
                        <a:rPr kumimoji="0"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jawab</a:t>
                      </a:r>
                      <a:r>
                        <a:rPr kumimoji="0" lang="id-ID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kumimoji="0" lang="id-ID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membantu</a:t>
                      </a:r>
                      <a:r>
                        <a:rPr kumimoji="0"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menyelesaikan</a:t>
                      </a:r>
                      <a:r>
                        <a:rPr kumimoji="0" lang="id-ID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persoalan</a:t>
                      </a:r>
                      <a:r>
                        <a:rPr kumimoji="0"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psikologis</a:t>
                      </a:r>
                      <a:r>
                        <a:rPr kumimoji="0"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individu</a:t>
                      </a:r>
                      <a:r>
                        <a:rPr kumimoji="0"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Memahami</a:t>
                      </a:r>
                      <a:r>
                        <a:rPr kumimoji="0"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prinsip</a:t>
                      </a:r>
                      <a:r>
                        <a:rPr kumimoji="0"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en-US" sz="18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prinisip</a:t>
                      </a:r>
                      <a:r>
                        <a:rPr kumimoji="0"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id-ID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teknik</a:t>
                      </a:r>
                      <a:r>
                        <a:rPr kumimoji="0"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en-US" sz="18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teknik</a:t>
                      </a:r>
                      <a:r>
                        <a:rPr kumimoji="0"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kumimoji="0" lang="id-ID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langkah-langkah</a:t>
                      </a:r>
                      <a:r>
                        <a:rPr kumimoji="0" lang="id-ID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konseling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Mampu</a:t>
                      </a:r>
                      <a:r>
                        <a:rPr kumimoji="0" lang="id-ID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mempe</a:t>
                      </a:r>
                      <a:r>
                        <a:rPr kumimoji="0" lang="id-ID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tanggungjawabkan</a:t>
                      </a:r>
                      <a:r>
                        <a:rPr kumimoji="0" lang="id-ID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hasil</a:t>
                      </a:r>
                      <a:r>
                        <a:rPr kumimoji="0" lang="id-ID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observasi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interview,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</a:t>
                      </a:r>
                      <a:r>
                        <a:rPr kumimoji="0" lang="id-ID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psikologi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serta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riset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tingkat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dasar</a:t>
                      </a:r>
                      <a:r>
                        <a:rPr kumimoji="0" lang="id-ID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psikologi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Memahami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proses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terjadinya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fungsi</a:t>
                      </a:r>
                      <a:r>
                        <a:rPr kumimoji="0" lang="id-ID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fungsi</a:t>
                      </a:r>
                      <a:r>
                        <a:rPr kumimoji="0" lang="id-ID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psikologis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sebagai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determinan</a:t>
                      </a:r>
                      <a:r>
                        <a:rPr kumimoji="0" lang="id-ID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terjadinya</a:t>
                      </a:r>
                      <a:r>
                        <a:rPr kumimoji="0" lang="id-ID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perilaku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melalui</a:t>
                      </a:r>
                      <a:r>
                        <a:rPr kumimoji="0" lang="id-ID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pendekatan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psikologis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kumimoji="0" lang="id-ID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metode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eksperimen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metode</a:t>
                      </a:r>
                      <a:r>
                        <a:rPr kumimoji="0" lang="id-ID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inquiry </a:t>
                      </a:r>
                      <a:r>
                        <a:rPr kumimoji="0" lang="en-US" sz="1800" i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lainnya</a:t>
                      </a:r>
                      <a:r>
                        <a:rPr kumimoji="0"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1249680">
                <a:tc rowSpan="2"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Mampu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mengumpulkan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kumimoji="0" lang="id-ID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menganalisis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data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kumimoji="0" lang="id-ID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menginterpretasikan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perilaku</a:t>
                      </a:r>
                      <a:r>
                        <a:rPr kumimoji="0" lang="id-ID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manusia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sesuai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kaidah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psikologi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Memahami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dasar-dasar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pengukuran</a:t>
                      </a:r>
                      <a:r>
                        <a:rPr kumimoji="0" lang="id-ID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kumimoji="0" lang="id-ID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bidang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psikologi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teori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skor</a:t>
                      </a:r>
                      <a:r>
                        <a:rPr kumimoji="0" lang="id-ID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murni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klasik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kumimoji="0" lang="id-ID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penskalaan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Mampu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menyusun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skala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psikologi</a:t>
                      </a:r>
                      <a:r>
                        <a:rPr kumimoji="0" lang="id-ID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mulai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kumimoji="0" lang="id-ID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penyusunan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pembuatan</a:t>
                      </a:r>
                      <a:r>
                        <a:rPr kumimoji="0" lang="id-ID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aitem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uji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coba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kumimoji="0" lang="id-ID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penyusunan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norma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793630" cy="381000"/>
          </a:xfrm>
          <a:prstGeom prst="rect">
            <a:avLst/>
          </a:prstGeom>
        </p:spPr>
        <p:txBody>
          <a:bodyPr vert="horz" anchor="ctr">
            <a:normAutofit lnSpcReduction="1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000" b="1" i="0" u="none" strike="noStrike" kern="1200" cap="none" spc="0" normalizeH="0" baseline="0" noProof="0" dirty="0" smtClean="0">
                <a:ln w="63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lgerian" pitchFamily="82" charset="0"/>
                <a:ea typeface="+mj-ea"/>
                <a:cs typeface="+mj-cs"/>
              </a:rPr>
              <a:t>Kodeetik</a:t>
            </a:r>
            <a:endParaRPr kumimoji="0" lang="en-US" sz="2000" b="1" i="0" u="none" strike="noStrike" kern="1200" cap="none" spc="0" normalizeH="0" baseline="0" noProof="0" dirty="0">
              <a:ln w="635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Algerian" pitchFamily="82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142 -0.00556 L 1.01858 -0.00556 " pathEditMode="relative" rAng="0" ptsTypes="AA">
                                      <p:cBhvr>
                                        <p:cTn id="6" dur="8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/>
              <a:t>Pasal</a:t>
            </a:r>
            <a:r>
              <a:rPr lang="en-US" sz="3600" dirty="0" smtClean="0"/>
              <a:t> 7 </a:t>
            </a:r>
            <a:r>
              <a:rPr lang="en-US" sz="3600" dirty="0" err="1" smtClean="0"/>
              <a:t>Ruang</a:t>
            </a:r>
            <a:r>
              <a:rPr lang="en-US" sz="3600" dirty="0" smtClean="0"/>
              <a:t> </a:t>
            </a:r>
            <a:r>
              <a:rPr lang="en-US" sz="3600" dirty="0" err="1" smtClean="0"/>
              <a:t>Lingkup</a:t>
            </a:r>
            <a:r>
              <a:rPr lang="en-US" sz="3600" dirty="0" smtClean="0"/>
              <a:t> </a:t>
            </a:r>
            <a:r>
              <a:rPr lang="en-US" sz="3600" dirty="0" err="1" smtClean="0"/>
              <a:t>Kompetensi</a:t>
            </a:r>
            <a:r>
              <a:rPr lang="en-US" sz="3600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 marL="651510" indent="-514350">
              <a:buClrTx/>
              <a:buSzPct val="68000"/>
              <a:buFont typeface="+mj-lt"/>
              <a:buAutoNum type="arabicParenR"/>
            </a:pPr>
            <a:r>
              <a:rPr lang="en-US" sz="2500" dirty="0" err="1" smtClean="0">
                <a:solidFill>
                  <a:srgbClr val="FF0000"/>
                </a:solidFill>
              </a:rPr>
              <a:t>Ilmuwan</a:t>
            </a:r>
            <a:r>
              <a:rPr lang="en-US" sz="2500" dirty="0" smtClean="0">
                <a:solidFill>
                  <a:srgbClr val="FF0000"/>
                </a:solidFill>
              </a:rPr>
              <a:t> </a:t>
            </a:r>
            <a:r>
              <a:rPr lang="en-US" sz="2500" dirty="0" err="1" smtClean="0">
                <a:solidFill>
                  <a:srgbClr val="FF0000"/>
                </a:solidFill>
              </a:rPr>
              <a:t>Psikologi</a:t>
            </a:r>
            <a:r>
              <a:rPr lang="en-US" sz="2500" dirty="0" smtClean="0">
                <a:solidFill>
                  <a:srgbClr val="FF0000"/>
                </a:solidFill>
              </a:rPr>
              <a:t> </a:t>
            </a:r>
            <a:r>
              <a:rPr lang="en-US" sz="2500" dirty="0" err="1" smtClean="0">
                <a:solidFill>
                  <a:srgbClr val="FF0000"/>
                </a:solidFill>
              </a:rPr>
              <a:t>memberikan</a:t>
            </a:r>
            <a:r>
              <a:rPr lang="en-US" sz="2500" dirty="0" smtClean="0">
                <a:solidFill>
                  <a:srgbClr val="FF0000"/>
                </a:solidFill>
              </a:rPr>
              <a:t> </a:t>
            </a:r>
            <a:r>
              <a:rPr lang="en-US" sz="2500" dirty="0" err="1" smtClean="0">
                <a:solidFill>
                  <a:srgbClr val="FF0000"/>
                </a:solidFill>
              </a:rPr>
              <a:t>layanan</a:t>
            </a:r>
            <a:r>
              <a:rPr lang="en-US" sz="2500" dirty="0" smtClean="0">
                <a:solidFill>
                  <a:srgbClr val="FF0000"/>
                </a:solidFill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</a:rPr>
              <a:t>dalam</a:t>
            </a:r>
            <a:r>
              <a:rPr lang="en-US" sz="2500" dirty="0" smtClean="0">
                <a:solidFill>
                  <a:schemeClr val="bg1"/>
                </a:solidFill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</a:rPr>
              <a:t>bentuk</a:t>
            </a:r>
            <a:r>
              <a:rPr lang="en-US" sz="2500" dirty="0" smtClean="0">
                <a:solidFill>
                  <a:schemeClr val="bg1"/>
                </a:solidFill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</a:rPr>
              <a:t>mengajar</a:t>
            </a:r>
            <a:r>
              <a:rPr lang="en-US" sz="2500" dirty="0" smtClean="0">
                <a:solidFill>
                  <a:schemeClr val="bg1"/>
                </a:solidFill>
              </a:rPr>
              <a:t>, </a:t>
            </a:r>
            <a:r>
              <a:rPr lang="en-US" sz="2500" dirty="0" err="1" smtClean="0">
                <a:solidFill>
                  <a:schemeClr val="bg1"/>
                </a:solidFill>
              </a:rPr>
              <a:t>melakukan</a:t>
            </a:r>
            <a:r>
              <a:rPr lang="en-US" sz="2500" dirty="0" smtClean="0">
                <a:solidFill>
                  <a:schemeClr val="bg1"/>
                </a:solidFill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</a:rPr>
              <a:t>penelitian</a:t>
            </a:r>
            <a:r>
              <a:rPr lang="en-US" sz="2500" dirty="0" smtClean="0">
                <a:solidFill>
                  <a:schemeClr val="bg1"/>
                </a:solidFill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</a:rPr>
              <a:t>dan</a:t>
            </a:r>
            <a:r>
              <a:rPr lang="en-US" sz="2500" dirty="0" smtClean="0">
                <a:solidFill>
                  <a:schemeClr val="bg1"/>
                </a:solidFill>
              </a:rPr>
              <a:t>/ </a:t>
            </a:r>
            <a:r>
              <a:rPr lang="en-US" sz="2500" dirty="0" err="1" smtClean="0">
                <a:solidFill>
                  <a:schemeClr val="bg1"/>
                </a:solidFill>
              </a:rPr>
              <a:t>atau</a:t>
            </a:r>
            <a:r>
              <a:rPr lang="en-US" sz="2500" dirty="0" smtClean="0">
                <a:solidFill>
                  <a:schemeClr val="bg1"/>
                </a:solidFill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</a:rPr>
              <a:t>intervensi</a:t>
            </a:r>
            <a:r>
              <a:rPr lang="en-US" sz="2500" dirty="0" smtClean="0">
                <a:solidFill>
                  <a:schemeClr val="bg1"/>
                </a:solidFill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</a:rPr>
              <a:t>sosial</a:t>
            </a:r>
            <a:r>
              <a:rPr lang="en-US" sz="2500" dirty="0" smtClean="0">
                <a:solidFill>
                  <a:schemeClr val="bg1"/>
                </a:solidFill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</a:rPr>
              <a:t>dalam</a:t>
            </a:r>
            <a:r>
              <a:rPr lang="en-US" sz="2500" dirty="0" smtClean="0">
                <a:solidFill>
                  <a:schemeClr val="bg1"/>
                </a:solidFill>
              </a:rPr>
              <a:t> area </a:t>
            </a:r>
            <a:r>
              <a:rPr lang="en-US" sz="2500" dirty="0" err="1" smtClean="0">
                <a:solidFill>
                  <a:schemeClr val="bg1"/>
                </a:solidFill>
              </a:rPr>
              <a:t>sebatas</a:t>
            </a:r>
            <a:r>
              <a:rPr lang="en-US" sz="2500" dirty="0" smtClean="0">
                <a:solidFill>
                  <a:schemeClr val="bg1"/>
                </a:solidFill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</a:rPr>
              <a:t>kom-petensinya</a:t>
            </a:r>
            <a:r>
              <a:rPr lang="en-US" sz="2500" dirty="0" smtClean="0">
                <a:solidFill>
                  <a:schemeClr val="bg1"/>
                </a:solidFill>
              </a:rPr>
              <a:t>, </a:t>
            </a:r>
            <a:r>
              <a:rPr lang="en-US" sz="2500" dirty="0" err="1" smtClean="0">
                <a:solidFill>
                  <a:schemeClr val="bg1"/>
                </a:solidFill>
              </a:rPr>
              <a:t>berdasarkan</a:t>
            </a:r>
            <a:r>
              <a:rPr lang="en-US" sz="2500" dirty="0" smtClean="0">
                <a:solidFill>
                  <a:schemeClr val="bg1"/>
                </a:solidFill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</a:rPr>
              <a:t>pendidikan</a:t>
            </a:r>
            <a:r>
              <a:rPr lang="en-US" sz="2500" dirty="0" smtClean="0">
                <a:solidFill>
                  <a:schemeClr val="bg1"/>
                </a:solidFill>
              </a:rPr>
              <a:t>, </a:t>
            </a:r>
            <a:r>
              <a:rPr lang="en-US" sz="2500" dirty="0" err="1" smtClean="0">
                <a:solidFill>
                  <a:schemeClr val="bg1"/>
                </a:solidFill>
              </a:rPr>
              <a:t>pelatihan</a:t>
            </a:r>
            <a:r>
              <a:rPr lang="en-US" sz="2500" dirty="0" smtClean="0">
                <a:solidFill>
                  <a:schemeClr val="bg1"/>
                </a:solidFill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</a:rPr>
              <a:t>atau</a:t>
            </a:r>
            <a:r>
              <a:rPr lang="en-US" sz="2500" dirty="0" smtClean="0">
                <a:solidFill>
                  <a:schemeClr val="bg1"/>
                </a:solidFill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</a:rPr>
              <a:t>pengalaman</a:t>
            </a:r>
            <a:r>
              <a:rPr lang="en-US" sz="2500" dirty="0" smtClean="0">
                <a:solidFill>
                  <a:schemeClr val="bg1"/>
                </a:solidFill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</a:rPr>
              <a:t>sesuai</a:t>
            </a:r>
            <a:r>
              <a:rPr lang="en-US" sz="2500" dirty="0" smtClean="0">
                <a:solidFill>
                  <a:schemeClr val="bg1"/>
                </a:solidFill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</a:rPr>
              <a:t>dengan</a:t>
            </a:r>
            <a:r>
              <a:rPr lang="en-US" sz="2500" dirty="0" smtClean="0">
                <a:solidFill>
                  <a:schemeClr val="bg1"/>
                </a:solidFill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</a:rPr>
              <a:t>kaidah-kaidah</a:t>
            </a:r>
            <a:r>
              <a:rPr lang="en-US" sz="2500" dirty="0" smtClean="0">
                <a:solidFill>
                  <a:schemeClr val="bg1"/>
                </a:solidFill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</a:rPr>
              <a:t>ilmiah</a:t>
            </a:r>
            <a:r>
              <a:rPr lang="en-US" sz="2500" dirty="0" smtClean="0">
                <a:solidFill>
                  <a:schemeClr val="bg1"/>
                </a:solidFill>
              </a:rPr>
              <a:t> yang </a:t>
            </a:r>
            <a:r>
              <a:rPr lang="en-US" sz="2500" dirty="0" err="1" smtClean="0">
                <a:solidFill>
                  <a:schemeClr val="bg1"/>
                </a:solidFill>
              </a:rPr>
              <a:t>dapat</a:t>
            </a:r>
            <a:r>
              <a:rPr lang="en-US" sz="2500" dirty="0" smtClean="0">
                <a:solidFill>
                  <a:schemeClr val="bg1"/>
                </a:solidFill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</a:rPr>
              <a:t>dipertanggungjawabkan</a:t>
            </a:r>
            <a:r>
              <a:rPr lang="en-US" sz="2500" dirty="0" smtClean="0">
                <a:solidFill>
                  <a:schemeClr val="bg1"/>
                </a:solidFill>
              </a:rPr>
              <a:t>. </a:t>
            </a:r>
            <a:endParaRPr lang="id-ID" sz="2500" dirty="0" smtClean="0">
              <a:solidFill>
                <a:schemeClr val="bg1"/>
              </a:solidFill>
            </a:endParaRPr>
          </a:p>
          <a:p>
            <a:pPr marL="651510" indent="-514350">
              <a:buClrTx/>
              <a:buSzPct val="68000"/>
              <a:buFont typeface="+mj-lt"/>
              <a:buAutoNum type="arabicParenR"/>
            </a:pPr>
            <a:r>
              <a:rPr lang="en-US" sz="2500" dirty="0" err="1" smtClean="0">
                <a:solidFill>
                  <a:schemeClr val="bg1"/>
                </a:solidFill>
              </a:rPr>
              <a:t>Psikolog</a:t>
            </a:r>
            <a:r>
              <a:rPr lang="en-US" sz="2500" dirty="0" smtClean="0">
                <a:solidFill>
                  <a:schemeClr val="bg1"/>
                </a:solidFill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</a:rPr>
              <a:t>dapat</a:t>
            </a:r>
            <a:r>
              <a:rPr lang="en-US" sz="2500" dirty="0" smtClean="0">
                <a:solidFill>
                  <a:schemeClr val="bg1"/>
                </a:solidFill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</a:rPr>
              <a:t>memberikan</a:t>
            </a:r>
            <a:r>
              <a:rPr lang="en-US" sz="2500" dirty="0" smtClean="0">
                <a:solidFill>
                  <a:schemeClr val="bg1"/>
                </a:solidFill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</a:rPr>
              <a:t>layanan</a:t>
            </a:r>
            <a:r>
              <a:rPr lang="en-US" sz="2500" dirty="0" smtClean="0">
                <a:solidFill>
                  <a:schemeClr val="bg1"/>
                </a:solidFill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</a:rPr>
              <a:t>sebagaimana</a:t>
            </a:r>
            <a:r>
              <a:rPr lang="en-US" sz="2500" dirty="0" smtClean="0">
                <a:solidFill>
                  <a:schemeClr val="bg1"/>
                </a:solidFill>
              </a:rPr>
              <a:t> yang </a:t>
            </a:r>
            <a:r>
              <a:rPr lang="en-US" sz="2500" dirty="0" err="1" smtClean="0">
                <a:solidFill>
                  <a:schemeClr val="bg1"/>
                </a:solidFill>
              </a:rPr>
              <a:t>dilakukan</a:t>
            </a:r>
            <a:r>
              <a:rPr lang="en-US" sz="2500" dirty="0" smtClean="0">
                <a:solidFill>
                  <a:schemeClr val="bg1"/>
                </a:solidFill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</a:rPr>
              <a:t>oleh</a:t>
            </a:r>
            <a:r>
              <a:rPr lang="en-US" sz="2500" dirty="0" smtClean="0">
                <a:solidFill>
                  <a:schemeClr val="bg1"/>
                </a:solidFill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</a:rPr>
              <a:t>Ilmuwan</a:t>
            </a:r>
            <a:r>
              <a:rPr lang="en-US" sz="2500" dirty="0" smtClean="0">
                <a:solidFill>
                  <a:schemeClr val="bg1"/>
                </a:solidFill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</a:rPr>
              <a:t>Psikologi</a:t>
            </a:r>
            <a:r>
              <a:rPr lang="en-US" sz="2500" dirty="0" smtClean="0">
                <a:solidFill>
                  <a:schemeClr val="bg1"/>
                </a:solidFill>
              </a:rPr>
              <a:t> </a:t>
            </a:r>
            <a:r>
              <a:rPr lang="en-US" sz="2500" dirty="0" err="1" smtClean="0">
                <a:solidFill>
                  <a:srgbClr val="FF0000"/>
                </a:solidFill>
              </a:rPr>
              <a:t>serta</a:t>
            </a:r>
            <a:r>
              <a:rPr lang="en-US" sz="2500" dirty="0" smtClean="0">
                <a:solidFill>
                  <a:srgbClr val="FF0000"/>
                </a:solidFill>
              </a:rPr>
              <a:t> </a:t>
            </a:r>
            <a:r>
              <a:rPr lang="en-US" sz="2500" dirty="0" err="1" smtClean="0">
                <a:solidFill>
                  <a:srgbClr val="FF0000"/>
                </a:solidFill>
              </a:rPr>
              <a:t>secara</a:t>
            </a:r>
            <a:r>
              <a:rPr lang="en-US" sz="2500" dirty="0" smtClean="0">
                <a:solidFill>
                  <a:srgbClr val="FF0000"/>
                </a:solidFill>
              </a:rPr>
              <a:t> </a:t>
            </a:r>
            <a:r>
              <a:rPr lang="en-US" sz="2500" dirty="0" err="1" smtClean="0">
                <a:solidFill>
                  <a:srgbClr val="FF0000"/>
                </a:solidFill>
              </a:rPr>
              <a:t>khusus</a:t>
            </a:r>
            <a:r>
              <a:rPr lang="en-US" sz="2500" dirty="0" smtClean="0">
                <a:solidFill>
                  <a:srgbClr val="FF0000"/>
                </a:solidFill>
              </a:rPr>
              <a:t> </a:t>
            </a:r>
            <a:r>
              <a:rPr lang="en-US" sz="2500" dirty="0" err="1" smtClean="0">
                <a:solidFill>
                  <a:srgbClr val="FF0000"/>
                </a:solidFill>
              </a:rPr>
              <a:t>dapat</a:t>
            </a:r>
            <a:r>
              <a:rPr lang="en-US" sz="2500" dirty="0" smtClean="0">
                <a:solidFill>
                  <a:srgbClr val="FF0000"/>
                </a:solidFill>
              </a:rPr>
              <a:t> </a:t>
            </a:r>
            <a:r>
              <a:rPr lang="en-US" sz="2500" dirty="0" err="1" smtClean="0">
                <a:solidFill>
                  <a:srgbClr val="FF0000"/>
                </a:solidFill>
              </a:rPr>
              <a:t>melakukan</a:t>
            </a:r>
            <a:r>
              <a:rPr lang="en-US" sz="2500" dirty="0" smtClean="0">
                <a:solidFill>
                  <a:srgbClr val="FF0000"/>
                </a:solidFill>
              </a:rPr>
              <a:t> </a:t>
            </a:r>
            <a:r>
              <a:rPr lang="en-US" sz="2500" dirty="0" err="1" smtClean="0">
                <a:solidFill>
                  <a:srgbClr val="FF0000"/>
                </a:solidFill>
              </a:rPr>
              <a:t>praktik</a:t>
            </a:r>
            <a:r>
              <a:rPr lang="en-US" sz="2500" dirty="0" smtClean="0">
                <a:solidFill>
                  <a:srgbClr val="FF0000"/>
                </a:solidFill>
              </a:rPr>
              <a:t> </a:t>
            </a:r>
            <a:r>
              <a:rPr lang="en-US" sz="2500" dirty="0" err="1" smtClean="0">
                <a:solidFill>
                  <a:srgbClr val="FF0000"/>
                </a:solidFill>
              </a:rPr>
              <a:t>psikologi</a:t>
            </a:r>
            <a:r>
              <a:rPr lang="en-US" sz="2500" dirty="0" smtClean="0">
                <a:solidFill>
                  <a:schemeClr val="bg1"/>
                </a:solidFill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</a:rPr>
              <a:t>terutama</a:t>
            </a:r>
            <a:r>
              <a:rPr lang="en-US" sz="2500" dirty="0" smtClean="0">
                <a:solidFill>
                  <a:schemeClr val="bg1"/>
                </a:solidFill>
              </a:rPr>
              <a:t> yang </a:t>
            </a:r>
            <a:r>
              <a:rPr lang="en-US" sz="2500" dirty="0" err="1" smtClean="0">
                <a:solidFill>
                  <a:schemeClr val="bg1"/>
                </a:solidFill>
              </a:rPr>
              <a:t>berkaitan</a:t>
            </a:r>
            <a:r>
              <a:rPr lang="en-US" sz="2500" dirty="0" smtClean="0">
                <a:solidFill>
                  <a:schemeClr val="bg1"/>
                </a:solidFill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</a:rPr>
              <a:t>dengan</a:t>
            </a:r>
            <a:r>
              <a:rPr lang="en-US" sz="2500" dirty="0" smtClean="0">
                <a:solidFill>
                  <a:schemeClr val="bg1"/>
                </a:solidFill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</a:rPr>
              <a:t>asesmen</a:t>
            </a:r>
            <a:r>
              <a:rPr lang="en-US" sz="2500" dirty="0" smtClean="0">
                <a:solidFill>
                  <a:schemeClr val="bg1"/>
                </a:solidFill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</a:rPr>
              <a:t>dan</a:t>
            </a:r>
            <a:r>
              <a:rPr lang="en-US" sz="2500" dirty="0" smtClean="0">
                <a:solidFill>
                  <a:schemeClr val="bg1"/>
                </a:solidFill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</a:rPr>
              <a:t>intervensi</a:t>
            </a:r>
            <a:r>
              <a:rPr lang="en-US" sz="2500" dirty="0" smtClean="0">
                <a:solidFill>
                  <a:schemeClr val="bg1"/>
                </a:solidFill>
              </a:rPr>
              <a:t> yang </a:t>
            </a:r>
            <a:r>
              <a:rPr lang="en-US" sz="2500" dirty="0" err="1" smtClean="0">
                <a:solidFill>
                  <a:schemeClr val="bg1"/>
                </a:solidFill>
              </a:rPr>
              <a:t>ditetapkan</a:t>
            </a:r>
            <a:r>
              <a:rPr lang="en-US" sz="2500" dirty="0" smtClean="0">
                <a:solidFill>
                  <a:schemeClr val="bg1"/>
                </a:solidFill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</a:rPr>
              <a:t>setelah</a:t>
            </a:r>
            <a:r>
              <a:rPr lang="en-US" sz="2500" dirty="0" smtClean="0">
                <a:solidFill>
                  <a:schemeClr val="bg1"/>
                </a:solidFill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</a:rPr>
              <a:t>memperoleh</a:t>
            </a:r>
            <a:r>
              <a:rPr lang="en-US" sz="2500" dirty="0" smtClean="0">
                <a:solidFill>
                  <a:schemeClr val="bg1"/>
                </a:solidFill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</a:rPr>
              <a:t>ijin</a:t>
            </a:r>
            <a:r>
              <a:rPr lang="en-US" sz="2500" dirty="0" smtClean="0">
                <a:solidFill>
                  <a:schemeClr val="bg1"/>
                </a:solidFill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</a:rPr>
              <a:t>praktik</a:t>
            </a:r>
            <a:r>
              <a:rPr lang="en-US" sz="2500" dirty="0" smtClean="0">
                <a:solidFill>
                  <a:schemeClr val="bg1"/>
                </a:solidFill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</a:rPr>
              <a:t>sebatas</a:t>
            </a:r>
            <a:r>
              <a:rPr lang="en-US" sz="2500" dirty="0" smtClean="0">
                <a:solidFill>
                  <a:schemeClr val="bg1"/>
                </a:solidFill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</a:rPr>
              <a:t>kompetensi</a:t>
            </a:r>
            <a:r>
              <a:rPr lang="en-US" sz="2500" dirty="0" smtClean="0">
                <a:solidFill>
                  <a:schemeClr val="bg1"/>
                </a:solidFill>
              </a:rPr>
              <a:t> yang </a:t>
            </a:r>
            <a:r>
              <a:rPr lang="en-US" sz="2500" dirty="0" err="1" smtClean="0">
                <a:solidFill>
                  <a:schemeClr val="bg1"/>
                </a:solidFill>
              </a:rPr>
              <a:t>berdasarkan</a:t>
            </a:r>
            <a:r>
              <a:rPr lang="en-US" sz="2500" dirty="0" smtClean="0">
                <a:solidFill>
                  <a:schemeClr val="bg1"/>
                </a:solidFill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</a:rPr>
              <a:t>pendidikan</a:t>
            </a:r>
            <a:r>
              <a:rPr lang="en-US" sz="2500" dirty="0" smtClean="0">
                <a:solidFill>
                  <a:schemeClr val="bg1"/>
                </a:solidFill>
              </a:rPr>
              <a:t>, </a:t>
            </a:r>
            <a:r>
              <a:rPr lang="en-US" sz="2500" dirty="0" err="1" smtClean="0">
                <a:solidFill>
                  <a:schemeClr val="bg1"/>
                </a:solidFill>
              </a:rPr>
              <a:t>pelatihan</a:t>
            </a:r>
            <a:r>
              <a:rPr lang="en-US" sz="2500" dirty="0" smtClean="0">
                <a:solidFill>
                  <a:schemeClr val="bg1"/>
                </a:solidFill>
              </a:rPr>
              <a:t>, </a:t>
            </a:r>
            <a:r>
              <a:rPr lang="en-US" sz="2500" dirty="0" err="1" smtClean="0">
                <a:solidFill>
                  <a:schemeClr val="bg1"/>
                </a:solidFill>
              </a:rPr>
              <a:t>pengalaman</a:t>
            </a:r>
            <a:r>
              <a:rPr lang="en-US" sz="2500" dirty="0" smtClean="0">
                <a:solidFill>
                  <a:schemeClr val="bg1"/>
                </a:solidFill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</a:rPr>
              <a:t>terbimbing</a:t>
            </a:r>
            <a:r>
              <a:rPr lang="en-US" sz="2500" dirty="0" smtClean="0">
                <a:solidFill>
                  <a:schemeClr val="bg1"/>
                </a:solidFill>
              </a:rPr>
              <a:t>, </a:t>
            </a:r>
            <a:r>
              <a:rPr lang="en-US" sz="2500" dirty="0" err="1" smtClean="0">
                <a:solidFill>
                  <a:schemeClr val="bg1"/>
                </a:solidFill>
              </a:rPr>
              <a:t>konsultasi</a:t>
            </a:r>
            <a:r>
              <a:rPr lang="en-US" sz="2500" dirty="0" smtClean="0">
                <a:solidFill>
                  <a:schemeClr val="bg1"/>
                </a:solidFill>
              </a:rPr>
              <a:t>, </a:t>
            </a:r>
            <a:r>
              <a:rPr lang="en-US" sz="2500" dirty="0" err="1" smtClean="0">
                <a:solidFill>
                  <a:schemeClr val="bg1"/>
                </a:solidFill>
              </a:rPr>
              <a:t>telaah</a:t>
            </a:r>
            <a:r>
              <a:rPr lang="en-US" sz="2500" dirty="0" smtClean="0">
                <a:solidFill>
                  <a:schemeClr val="bg1"/>
                </a:solidFill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</a:rPr>
              <a:t>dan</a:t>
            </a:r>
            <a:r>
              <a:rPr lang="en-US" sz="2500" dirty="0" smtClean="0">
                <a:solidFill>
                  <a:schemeClr val="bg1"/>
                </a:solidFill>
              </a:rPr>
              <a:t>/</a:t>
            </a:r>
            <a:r>
              <a:rPr lang="en-US" sz="2500" dirty="0" err="1" smtClean="0">
                <a:solidFill>
                  <a:schemeClr val="bg1"/>
                </a:solidFill>
              </a:rPr>
              <a:t>atau</a:t>
            </a:r>
            <a:r>
              <a:rPr lang="en-US" sz="2500" dirty="0" smtClean="0">
                <a:solidFill>
                  <a:schemeClr val="bg1"/>
                </a:solidFill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</a:rPr>
              <a:t>pengalaman</a:t>
            </a:r>
            <a:r>
              <a:rPr lang="en-US" sz="2500" dirty="0" smtClean="0">
                <a:solidFill>
                  <a:schemeClr val="bg1"/>
                </a:solidFill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</a:rPr>
              <a:t>profesional</a:t>
            </a:r>
            <a:r>
              <a:rPr lang="en-US" sz="2500" dirty="0" smtClean="0">
                <a:solidFill>
                  <a:schemeClr val="bg1"/>
                </a:solidFill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</a:rPr>
              <a:t>sesuai</a:t>
            </a:r>
            <a:r>
              <a:rPr lang="en-US" sz="2500" dirty="0" smtClean="0">
                <a:solidFill>
                  <a:schemeClr val="bg1"/>
                </a:solidFill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</a:rPr>
              <a:t>dengan</a:t>
            </a:r>
            <a:r>
              <a:rPr lang="en-US" sz="2500" dirty="0" smtClean="0">
                <a:solidFill>
                  <a:schemeClr val="bg1"/>
                </a:solidFill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</a:rPr>
              <a:t>kaidah-kaidah</a:t>
            </a:r>
            <a:r>
              <a:rPr lang="en-US" sz="2500" dirty="0" smtClean="0">
                <a:solidFill>
                  <a:schemeClr val="bg1"/>
                </a:solidFill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</a:rPr>
              <a:t>ilmiah</a:t>
            </a:r>
            <a:r>
              <a:rPr lang="en-US" sz="2500" dirty="0" smtClean="0">
                <a:solidFill>
                  <a:schemeClr val="bg1"/>
                </a:solidFill>
              </a:rPr>
              <a:t> yang </a:t>
            </a:r>
            <a:r>
              <a:rPr lang="en-US" sz="2500" dirty="0" err="1" smtClean="0">
                <a:solidFill>
                  <a:schemeClr val="bg1"/>
                </a:solidFill>
              </a:rPr>
              <a:t>dapat</a:t>
            </a:r>
            <a:r>
              <a:rPr lang="en-US" sz="2500" dirty="0" smtClean="0">
                <a:solidFill>
                  <a:schemeClr val="bg1"/>
                </a:solidFill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</a:rPr>
              <a:t>dipertanggungjawabkan</a:t>
            </a:r>
            <a:r>
              <a:rPr lang="en-US" sz="2500" dirty="0" smtClean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793630" cy="381000"/>
          </a:xfrm>
          <a:prstGeom prst="rect">
            <a:avLst/>
          </a:prstGeom>
        </p:spPr>
        <p:txBody>
          <a:bodyPr vert="horz" anchor="ctr">
            <a:normAutofit lnSpcReduction="1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000" b="1" i="0" u="none" strike="noStrike" kern="1200" cap="none" spc="0" normalizeH="0" baseline="0" noProof="0" dirty="0" smtClean="0">
                <a:ln w="63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lgerian" pitchFamily="82" charset="0"/>
                <a:ea typeface="+mj-ea"/>
                <a:cs typeface="+mj-cs"/>
              </a:rPr>
              <a:t>Kodeetik</a:t>
            </a:r>
            <a:endParaRPr kumimoji="0" lang="en-US" sz="2000" b="1" i="0" u="none" strike="noStrike" kern="1200" cap="none" spc="0" normalizeH="0" baseline="0" noProof="0" dirty="0">
              <a:ln w="635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Algerian" pitchFamily="82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142 -0.00556 L 1.01858 -0.00556 " pathEditMode="relative" rAng="0" ptsTypes="AA">
                                      <p:cBhvr>
                                        <p:cTn id="6" dur="8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180</TotalTime>
  <Words>874</Words>
  <Application>Microsoft Office PowerPoint</Application>
  <PresentationFormat>On-screen Show (4:3)</PresentationFormat>
  <Paragraphs>90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Apex</vt:lpstr>
      <vt:lpstr>Kode etik</vt:lpstr>
      <vt:lpstr>Slide 2</vt:lpstr>
      <vt:lpstr>KOMPETENSI PENDIDIKAN SARJANA PSIKOLOGI (S1)</vt:lpstr>
      <vt:lpstr>Slide 4</vt:lpstr>
      <vt:lpstr>KOMPETENSI UTAMA SARJANA PSIKOLOGI</vt:lpstr>
      <vt:lpstr>Slide 6</vt:lpstr>
      <vt:lpstr>Slide 7</vt:lpstr>
      <vt:lpstr>Slide 8</vt:lpstr>
      <vt:lpstr>Pasal 7 Ruang Lingkup Kompetensi </vt:lpstr>
      <vt:lpstr>Slide 10</vt:lpstr>
      <vt:lpstr>Pasal 8  Peningkatan Kompetensi </vt:lpstr>
      <vt:lpstr>TERIMA 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Kode etik</dc:title>
  <dc:creator>LAPTOP LENOVO</dc:creator>
  <cp:lastModifiedBy>LAPTOP LENOVO</cp:lastModifiedBy>
  <cp:revision>21</cp:revision>
  <dcterms:created xsi:type="dcterms:W3CDTF">2017-10-04T19:20:11Z</dcterms:created>
  <dcterms:modified xsi:type="dcterms:W3CDTF">2017-10-05T03:05:02Z</dcterms:modified>
</cp:coreProperties>
</file>