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58" r:id="rId5"/>
    <p:sldId id="259" r:id="rId6"/>
    <p:sldId id="263" r:id="rId7"/>
    <p:sldId id="260" r:id="rId8"/>
    <p:sldId id="262" r:id="rId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30"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E8E773-4212-4E14-A781-B777C3B25C35}" type="datetimeFigureOut">
              <a:rPr lang="id-ID" smtClean="0"/>
              <a:t>19/10/2017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95AB971-9E53-42DC-8A32-BFF724C8CF36}"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8E773-4212-4E14-A781-B777C3B25C35}" type="datetimeFigureOut">
              <a:rPr lang="id-ID" smtClean="0"/>
              <a:t>19/10/2017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95AB971-9E53-42DC-8A32-BFF724C8CF36}"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1E8E773-4212-4E14-A781-B777C3B25C35}" type="datetimeFigureOut">
              <a:rPr lang="id-ID" smtClean="0"/>
              <a:t>19/10/2017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95AB971-9E53-42DC-8A32-BFF724C8CF36}" type="slidenum">
              <a:rPr lang="id-ID" smtClean="0"/>
              <a:t>‹#›</a:t>
            </a:fld>
            <a:endParaRPr lang="id-ID"/>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8E773-4212-4E14-A781-B777C3B25C35}" type="datetimeFigureOut">
              <a:rPr lang="id-ID" smtClean="0"/>
              <a:t>19/10/2017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95AB971-9E53-42DC-8A32-BFF724C8CF36}" type="slidenum">
              <a:rPr lang="id-ID" smtClean="0"/>
              <a:t>‹#›</a:t>
            </a:fld>
            <a:endParaRPr lang="id-ID"/>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E8E773-4212-4E14-A781-B777C3B25C35}" type="datetimeFigureOut">
              <a:rPr lang="id-ID" smtClean="0"/>
              <a:t>19/10/2017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95AB971-9E53-42DC-8A32-BFF724C8CF36}"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1E8E773-4212-4E14-A781-B777C3B25C35}" type="datetimeFigureOut">
              <a:rPr lang="id-ID" smtClean="0"/>
              <a:t>19/10/2017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95AB971-9E53-42DC-8A32-BFF724C8CF36}" type="slidenum">
              <a:rPr lang="id-ID" smtClean="0"/>
              <a:t>‹#›</a:t>
            </a:fld>
            <a:endParaRPr lang="id-ID"/>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E8E773-4212-4E14-A781-B777C3B25C35}" type="datetimeFigureOut">
              <a:rPr lang="id-ID" smtClean="0"/>
              <a:t>19/10/2017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95AB971-9E53-42DC-8A32-BFF724C8CF36}"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E8E773-4212-4E14-A781-B777C3B25C35}" type="datetimeFigureOut">
              <a:rPr lang="id-ID" smtClean="0"/>
              <a:t>19/10/2017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95AB971-9E53-42DC-8A32-BFF724C8CF36}"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1E8E773-4212-4E14-A781-B777C3B25C35}" type="datetimeFigureOut">
              <a:rPr lang="id-ID" smtClean="0"/>
              <a:t>19/10/2017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95AB971-9E53-42DC-8A32-BFF724C8CF36}"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E8E773-4212-4E14-A781-B777C3B25C35}" type="datetimeFigureOut">
              <a:rPr lang="id-ID" smtClean="0"/>
              <a:t>19/10/2017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95AB971-9E53-42DC-8A32-BFF724C8CF36}" type="slidenum">
              <a:rPr lang="id-ID" smtClean="0"/>
              <a:t>‹#›</a:t>
            </a:fld>
            <a:endParaRPr lang="id-ID"/>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8E773-4212-4E14-A781-B777C3B25C35}" type="datetimeFigureOut">
              <a:rPr lang="id-ID" smtClean="0"/>
              <a:t>19/10/2017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95AB971-9E53-42DC-8A32-BFF724C8CF36}" type="slidenum">
              <a:rPr lang="id-ID" smtClean="0"/>
              <a:t>‹#›</a:t>
            </a:fld>
            <a:endParaRPr lang="id-ID"/>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1E8E773-4212-4E14-A781-B777C3B25C35}" type="datetimeFigureOut">
              <a:rPr lang="id-ID" smtClean="0"/>
              <a:t>19/10/2017</a:t>
            </a:fld>
            <a:endParaRPr lang="id-ID"/>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id-ID"/>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95AB971-9E53-42DC-8A32-BFF724C8CF36}" type="slidenum">
              <a:rPr lang="id-ID" smtClean="0"/>
              <a:t>‹#›</a:t>
            </a:fld>
            <a:endParaRPr lang="id-ID"/>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d-ID"/>
          </a:p>
        </p:txBody>
      </p:sp>
      <p:sp>
        <p:nvSpPr>
          <p:cNvPr id="3" name="Subtitle 2"/>
          <p:cNvSpPr>
            <a:spLocks noGrp="1"/>
          </p:cNvSpPr>
          <p:nvPr>
            <p:ph type="subTitle" idx="1"/>
          </p:nvPr>
        </p:nvSpPr>
        <p:spPr/>
        <p:txBody>
          <a:bodyPr/>
          <a:lstStyle/>
          <a:p>
            <a:endParaRPr lang="id-ID"/>
          </a:p>
        </p:txBody>
      </p:sp>
      <p:pic>
        <p:nvPicPr>
          <p:cNvPr id="1026" name="Picture 2" descr="C:\Users\ASUS E202SA\Pictures\Saved Pictures\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 y="-1"/>
            <a:ext cx="9142576"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364014"/>
            <a:ext cx="7992888" cy="400110"/>
          </a:xfrm>
          <a:prstGeom prst="rect">
            <a:avLst/>
          </a:prstGeom>
          <a:noFill/>
        </p:spPr>
        <p:txBody>
          <a:bodyPr wrap="square" rtlCol="0">
            <a:spAutoFit/>
          </a:bodyPr>
          <a:lstStyle/>
          <a:p>
            <a:pPr algn="ctr"/>
            <a:r>
              <a:rPr lang="id-ID" sz="2000" b="1" dirty="0" smtClean="0">
                <a:latin typeface="Century Schoolbook" pitchFamily="18" charset="0"/>
              </a:rPr>
              <a:t>PENGETAHUAN PENDUKUNG PROFESI PSIKOLOG</a:t>
            </a:r>
            <a:endParaRPr lang="id-ID" sz="2000" b="1" dirty="0">
              <a:latin typeface="Century Schoolbook" pitchFamily="18" charset="0"/>
            </a:endParaRPr>
          </a:p>
        </p:txBody>
      </p:sp>
      <p:sp>
        <p:nvSpPr>
          <p:cNvPr id="5" name="TextBox 4"/>
          <p:cNvSpPr txBox="1"/>
          <p:nvPr/>
        </p:nvSpPr>
        <p:spPr>
          <a:xfrm>
            <a:off x="2897728" y="1685997"/>
            <a:ext cx="3420552" cy="461665"/>
          </a:xfrm>
          <a:prstGeom prst="rect">
            <a:avLst/>
          </a:prstGeom>
          <a:noFill/>
        </p:spPr>
        <p:txBody>
          <a:bodyPr wrap="none" rtlCol="0">
            <a:spAutoFit/>
          </a:bodyPr>
          <a:lstStyle/>
          <a:p>
            <a:r>
              <a:rPr lang="id-ID" sz="2400" dirty="0" smtClean="0">
                <a:latin typeface="Clarendon BT" pitchFamily="18" charset="0"/>
              </a:rPr>
              <a:t>Anggota Kelompok 3</a:t>
            </a:r>
            <a:endParaRPr lang="id-ID" sz="2400" dirty="0">
              <a:latin typeface="Clarendon BT" pitchFamily="18" charset="0"/>
            </a:endParaRPr>
          </a:p>
        </p:txBody>
      </p:sp>
      <p:sp>
        <p:nvSpPr>
          <p:cNvPr id="6" name="TextBox 5"/>
          <p:cNvSpPr txBox="1"/>
          <p:nvPr/>
        </p:nvSpPr>
        <p:spPr>
          <a:xfrm>
            <a:off x="1691680" y="2459503"/>
            <a:ext cx="6263253" cy="1938992"/>
          </a:xfrm>
          <a:prstGeom prst="rect">
            <a:avLst/>
          </a:prstGeom>
          <a:noFill/>
        </p:spPr>
        <p:txBody>
          <a:bodyPr wrap="none" rtlCol="0">
            <a:spAutoFit/>
          </a:bodyPr>
          <a:lstStyle/>
          <a:p>
            <a:pPr marL="342900" indent="-342900">
              <a:buFont typeface="+mj-lt"/>
              <a:buAutoNum type="arabicPeriod"/>
            </a:pPr>
            <a:r>
              <a:rPr lang="id-ID" sz="2400" dirty="0" smtClean="0">
                <a:latin typeface="Forte" pitchFamily="66" charset="0"/>
              </a:rPr>
              <a:t>Afif Husniyatur Rosyida		1502105002</a:t>
            </a:r>
          </a:p>
          <a:p>
            <a:pPr marL="342900" indent="-342900">
              <a:buFont typeface="+mj-lt"/>
              <a:buAutoNum type="arabicPeriod"/>
            </a:pPr>
            <a:r>
              <a:rPr lang="id-ID" sz="2400" dirty="0" smtClean="0">
                <a:latin typeface="Forte" pitchFamily="66" charset="0"/>
              </a:rPr>
              <a:t>Nurhalisa Mulyana		1502105014</a:t>
            </a:r>
          </a:p>
          <a:p>
            <a:pPr marL="342900" indent="-342900">
              <a:buFont typeface="+mj-lt"/>
              <a:buAutoNum type="arabicPeriod"/>
            </a:pPr>
            <a:r>
              <a:rPr lang="id-ID" sz="2400" dirty="0" smtClean="0">
                <a:latin typeface="Forte" pitchFamily="66" charset="0"/>
              </a:rPr>
              <a:t>Rinaldi Rizki F.			1502105022</a:t>
            </a:r>
          </a:p>
          <a:p>
            <a:pPr marL="342900" indent="-342900">
              <a:buFont typeface="+mj-lt"/>
              <a:buAutoNum type="arabicPeriod"/>
            </a:pPr>
            <a:r>
              <a:rPr lang="id-ID" sz="2400" dirty="0" smtClean="0">
                <a:latin typeface="Forte" pitchFamily="66" charset="0"/>
              </a:rPr>
              <a:t>Nikmatul Hidayati Solikhatin	1502105029</a:t>
            </a:r>
          </a:p>
          <a:p>
            <a:pPr marL="342900" indent="-342900">
              <a:buFont typeface="+mj-lt"/>
              <a:buAutoNum type="arabicPeriod"/>
            </a:pPr>
            <a:r>
              <a:rPr lang="id-ID" sz="2400" dirty="0" smtClean="0">
                <a:latin typeface="Forte" pitchFamily="66" charset="0"/>
              </a:rPr>
              <a:t>Dwi Arini Zadri			1502105037</a:t>
            </a:r>
          </a:p>
        </p:txBody>
      </p:sp>
    </p:spTree>
    <p:extLst>
      <p:ext uri="{BB962C8B-B14F-4D97-AF65-F5344CB8AC3E}">
        <p14:creationId xmlns:p14="http://schemas.microsoft.com/office/powerpoint/2010/main" val="4040104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iterate type="lt">
                                    <p:tmPct val="0"/>
                                  </p:iterate>
                                  <p:childTnLst>
                                    <p:animClr clrSpc="rgb" dir="cw">
                                      <p:cBhvr override="childStyle">
                                        <p:cTn id="18" dur="2000" fill="hold"/>
                                        <p:tgtEl>
                                          <p:spTgt spid="6"/>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16" presetClass="emph" presetSubtype="0" fill="hold" grpId="1" nodeType="clickEffect">
                                  <p:stCondLst>
                                    <p:cond delay="0"/>
                                  </p:stCondLst>
                                  <p:iterate type="lt">
                                    <p:tmPct val="4000"/>
                                  </p:iterate>
                                  <p:childTnLst>
                                    <p:set>
                                      <p:cBhvr override="childStyle">
                                        <p:cTn id="22" dur="500" fill="hold"/>
                                        <p:tgtEl>
                                          <p:spTgt spid="6"/>
                                        </p:tgtEl>
                                        <p:attrNameLst>
                                          <p:attrName>style.color</p:attrName>
                                        </p:attrNameLst>
                                      </p:cBhvr>
                                      <p:to>
                                        <p:clrVal>
                                          <a:schemeClr val="accent2"/>
                                        </p:clrVal>
                                      </p:to>
                                    </p:set>
                                    <p:set>
                                      <p:cBhvr>
                                        <p:cTn id="23" dur="500" fill="hold"/>
                                        <p:tgtEl>
                                          <p:spTgt spid="6"/>
                                        </p:tgtEl>
                                        <p:attrNameLst>
                                          <p:attrName>fillcolor</p:attrName>
                                        </p:attrNameLst>
                                      </p:cBhvr>
                                      <p:to>
                                        <p:clrVal>
                                          <a:schemeClr val="accent2"/>
                                        </p:clrVal>
                                      </p:to>
                                    </p:set>
                                    <p:set>
                                      <p:cBhvr>
                                        <p:cTn id="24"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id-ID" dirty="0"/>
          </a:p>
        </p:txBody>
      </p:sp>
      <p:sp>
        <p:nvSpPr>
          <p:cNvPr id="2" name="Title 1"/>
          <p:cNvSpPr>
            <a:spLocks noGrp="1"/>
          </p:cNvSpPr>
          <p:nvPr>
            <p:ph type="title"/>
          </p:nvPr>
        </p:nvSpPr>
        <p:spPr/>
        <p:txBody>
          <a:bodyPr/>
          <a:lstStyle/>
          <a:p>
            <a:endParaRPr lang="id-ID"/>
          </a:p>
        </p:txBody>
      </p:sp>
      <p:pic>
        <p:nvPicPr>
          <p:cNvPr id="2050" name="Picture 2" descr="C:\Users\ASUS E202SA\Pictures\Saved Pictures\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699"/>
            <a:ext cx="9143999" cy="6947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464528">
            <a:off x="1152056" y="457361"/>
            <a:ext cx="7515120" cy="830997"/>
          </a:xfrm>
          <a:prstGeom prst="rect">
            <a:avLst/>
          </a:prstGeom>
          <a:noFill/>
        </p:spPr>
        <p:txBody>
          <a:bodyPr wrap="square" rtlCol="0">
            <a:spAutoFit/>
          </a:bodyPr>
          <a:lstStyle/>
          <a:p>
            <a:pPr algn="ctr"/>
            <a:r>
              <a:rPr lang="id-ID" sz="2400" b="1" u="sng" dirty="0" smtClean="0">
                <a:latin typeface="Century Schoolbook" pitchFamily="18" charset="0"/>
              </a:rPr>
              <a:t>PENGETAHUAN PENDUKUNG PROFESI PSIKOLOG</a:t>
            </a:r>
            <a:endParaRPr lang="id-ID" sz="2400" b="1" u="sng" dirty="0">
              <a:latin typeface="Century Schoolbook" pitchFamily="18" charset="0"/>
            </a:endParaRPr>
          </a:p>
        </p:txBody>
      </p:sp>
      <p:sp>
        <p:nvSpPr>
          <p:cNvPr id="6" name="TextBox 5"/>
          <p:cNvSpPr txBox="1"/>
          <p:nvPr/>
        </p:nvSpPr>
        <p:spPr>
          <a:xfrm>
            <a:off x="412839" y="1494568"/>
            <a:ext cx="3744416" cy="523220"/>
          </a:xfrm>
          <a:prstGeom prst="rect">
            <a:avLst/>
          </a:prstGeom>
          <a:noFill/>
        </p:spPr>
        <p:txBody>
          <a:bodyPr wrap="square" rtlCol="0">
            <a:spAutoFit/>
          </a:bodyPr>
          <a:lstStyle/>
          <a:p>
            <a:pPr algn="ctr"/>
            <a:r>
              <a:rPr lang="id-ID" sz="2800" b="1" dirty="0" smtClean="0">
                <a:latin typeface="Century Schoolbook" pitchFamily="18" charset="0"/>
              </a:rPr>
              <a:t>1. Psikologi Klinis</a:t>
            </a:r>
            <a:endParaRPr lang="id-ID" sz="2800" b="1" dirty="0">
              <a:latin typeface="Century Schoolbook" pitchFamily="18" charset="0"/>
            </a:endParaRPr>
          </a:p>
        </p:txBody>
      </p:sp>
      <p:sp>
        <p:nvSpPr>
          <p:cNvPr id="8" name="TextBox 7"/>
          <p:cNvSpPr txBox="1"/>
          <p:nvPr/>
        </p:nvSpPr>
        <p:spPr>
          <a:xfrm>
            <a:off x="133098" y="2717346"/>
            <a:ext cx="4024157" cy="954107"/>
          </a:xfrm>
          <a:prstGeom prst="rect">
            <a:avLst/>
          </a:prstGeom>
          <a:noFill/>
        </p:spPr>
        <p:txBody>
          <a:bodyPr wrap="square" rtlCol="0">
            <a:spAutoFit/>
          </a:bodyPr>
          <a:lstStyle/>
          <a:p>
            <a:pPr algn="ctr"/>
            <a:r>
              <a:rPr lang="id-ID" sz="2800" b="1" dirty="0" smtClean="0">
                <a:latin typeface="Century Schoolbook" pitchFamily="18" charset="0"/>
              </a:rPr>
              <a:t>3. Psikologi Industri dan organisasi</a:t>
            </a:r>
            <a:endParaRPr lang="id-ID" sz="2800" b="1" dirty="0">
              <a:latin typeface="Century Schoolbook" pitchFamily="18" charset="0"/>
            </a:endParaRPr>
          </a:p>
        </p:txBody>
      </p:sp>
      <p:sp>
        <p:nvSpPr>
          <p:cNvPr id="9" name="TextBox 8"/>
          <p:cNvSpPr txBox="1"/>
          <p:nvPr/>
        </p:nvSpPr>
        <p:spPr>
          <a:xfrm>
            <a:off x="4371590" y="3409843"/>
            <a:ext cx="3744416" cy="523220"/>
          </a:xfrm>
          <a:prstGeom prst="rect">
            <a:avLst/>
          </a:prstGeom>
          <a:noFill/>
        </p:spPr>
        <p:txBody>
          <a:bodyPr wrap="square" rtlCol="0">
            <a:spAutoFit/>
          </a:bodyPr>
          <a:lstStyle/>
          <a:p>
            <a:pPr algn="ctr"/>
            <a:r>
              <a:rPr lang="id-ID" sz="2800" b="1" dirty="0" smtClean="0">
                <a:latin typeface="Century Schoolbook" pitchFamily="18" charset="0"/>
              </a:rPr>
              <a:t>4. Psikologi Sosial</a:t>
            </a:r>
            <a:endParaRPr lang="id-ID" sz="2800" b="1" dirty="0">
              <a:latin typeface="Century Schoolbook" pitchFamily="18" charset="0"/>
            </a:endParaRPr>
          </a:p>
        </p:txBody>
      </p:sp>
      <p:sp>
        <p:nvSpPr>
          <p:cNvPr id="10" name="TextBox 9"/>
          <p:cNvSpPr txBox="1"/>
          <p:nvPr/>
        </p:nvSpPr>
        <p:spPr>
          <a:xfrm>
            <a:off x="3779912" y="2194126"/>
            <a:ext cx="4879962" cy="523220"/>
          </a:xfrm>
          <a:prstGeom prst="rect">
            <a:avLst/>
          </a:prstGeom>
          <a:noFill/>
        </p:spPr>
        <p:txBody>
          <a:bodyPr wrap="square" rtlCol="0">
            <a:spAutoFit/>
          </a:bodyPr>
          <a:lstStyle/>
          <a:p>
            <a:pPr algn="ctr"/>
            <a:r>
              <a:rPr lang="id-ID" sz="2800" b="1" dirty="0" smtClean="0">
                <a:latin typeface="Century Schoolbook" pitchFamily="18" charset="0"/>
              </a:rPr>
              <a:t>2. Psikologi Pendidikan</a:t>
            </a:r>
            <a:endParaRPr lang="id-ID" sz="2800" b="1" dirty="0">
              <a:latin typeface="Century Schoolbook" pitchFamily="18" charset="0"/>
            </a:endParaRPr>
          </a:p>
        </p:txBody>
      </p:sp>
      <p:pic>
        <p:nvPicPr>
          <p:cNvPr id="2052" name="Picture 4" descr="C:\Program Files (x86)\Microsoft Office\MEDIA\CAGCAT10\j01494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059" y="5118635"/>
            <a:ext cx="1755645" cy="178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80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id-ID"/>
          </a:p>
        </p:txBody>
      </p:sp>
      <p:sp>
        <p:nvSpPr>
          <p:cNvPr id="2" name="Title 1"/>
          <p:cNvSpPr>
            <a:spLocks noGrp="1"/>
          </p:cNvSpPr>
          <p:nvPr>
            <p:ph type="title"/>
          </p:nvPr>
        </p:nvSpPr>
        <p:spPr/>
        <p:txBody>
          <a:bodyPr/>
          <a:lstStyle/>
          <a:p>
            <a:endParaRPr lang="id-ID"/>
          </a:p>
        </p:txBody>
      </p:sp>
      <p:pic>
        <p:nvPicPr>
          <p:cNvPr id="6147" name="Picture 3" descr="C:\Users\ASUS E202SA\Pictures\Saved Pictures\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39752" y="188640"/>
            <a:ext cx="3468835" cy="646331"/>
          </a:xfrm>
          <a:prstGeom prst="rect">
            <a:avLst/>
          </a:prstGeom>
          <a:noFill/>
        </p:spPr>
        <p:txBody>
          <a:bodyPr wrap="none" rtlCol="0">
            <a:spAutoFit/>
          </a:bodyPr>
          <a:lstStyle/>
          <a:p>
            <a:r>
              <a:rPr lang="id-ID" sz="3600" b="1" u="sng" dirty="0" smtClean="0">
                <a:solidFill>
                  <a:srgbClr val="00B0F0"/>
                </a:solidFill>
              </a:rPr>
              <a:t>1. Psikologi Klinis</a:t>
            </a:r>
            <a:endParaRPr lang="id-ID" sz="3600" b="1" u="sng" dirty="0">
              <a:solidFill>
                <a:srgbClr val="00B0F0"/>
              </a:solidFill>
            </a:endParaRPr>
          </a:p>
        </p:txBody>
      </p:sp>
      <p:sp>
        <p:nvSpPr>
          <p:cNvPr id="5" name="TextBox 4"/>
          <p:cNvSpPr txBox="1"/>
          <p:nvPr/>
        </p:nvSpPr>
        <p:spPr>
          <a:xfrm>
            <a:off x="323528" y="1120676"/>
            <a:ext cx="7992888" cy="3046988"/>
          </a:xfrm>
          <a:prstGeom prst="rect">
            <a:avLst/>
          </a:prstGeom>
          <a:noFill/>
        </p:spPr>
        <p:txBody>
          <a:bodyPr wrap="square" rtlCol="0">
            <a:spAutoFit/>
          </a:bodyPr>
          <a:lstStyle/>
          <a:p>
            <a:r>
              <a:rPr lang="id-ID" sz="2400" dirty="0">
                <a:solidFill>
                  <a:srgbClr val="00B0F0"/>
                </a:solidFill>
                <a:latin typeface="Clarendon BT" pitchFamily="18" charset="0"/>
              </a:rPr>
              <a:t>kapasitas dan karakteristik tingkah laku individu dengan menggunakan metode-metode pengukuran asesmen, analisa dan observasi serta uji fisik dan riwayat sosial agar dapat diperoleh saran dan rekomendasi untuk membantu penyesuaian diri individu secara tepat</a:t>
            </a:r>
            <a:r>
              <a:rPr lang="id-ID" sz="2400" dirty="0" smtClean="0">
                <a:solidFill>
                  <a:srgbClr val="00B0F0"/>
                </a:solidFill>
                <a:latin typeface="Clarendon BT" pitchFamily="18" charset="0"/>
              </a:rPr>
              <a:t>. </a:t>
            </a:r>
            <a:r>
              <a:rPr lang="id-ID" sz="2400" dirty="0">
                <a:solidFill>
                  <a:srgbClr val="002060"/>
                </a:solidFill>
                <a:latin typeface="Berlin Sans FB" pitchFamily="34" charset="0"/>
              </a:rPr>
              <a:t>P</a:t>
            </a:r>
            <a:r>
              <a:rPr lang="id-ID" sz="2400" dirty="0" smtClean="0">
                <a:solidFill>
                  <a:srgbClr val="002060"/>
                </a:solidFill>
                <a:latin typeface="Berlin Sans FB" pitchFamily="34" charset="0"/>
              </a:rPr>
              <a:t>engetahuan pendukung yang berkaitan dengan psikologi klinis:</a:t>
            </a:r>
          </a:p>
          <a:p>
            <a:endParaRPr lang="id-ID" sz="2400" dirty="0">
              <a:solidFill>
                <a:srgbClr val="00B0F0"/>
              </a:solidFill>
              <a:latin typeface="Clarendon BT" pitchFamily="18" charset="0"/>
            </a:endParaRPr>
          </a:p>
        </p:txBody>
      </p:sp>
      <p:sp>
        <p:nvSpPr>
          <p:cNvPr id="7" name="TextBox 6"/>
          <p:cNvSpPr txBox="1"/>
          <p:nvPr/>
        </p:nvSpPr>
        <p:spPr>
          <a:xfrm>
            <a:off x="683568" y="3875276"/>
            <a:ext cx="5976664" cy="1938992"/>
          </a:xfrm>
          <a:prstGeom prst="rect">
            <a:avLst/>
          </a:prstGeom>
          <a:noFill/>
        </p:spPr>
        <p:txBody>
          <a:bodyPr wrap="square" rtlCol="0">
            <a:spAutoFit/>
          </a:bodyPr>
          <a:lstStyle/>
          <a:p>
            <a:pPr marL="514350" indent="-514350">
              <a:buAutoNum type="alphaLcPeriod"/>
            </a:pPr>
            <a:r>
              <a:rPr lang="id-ID" sz="2400" b="1" dirty="0" smtClean="0">
                <a:solidFill>
                  <a:srgbClr val="FF0000"/>
                </a:solidFill>
              </a:rPr>
              <a:t>Hukum</a:t>
            </a:r>
          </a:p>
          <a:p>
            <a:r>
              <a:rPr lang="id-ID" sz="2400" dirty="0">
                <a:latin typeface="Calisto MT" pitchFamily="18" charset="0"/>
              </a:rPr>
              <a:t>Ilmu hukum ini berkaitan dengan psikologi forensik yang terkait dengan aspek-aspek psikologis manusia dalam proses hukum, khsunya peradilan pidana.</a:t>
            </a:r>
            <a:endParaRPr lang="id-ID" sz="2400" b="1" dirty="0">
              <a:latin typeface="Calisto MT" pitchFamily="18" charset="0"/>
            </a:endParaRPr>
          </a:p>
        </p:txBody>
      </p:sp>
      <p:pic>
        <p:nvPicPr>
          <p:cNvPr id="6148" name="Picture 4" descr="C:\Program Files (x86)\Microsoft Office\MEDIA\CAGCAT10\j030084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8" y="5523621"/>
            <a:ext cx="1584176" cy="133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id-ID"/>
          </a:p>
        </p:txBody>
      </p:sp>
      <p:sp>
        <p:nvSpPr>
          <p:cNvPr id="2" name="Title 1"/>
          <p:cNvSpPr>
            <a:spLocks noGrp="1"/>
          </p:cNvSpPr>
          <p:nvPr>
            <p:ph type="title"/>
          </p:nvPr>
        </p:nvSpPr>
        <p:spPr/>
        <p:txBody>
          <a:bodyPr/>
          <a:lstStyle/>
          <a:p>
            <a:endParaRPr lang="id-ID"/>
          </a:p>
        </p:txBody>
      </p:sp>
      <p:pic>
        <p:nvPicPr>
          <p:cNvPr id="3074" name="Picture 2" descr="C:\Users\ASUS E202SA\Pictures\Saved Pictures\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
            <a:ext cx="9144000" cy="69799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1520" y="188640"/>
            <a:ext cx="4523995" cy="523220"/>
          </a:xfrm>
          <a:prstGeom prst="rect">
            <a:avLst/>
          </a:prstGeom>
          <a:noFill/>
        </p:spPr>
        <p:txBody>
          <a:bodyPr wrap="none" rtlCol="0">
            <a:spAutoFit/>
          </a:bodyPr>
          <a:lstStyle/>
          <a:p>
            <a:r>
              <a:rPr lang="id-ID" sz="2800" b="1" u="sng" dirty="0">
                <a:latin typeface="Century Schoolbook" pitchFamily="18" charset="0"/>
              </a:rPr>
              <a:t>2</a:t>
            </a:r>
            <a:r>
              <a:rPr lang="id-ID" sz="2800" b="1" u="sng" dirty="0" smtClean="0">
                <a:latin typeface="Century Schoolbook" pitchFamily="18" charset="0"/>
              </a:rPr>
              <a:t>. Psikilogi Pendidikan</a:t>
            </a:r>
            <a:endParaRPr lang="id-ID" sz="2800" b="1" u="sng" dirty="0">
              <a:latin typeface="Century Schoolbook" pitchFamily="18" charset="0"/>
            </a:endParaRPr>
          </a:p>
        </p:txBody>
      </p:sp>
      <p:sp>
        <p:nvSpPr>
          <p:cNvPr id="5" name="Rectangle 4"/>
          <p:cNvSpPr/>
          <p:nvPr/>
        </p:nvSpPr>
        <p:spPr>
          <a:xfrm>
            <a:off x="827584" y="769925"/>
            <a:ext cx="8136904" cy="2677656"/>
          </a:xfrm>
          <a:prstGeom prst="rect">
            <a:avLst/>
          </a:prstGeom>
        </p:spPr>
        <p:txBody>
          <a:bodyPr wrap="square">
            <a:spAutoFit/>
          </a:bodyPr>
          <a:lstStyle/>
          <a:p>
            <a:pPr algn="just"/>
            <a:r>
              <a:rPr lang="id-ID" sz="2400" dirty="0">
                <a:solidFill>
                  <a:schemeClr val="accent2">
                    <a:lumMod val="50000"/>
                  </a:schemeClr>
                </a:solidFill>
                <a:latin typeface="Century751 SeBd BT" pitchFamily="2" charset="0"/>
              </a:rPr>
              <a:t>Psikologi pendidikan sudah menjadi dasar pembentukan dan pengembangan sistem kurikulum, pembelajaran, dan penilaian dalam dunia pendidikan. Kontribusinya terhadap perkembangan dunia pendidikan dapat dijelaskan sebagai suatu pengetahuan penunjang dalam psikologi pendidikan, yaitu:</a:t>
            </a:r>
          </a:p>
        </p:txBody>
      </p:sp>
      <p:sp>
        <p:nvSpPr>
          <p:cNvPr id="6" name="TextBox 5"/>
          <p:cNvSpPr txBox="1"/>
          <p:nvPr/>
        </p:nvSpPr>
        <p:spPr>
          <a:xfrm>
            <a:off x="1835696" y="3284984"/>
            <a:ext cx="4296369" cy="1384995"/>
          </a:xfrm>
          <a:prstGeom prst="rect">
            <a:avLst/>
          </a:prstGeom>
          <a:noFill/>
        </p:spPr>
        <p:txBody>
          <a:bodyPr wrap="none" rtlCol="0">
            <a:spAutoFit/>
          </a:bodyPr>
          <a:lstStyle/>
          <a:p>
            <a:pPr marL="342900" indent="-342900">
              <a:buAutoNum type="alphaLcPeriod"/>
            </a:pPr>
            <a:r>
              <a:rPr lang="id-ID" sz="2800" dirty="0" smtClean="0">
                <a:latin typeface="Eras Demi ITC" pitchFamily="34" charset="0"/>
              </a:rPr>
              <a:t>Kurikulum Pendidikan</a:t>
            </a:r>
          </a:p>
          <a:p>
            <a:pPr marL="342900" indent="-342900">
              <a:buAutoNum type="alphaLcPeriod"/>
            </a:pPr>
            <a:r>
              <a:rPr lang="id-ID" sz="2800" dirty="0" smtClean="0">
                <a:latin typeface="Eras Demi ITC" pitchFamily="34" charset="0"/>
              </a:rPr>
              <a:t>Sistem Pembelajaran</a:t>
            </a:r>
          </a:p>
          <a:p>
            <a:pPr marL="342900" indent="-342900">
              <a:buAutoNum type="alphaLcPeriod"/>
            </a:pPr>
            <a:r>
              <a:rPr lang="id-ID" sz="2800" dirty="0" smtClean="0">
                <a:latin typeface="Eras Demi ITC" pitchFamily="34" charset="0"/>
              </a:rPr>
              <a:t>Sistem Penilaian</a:t>
            </a:r>
            <a:endParaRPr lang="id-ID" sz="2800" dirty="0">
              <a:latin typeface="Eras Demi ITC" pitchFamily="34" charset="0"/>
            </a:endParaRPr>
          </a:p>
        </p:txBody>
      </p:sp>
      <p:pic>
        <p:nvPicPr>
          <p:cNvPr id="3075" name="Picture 3" descr="C:\Program Files (x86)\Microsoft Office\MEDIA\CAGCAT10\j019640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091" y="4869159"/>
            <a:ext cx="1695298" cy="181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20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id-ID"/>
          </a:p>
        </p:txBody>
      </p:sp>
      <p:sp>
        <p:nvSpPr>
          <p:cNvPr id="2" name="Title 1"/>
          <p:cNvSpPr>
            <a:spLocks noGrp="1"/>
          </p:cNvSpPr>
          <p:nvPr>
            <p:ph type="title"/>
          </p:nvPr>
        </p:nvSpPr>
        <p:spPr/>
        <p:txBody>
          <a:bodyPr/>
          <a:lstStyle/>
          <a:p>
            <a:endParaRPr lang="id-ID"/>
          </a:p>
        </p:txBody>
      </p:sp>
      <p:pic>
        <p:nvPicPr>
          <p:cNvPr id="4098" name="Picture 2" descr="C:\Users\ASUS E202SA\Pictures\Saved Pictures\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699"/>
            <a:ext cx="9143999" cy="69473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92419" y="332656"/>
            <a:ext cx="4248472" cy="954107"/>
          </a:xfrm>
          <a:prstGeom prst="rect">
            <a:avLst/>
          </a:prstGeom>
          <a:noFill/>
        </p:spPr>
        <p:txBody>
          <a:bodyPr wrap="square" rtlCol="0">
            <a:spAutoFit/>
          </a:bodyPr>
          <a:lstStyle/>
          <a:p>
            <a:r>
              <a:rPr lang="id-ID" sz="2800" b="1" u="sng" dirty="0" smtClean="0">
                <a:latin typeface="Century Schoolbook" pitchFamily="18" charset="0"/>
              </a:rPr>
              <a:t>3. Psikologi industri dan Organisasi</a:t>
            </a:r>
            <a:endParaRPr lang="id-ID" sz="2800" b="1" u="sng" dirty="0">
              <a:latin typeface="Century Schoolbook" pitchFamily="18" charset="0"/>
            </a:endParaRPr>
          </a:p>
        </p:txBody>
      </p:sp>
      <p:sp>
        <p:nvSpPr>
          <p:cNvPr id="5" name="Rectangle 4"/>
          <p:cNvSpPr/>
          <p:nvPr/>
        </p:nvSpPr>
        <p:spPr>
          <a:xfrm>
            <a:off x="589410" y="1455463"/>
            <a:ext cx="7799014" cy="2308324"/>
          </a:xfrm>
          <a:prstGeom prst="rect">
            <a:avLst/>
          </a:prstGeom>
        </p:spPr>
        <p:txBody>
          <a:bodyPr wrap="square">
            <a:spAutoFit/>
          </a:bodyPr>
          <a:lstStyle/>
          <a:p>
            <a:pPr algn="just"/>
            <a:r>
              <a:rPr lang="id-ID" sz="2400" dirty="0">
                <a:latin typeface="Century751 SeBd BT" pitchFamily="2" charset="0"/>
              </a:rPr>
              <a:t>Psikologi Industri dan Organisasi </a:t>
            </a:r>
            <a:r>
              <a:rPr lang="id-ID" sz="2400" dirty="0" smtClean="0">
                <a:latin typeface="Century751 SeBd BT" pitchFamily="2" charset="0"/>
              </a:rPr>
              <a:t>dipandang </a:t>
            </a:r>
            <a:r>
              <a:rPr lang="id-ID" sz="2400" dirty="0">
                <a:latin typeface="Century751 SeBd BT" pitchFamily="2" charset="0"/>
              </a:rPr>
              <a:t>sebagai sebuah aplikasi dari pemahaman tentang ilmu psikologi untuk menyelesaikan masalah di dunia </a:t>
            </a:r>
            <a:r>
              <a:rPr lang="id-ID" sz="2400" dirty="0" smtClean="0">
                <a:latin typeface="Century751 SeBd BT" pitchFamily="2" charset="0"/>
              </a:rPr>
              <a:t>kerja</a:t>
            </a:r>
            <a:r>
              <a:rPr lang="id-ID" sz="2400" dirty="0">
                <a:latin typeface="Century751 SeBd BT" pitchFamily="2" charset="0"/>
              </a:rPr>
              <a:t>Berikut ini dijelaskan pengetahuan pendukung yang berkaitan dengan psikologi sosial:</a:t>
            </a:r>
          </a:p>
          <a:p>
            <a:pPr algn="just"/>
            <a:endParaRPr lang="id-ID" sz="2400" dirty="0">
              <a:latin typeface="Century751 SeBd BT" pitchFamily="2" charset="0"/>
            </a:endParaRPr>
          </a:p>
        </p:txBody>
      </p:sp>
      <p:sp>
        <p:nvSpPr>
          <p:cNvPr id="6" name="Rectangle 5"/>
          <p:cNvSpPr/>
          <p:nvPr/>
        </p:nvSpPr>
        <p:spPr>
          <a:xfrm>
            <a:off x="589410" y="3574655"/>
            <a:ext cx="7510982" cy="1754326"/>
          </a:xfrm>
          <a:prstGeom prst="rect">
            <a:avLst/>
          </a:prstGeom>
        </p:spPr>
        <p:txBody>
          <a:bodyPr wrap="square">
            <a:spAutoFit/>
          </a:bodyPr>
          <a:lstStyle/>
          <a:p>
            <a:pPr marL="342900" lvl="0" indent="-342900">
              <a:buAutoNum type="alphaLcPeriod"/>
            </a:pPr>
            <a:r>
              <a:rPr lang="id-ID" dirty="0" smtClean="0">
                <a:latin typeface="Elephant" pitchFamily="18" charset="0"/>
              </a:rPr>
              <a:t>Manajerial</a:t>
            </a:r>
          </a:p>
          <a:p>
            <a:pPr lvl="0"/>
            <a:r>
              <a:rPr lang="id-ID" b="1" dirty="0" smtClean="0">
                <a:solidFill>
                  <a:schemeClr val="accent6">
                    <a:lumMod val="50000"/>
                  </a:schemeClr>
                </a:solidFill>
                <a:latin typeface="Courier New" pitchFamily="49" charset="0"/>
                <a:cs typeface="Courier New" pitchFamily="49" charset="0"/>
              </a:rPr>
              <a:t>Merupakan Ilmu </a:t>
            </a:r>
            <a:r>
              <a:rPr lang="id-ID" b="1" dirty="0">
                <a:solidFill>
                  <a:schemeClr val="accent6">
                    <a:lumMod val="50000"/>
                  </a:schemeClr>
                </a:solidFill>
                <a:latin typeface="Courier New" pitchFamily="49" charset="0"/>
                <a:cs typeface="Courier New" pitchFamily="49" charset="0"/>
              </a:rPr>
              <a:t>tentang bagaimana mengatur sumber daya yang ada untuk memenuhi kebutuhan, diketahui bahwa unsur Sumber Daya Manusia ternyata merupakan yang terpenting dari ketiga modal kerja perusahaan manapun.</a:t>
            </a:r>
          </a:p>
        </p:txBody>
      </p:sp>
      <p:pic>
        <p:nvPicPr>
          <p:cNvPr id="4099" name="Picture 3" descr="C:\Program Files (x86)\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3633" y="5054934"/>
            <a:ext cx="1592463" cy="163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22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548680"/>
            <a:ext cx="7408333" cy="5577483"/>
          </a:xfrm>
        </p:spPr>
        <p:txBody>
          <a:bodyPr>
            <a:normAutofit/>
          </a:bodyPr>
          <a:lstStyle/>
          <a:p>
            <a:pPr marL="0" lvl="0" indent="0">
              <a:buNone/>
            </a:pPr>
            <a:r>
              <a:rPr lang="id-ID" sz="2800" b="1" dirty="0" smtClean="0"/>
              <a:t>b. Analisis Jabatan</a:t>
            </a:r>
          </a:p>
          <a:p>
            <a:pPr marL="0" lvl="0" indent="0">
              <a:buNone/>
            </a:pPr>
            <a:endParaRPr lang="id-ID" sz="2800" b="1" dirty="0" smtClean="0"/>
          </a:p>
          <a:p>
            <a:pPr marL="0" lvl="0" indent="0">
              <a:buNone/>
            </a:pPr>
            <a:r>
              <a:rPr lang="id-ID" sz="2800" b="1" dirty="0" smtClean="0"/>
              <a:t>c. </a:t>
            </a:r>
            <a:r>
              <a:rPr lang="id-ID" sz="2800" b="1" dirty="0" smtClean="0"/>
              <a:t>Rekrutmen </a:t>
            </a:r>
            <a:r>
              <a:rPr lang="id-ID" sz="2800" b="1" dirty="0"/>
              <a:t>dan </a:t>
            </a:r>
            <a:r>
              <a:rPr lang="id-ID" sz="2800" b="1" dirty="0" smtClean="0"/>
              <a:t>Seleksi</a:t>
            </a:r>
          </a:p>
          <a:p>
            <a:pPr marL="0" lvl="0" indent="0">
              <a:buNone/>
            </a:pPr>
            <a:endParaRPr lang="id-ID" sz="2800" b="1" dirty="0"/>
          </a:p>
          <a:p>
            <a:pPr marL="0" indent="0">
              <a:buNone/>
            </a:pPr>
            <a:r>
              <a:rPr lang="id-ID" sz="2800" b="1" dirty="0" smtClean="0"/>
              <a:t>d. Pengetahuan </a:t>
            </a:r>
            <a:r>
              <a:rPr lang="id-ID" sz="2800" b="1" dirty="0"/>
              <a:t>tentang posisi kerja</a:t>
            </a:r>
          </a:p>
          <a:p>
            <a:pPr marL="0" indent="0">
              <a:buNone/>
            </a:pPr>
            <a:endParaRPr lang="id-ID" sz="2800" b="1" dirty="0" smtClean="0"/>
          </a:p>
          <a:p>
            <a:pPr marL="0" indent="0">
              <a:buNone/>
            </a:pPr>
            <a:r>
              <a:rPr lang="id-ID" sz="2800" b="1" dirty="0" smtClean="0"/>
              <a:t>e. Ketenagakerjaan</a:t>
            </a:r>
            <a:endParaRPr lang="id-ID" sz="2800" b="1" dirty="0"/>
          </a:p>
          <a:p>
            <a:pPr marL="0" indent="0">
              <a:buNone/>
            </a:pPr>
            <a:endParaRPr lang="id-ID" sz="2800" b="1" i="1" dirty="0" smtClean="0"/>
          </a:p>
          <a:p>
            <a:pPr marL="0" indent="0">
              <a:buNone/>
            </a:pPr>
            <a:r>
              <a:rPr lang="id-ID" sz="2800" b="1" i="1" dirty="0" smtClean="0"/>
              <a:t>f. Organize</a:t>
            </a:r>
            <a:endParaRPr lang="id-ID" sz="2800" b="1" i="1" dirty="0"/>
          </a:p>
          <a:p>
            <a:pPr marL="0" lvl="0" indent="0">
              <a:buNone/>
            </a:pPr>
            <a:endParaRPr lang="id-ID" sz="2800" b="1" dirty="0"/>
          </a:p>
          <a:p>
            <a:pPr marL="0" indent="0">
              <a:buNone/>
            </a:pPr>
            <a:endParaRPr lang="id-ID" sz="2800" b="1" dirty="0"/>
          </a:p>
        </p:txBody>
      </p:sp>
      <p:sp>
        <p:nvSpPr>
          <p:cNvPr id="2" name="Title 1"/>
          <p:cNvSpPr>
            <a:spLocks noGrp="1"/>
          </p:cNvSpPr>
          <p:nvPr>
            <p:ph type="title"/>
          </p:nvPr>
        </p:nvSpPr>
        <p:spPr>
          <a:xfrm>
            <a:off x="395536" y="548680"/>
            <a:ext cx="8229600" cy="1252728"/>
          </a:xfrm>
        </p:spPr>
        <p:txBody>
          <a:bodyPr>
            <a:noAutofit/>
          </a:bodyPr>
          <a:lstStyle/>
          <a:p>
            <a:endParaRPr lang="id-ID" sz="3200" b="1" u="sng" dirty="0">
              <a:solidFill>
                <a:srgbClr val="002060"/>
              </a:solidFill>
              <a:latin typeface="Tw Cen MT" pitchFamily="34" charset="0"/>
            </a:endParaRPr>
          </a:p>
        </p:txBody>
      </p:sp>
    </p:spTree>
    <p:extLst>
      <p:ext uri="{BB962C8B-B14F-4D97-AF65-F5344CB8AC3E}">
        <p14:creationId xmlns:p14="http://schemas.microsoft.com/office/powerpoint/2010/main" val="400943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id-ID"/>
          </a:p>
        </p:txBody>
      </p:sp>
      <p:sp>
        <p:nvSpPr>
          <p:cNvPr id="2" name="Title 1"/>
          <p:cNvSpPr>
            <a:spLocks noGrp="1"/>
          </p:cNvSpPr>
          <p:nvPr>
            <p:ph type="title"/>
          </p:nvPr>
        </p:nvSpPr>
        <p:spPr/>
        <p:txBody>
          <a:bodyPr/>
          <a:lstStyle/>
          <a:p>
            <a:endParaRPr lang="id-ID"/>
          </a:p>
        </p:txBody>
      </p:sp>
      <p:pic>
        <p:nvPicPr>
          <p:cNvPr id="5122" name="Picture 2" descr="C:\Users\ASUS E202SA\Pictures\Saved Pictures\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72195" y="260648"/>
            <a:ext cx="3172472" cy="584775"/>
          </a:xfrm>
          <a:prstGeom prst="rect">
            <a:avLst/>
          </a:prstGeom>
        </p:spPr>
        <p:txBody>
          <a:bodyPr wrap="none">
            <a:spAutoFit/>
          </a:bodyPr>
          <a:lstStyle/>
          <a:p>
            <a:pPr lvl="0"/>
            <a:r>
              <a:rPr lang="id-ID" sz="3200" b="1" u="sng" dirty="0" smtClean="0">
                <a:latin typeface="Goudy Old Style" pitchFamily="18" charset="0"/>
              </a:rPr>
              <a:t>4. Psikologi </a:t>
            </a:r>
            <a:r>
              <a:rPr lang="id-ID" sz="3200" b="1" u="sng" dirty="0">
                <a:latin typeface="Goudy Old Style" pitchFamily="18" charset="0"/>
              </a:rPr>
              <a:t>Sosial</a:t>
            </a:r>
            <a:endParaRPr lang="id-ID" sz="3200" u="sng" dirty="0">
              <a:latin typeface="Goudy Old Style" pitchFamily="18" charset="0"/>
            </a:endParaRPr>
          </a:p>
        </p:txBody>
      </p:sp>
      <p:sp>
        <p:nvSpPr>
          <p:cNvPr id="5" name="Rectangle 4"/>
          <p:cNvSpPr/>
          <p:nvPr/>
        </p:nvSpPr>
        <p:spPr>
          <a:xfrm>
            <a:off x="755576" y="1052736"/>
            <a:ext cx="7056784" cy="2677656"/>
          </a:xfrm>
          <a:prstGeom prst="rect">
            <a:avLst/>
          </a:prstGeom>
        </p:spPr>
        <p:txBody>
          <a:bodyPr wrap="square">
            <a:spAutoFit/>
          </a:bodyPr>
          <a:lstStyle/>
          <a:p>
            <a:pPr algn="just"/>
            <a:r>
              <a:rPr lang="id-ID" sz="2400" dirty="0"/>
              <a:t>Psikologi sosial berfokus pada pengaruh seseorang terhadap individu lainnya. Satu bidang utama yang banyak diteliti oleh psikologi sosial adalah perubahan cara menerapkannya dan cara mengurangi hambatan terhadap penerimaannya. Berikut ini dijelaskan pengetahuan pendukung yang berkaitan dengan psikologi sosial:</a:t>
            </a:r>
          </a:p>
        </p:txBody>
      </p:sp>
      <p:sp>
        <p:nvSpPr>
          <p:cNvPr id="6" name="Rectangle 5"/>
          <p:cNvSpPr/>
          <p:nvPr/>
        </p:nvSpPr>
        <p:spPr>
          <a:xfrm>
            <a:off x="2105138" y="3982998"/>
            <a:ext cx="2951449" cy="1938992"/>
          </a:xfrm>
          <a:prstGeom prst="rect">
            <a:avLst/>
          </a:prstGeom>
        </p:spPr>
        <p:txBody>
          <a:bodyPr wrap="none">
            <a:spAutoFit/>
          </a:bodyPr>
          <a:lstStyle/>
          <a:p>
            <a:pPr marL="342900" lvl="0" indent="-342900">
              <a:buAutoNum type="alphaLcPeriod"/>
            </a:pPr>
            <a:r>
              <a:rPr lang="id-ID" sz="2400" dirty="0" smtClean="0">
                <a:solidFill>
                  <a:srgbClr val="C00000"/>
                </a:solidFill>
                <a:latin typeface="Eras Demi ITC" pitchFamily="34" charset="0"/>
              </a:rPr>
              <a:t>Sosiologi</a:t>
            </a:r>
          </a:p>
          <a:p>
            <a:pPr marL="342900" indent="-342900">
              <a:buFontTx/>
              <a:buAutoNum type="alphaLcPeriod"/>
            </a:pPr>
            <a:r>
              <a:rPr lang="id-ID" sz="2400" dirty="0">
                <a:solidFill>
                  <a:srgbClr val="C00000"/>
                </a:solidFill>
                <a:latin typeface="Eras Demi ITC" pitchFamily="34" charset="0"/>
              </a:rPr>
              <a:t>Antropologi</a:t>
            </a:r>
          </a:p>
          <a:p>
            <a:pPr marL="342900" indent="-342900">
              <a:buFontTx/>
              <a:buAutoNum type="alphaLcPeriod"/>
            </a:pPr>
            <a:r>
              <a:rPr lang="id-ID" sz="2400" dirty="0">
                <a:solidFill>
                  <a:srgbClr val="C00000"/>
                </a:solidFill>
                <a:latin typeface="Eras Demi ITC" pitchFamily="34" charset="0"/>
              </a:rPr>
              <a:t>Ilmu Politik</a:t>
            </a:r>
          </a:p>
          <a:p>
            <a:pPr marL="342900" lvl="0" indent="-342900">
              <a:buAutoNum type="alphaLcPeriod"/>
            </a:pPr>
            <a:r>
              <a:rPr lang="id-ID" sz="2400" dirty="0">
                <a:solidFill>
                  <a:srgbClr val="C00000"/>
                </a:solidFill>
                <a:latin typeface="Eras Demi ITC" pitchFamily="34" charset="0"/>
              </a:rPr>
              <a:t>Ilmu </a:t>
            </a:r>
            <a:r>
              <a:rPr lang="id-ID" sz="2400" dirty="0" smtClean="0">
                <a:solidFill>
                  <a:srgbClr val="C00000"/>
                </a:solidFill>
                <a:latin typeface="Eras Demi ITC" pitchFamily="34" charset="0"/>
              </a:rPr>
              <a:t>Komunikasi</a:t>
            </a:r>
          </a:p>
          <a:p>
            <a:pPr marL="342900" lvl="0" indent="-342900">
              <a:buAutoNum type="alphaLcPeriod"/>
            </a:pPr>
            <a:endParaRPr lang="id-ID" sz="2400" dirty="0">
              <a:solidFill>
                <a:srgbClr val="C00000"/>
              </a:solidFill>
              <a:latin typeface="Eras Demi ITC" pitchFamily="34" charset="0"/>
            </a:endParaRPr>
          </a:p>
        </p:txBody>
      </p:sp>
    </p:spTree>
    <p:extLst>
      <p:ext uri="{BB962C8B-B14F-4D97-AF65-F5344CB8AC3E}">
        <p14:creationId xmlns:p14="http://schemas.microsoft.com/office/powerpoint/2010/main" val="32722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280" y="2852936"/>
            <a:ext cx="8229600" cy="1252728"/>
          </a:xfrm>
        </p:spPr>
        <p:txBody>
          <a:bodyPr>
            <a:noAutofit/>
          </a:bodyPr>
          <a:lstStyle/>
          <a:p>
            <a:r>
              <a:rPr lang="id-ID" sz="7200" b="1" dirty="0" smtClean="0">
                <a:solidFill>
                  <a:srgbClr val="0070C0"/>
                </a:solidFill>
                <a:latin typeface="Sophia" pitchFamily="50" charset="-128"/>
                <a:ea typeface="Sophia" pitchFamily="50" charset="-128"/>
                <a:cs typeface="Sophia" pitchFamily="50" charset="-128"/>
              </a:rPr>
              <a:t>Sekian dan Terima Kasih </a:t>
            </a:r>
            <a:r>
              <a:rPr lang="id-ID" sz="7200" b="1" dirty="0" smtClean="0">
                <a:solidFill>
                  <a:srgbClr val="0070C0"/>
                </a:solidFill>
                <a:latin typeface="Sophia" pitchFamily="50" charset="-128"/>
                <a:ea typeface="Sophia" pitchFamily="50" charset="-128"/>
                <a:cs typeface="Sophia" pitchFamily="50" charset="-128"/>
                <a:sym typeface="Wingdings" pitchFamily="2" charset="2"/>
              </a:rPr>
              <a:t> </a:t>
            </a:r>
            <a:endParaRPr lang="id-ID" sz="7200" b="1" dirty="0">
              <a:solidFill>
                <a:srgbClr val="0070C0"/>
              </a:solidFill>
              <a:latin typeface="Sophia" pitchFamily="50" charset="-128"/>
              <a:ea typeface="Sophia" pitchFamily="50" charset="-128"/>
              <a:cs typeface="Sophia" pitchFamily="50" charset="-128"/>
            </a:endParaRPr>
          </a:p>
        </p:txBody>
      </p:sp>
      <p:pic>
        <p:nvPicPr>
          <p:cNvPr id="7171" name="Picture 3" descr="C:\Program Files (x86)\Microsoft Office\MEDIA\CAGCAT10\j0234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4518162"/>
            <a:ext cx="2200401" cy="233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20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1476</TotalTime>
  <Words>275</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Sekian dan Terima Kasih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E202SA</dc:creator>
  <cp:lastModifiedBy>INTEL</cp:lastModifiedBy>
  <cp:revision>13</cp:revision>
  <dcterms:created xsi:type="dcterms:W3CDTF">2017-10-13T14:12:48Z</dcterms:created>
  <dcterms:modified xsi:type="dcterms:W3CDTF">2017-10-19T01:22:54Z</dcterms:modified>
</cp:coreProperties>
</file>