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1" r:id="rId3"/>
    <p:sldId id="258" r:id="rId4"/>
    <p:sldId id="278" r:id="rId5"/>
    <p:sldId id="282" r:id="rId6"/>
    <p:sldId id="283" r:id="rId7"/>
    <p:sldId id="259" r:id="rId8"/>
    <p:sldId id="260" r:id="rId9"/>
    <p:sldId id="262" r:id="rId10"/>
    <p:sldId id="289" r:id="rId11"/>
    <p:sldId id="285" r:id="rId12"/>
    <p:sldId id="286" r:id="rId13"/>
    <p:sldId id="279" r:id="rId14"/>
    <p:sldId id="265" r:id="rId15"/>
    <p:sldId id="284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22" autoAdjust="0"/>
    <p:restoredTop sz="94660"/>
  </p:normalViewPr>
  <p:slideViewPr>
    <p:cSldViewPr>
      <p:cViewPr>
        <p:scale>
          <a:sx n="52" d="100"/>
          <a:sy n="52" d="100"/>
        </p:scale>
        <p:origin x="-5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344C3-51AC-4F68-9877-B6FDF338EA3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68BF20-26EA-47BA-8E37-AF023428EE3E}">
      <dgm:prSet phldrT="[Text]"/>
      <dgm:spPr/>
      <dgm:t>
        <a:bodyPr/>
        <a:lstStyle/>
        <a:p>
          <a:r>
            <a:rPr lang="en-US" dirty="0" err="1" smtClean="0">
              <a:solidFill>
                <a:schemeClr val="bg2">
                  <a:lumMod val="75000"/>
                </a:schemeClr>
              </a:solidFill>
            </a:rPr>
            <a:t>Pertama</a:t>
          </a:r>
          <a:r>
            <a:rPr lang="en-US" dirty="0" smtClean="0"/>
            <a:t>: </a:t>
          </a:r>
          <a:r>
            <a:rPr lang="en-US" dirty="0" err="1" smtClean="0"/>
            <a:t>Isu</a:t>
          </a:r>
          <a:r>
            <a:rPr lang="en-US" dirty="0" smtClean="0"/>
            <a:t> </a:t>
          </a:r>
          <a:r>
            <a:rPr lang="en-US" dirty="0" err="1" smtClean="0"/>
            <a:t>terpenting</a:t>
          </a:r>
          <a:r>
            <a:rPr lang="en-US" dirty="0" smtClean="0"/>
            <a:t> 	  	 </a:t>
          </a:r>
          <a:r>
            <a:rPr lang="en-US" dirty="0" err="1" smtClean="0"/>
            <a:t>adalah</a:t>
          </a:r>
          <a:r>
            <a:rPr lang="en-US" dirty="0" smtClean="0"/>
            <a:t> </a:t>
          </a:r>
          <a:r>
            <a:rPr lang="en-US" b="1" u="none" dirty="0" err="1" smtClean="0">
              <a:solidFill>
                <a:schemeClr val="accent3">
                  <a:lumMod val="40000"/>
                  <a:lumOff val="60000"/>
                </a:schemeClr>
              </a:solidFill>
            </a:rPr>
            <a:t>komunikasi</a:t>
          </a:r>
          <a:endParaRPr lang="en-US" b="1" u="none" dirty="0">
            <a:solidFill>
              <a:schemeClr val="accent3">
                <a:lumMod val="40000"/>
                <a:lumOff val="60000"/>
              </a:schemeClr>
            </a:solidFill>
          </a:endParaRPr>
        </a:p>
      </dgm:t>
    </dgm:pt>
    <dgm:pt modelId="{B217F3FB-8464-4EB7-804E-7F7CD02DABE0}" type="parTrans" cxnId="{E6ECC6EA-7EC3-403F-AA70-046FA153AB78}">
      <dgm:prSet/>
      <dgm:spPr/>
      <dgm:t>
        <a:bodyPr/>
        <a:lstStyle/>
        <a:p>
          <a:endParaRPr lang="en-US"/>
        </a:p>
      </dgm:t>
    </dgm:pt>
    <dgm:pt modelId="{0FB72D8C-F978-49E6-9A46-671B859D67BE}" type="sibTrans" cxnId="{E6ECC6EA-7EC3-403F-AA70-046FA153AB78}">
      <dgm:prSet/>
      <dgm:spPr/>
      <dgm:t>
        <a:bodyPr/>
        <a:lstStyle/>
        <a:p>
          <a:endParaRPr lang="en-US"/>
        </a:p>
      </dgm:t>
    </dgm:pt>
    <dgm:pt modelId="{E61CA210-85F7-4AD9-80B4-32D5C07BFAE4}">
      <dgm:prSet phldrT="[Text]"/>
      <dgm:spPr/>
      <dgm:t>
        <a:bodyPr/>
        <a:lstStyle/>
        <a:p>
          <a:r>
            <a:rPr lang="en-US" dirty="0" err="1" smtClean="0">
              <a:solidFill>
                <a:schemeClr val="bg2">
                  <a:lumMod val="75000"/>
                </a:schemeClr>
              </a:solidFill>
            </a:rPr>
            <a:t>Kedua</a:t>
          </a:r>
          <a:r>
            <a:rPr lang="en-US" dirty="0" err="1" smtClean="0"/>
            <a:t>:Memiliki</a:t>
          </a:r>
          <a:r>
            <a:rPr lang="en-US" dirty="0" smtClean="0"/>
            <a:t> </a:t>
          </a:r>
          <a:r>
            <a:rPr lang="en-US" b="1" dirty="0" err="1" smtClean="0">
              <a:solidFill>
                <a:schemeClr val="accent3">
                  <a:lumMod val="40000"/>
                  <a:lumOff val="60000"/>
                </a:schemeClr>
              </a:solidFill>
            </a:rPr>
            <a:t>gagasan</a:t>
          </a:r>
          <a:r>
            <a:rPr lang="en-US" b="1" dirty="0" smtClean="0">
              <a:solidFill>
                <a:schemeClr val="accent3">
                  <a:lumMod val="40000"/>
                  <a:lumOff val="60000"/>
                </a:schemeClr>
              </a:solidFill>
            </a:rPr>
            <a:t>          	</a:t>
          </a:r>
          <a:r>
            <a:rPr lang="en-US" b="1" dirty="0" err="1" smtClean="0">
              <a:solidFill>
                <a:schemeClr val="accent3">
                  <a:lumMod val="40000"/>
                  <a:lumOff val="60000"/>
                </a:schemeClr>
              </a:solidFill>
            </a:rPr>
            <a:t>sendiri</a:t>
          </a:r>
          <a:endParaRPr lang="en-US" b="1" dirty="0">
            <a:solidFill>
              <a:schemeClr val="accent3">
                <a:lumMod val="40000"/>
                <a:lumOff val="60000"/>
              </a:schemeClr>
            </a:solidFill>
          </a:endParaRPr>
        </a:p>
      </dgm:t>
    </dgm:pt>
    <dgm:pt modelId="{E2396474-A3B3-446C-AC24-52A93628C512}" type="parTrans" cxnId="{FEF248B2-F34A-4349-9001-BEF92BD287D4}">
      <dgm:prSet/>
      <dgm:spPr/>
      <dgm:t>
        <a:bodyPr/>
        <a:lstStyle/>
        <a:p>
          <a:endParaRPr lang="en-US"/>
        </a:p>
      </dgm:t>
    </dgm:pt>
    <dgm:pt modelId="{8A5B2869-DFA7-4FD5-A0BF-9332D95374EE}" type="sibTrans" cxnId="{FEF248B2-F34A-4349-9001-BEF92BD287D4}">
      <dgm:prSet/>
      <dgm:spPr/>
      <dgm:t>
        <a:bodyPr/>
        <a:lstStyle/>
        <a:p>
          <a:endParaRPr lang="en-US"/>
        </a:p>
      </dgm:t>
    </dgm:pt>
    <dgm:pt modelId="{B3559A4A-C4D8-4FB9-8A90-664570E29831}">
      <dgm:prSet phldrT="[Text]"/>
      <dgm:spPr/>
      <dgm:t>
        <a:bodyPr/>
        <a:lstStyle/>
        <a:p>
          <a:r>
            <a:rPr lang="en-US" dirty="0" err="1" smtClean="0">
              <a:solidFill>
                <a:schemeClr val="bg2">
                  <a:lumMod val="75000"/>
                </a:schemeClr>
              </a:solidFill>
            </a:rPr>
            <a:t>Ketiga</a:t>
          </a:r>
          <a:r>
            <a:rPr lang="en-US" dirty="0" smtClean="0"/>
            <a:t>: </a:t>
          </a:r>
          <a:r>
            <a:rPr lang="en-US" b="1" dirty="0" err="1" smtClean="0">
              <a:solidFill>
                <a:schemeClr val="accent3">
                  <a:lumMod val="40000"/>
                  <a:lumOff val="60000"/>
                </a:schemeClr>
              </a:solidFill>
            </a:rPr>
            <a:t>Motivasi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memperoleh</a:t>
          </a:r>
          <a:r>
            <a:rPr lang="en-US" dirty="0" smtClean="0"/>
            <a:t> </a:t>
          </a:r>
          <a:r>
            <a:rPr lang="en-US" dirty="0" err="1" smtClean="0"/>
            <a:t>pengetahuan</a:t>
          </a:r>
          <a:endParaRPr lang="en-US" dirty="0"/>
        </a:p>
      </dgm:t>
    </dgm:pt>
    <dgm:pt modelId="{2311033A-809A-4317-B773-FC0A730B953D}" type="parTrans" cxnId="{DACABBFD-3C04-4779-BF39-A154E190EA9A}">
      <dgm:prSet/>
      <dgm:spPr/>
      <dgm:t>
        <a:bodyPr/>
        <a:lstStyle/>
        <a:p>
          <a:endParaRPr lang="en-US"/>
        </a:p>
      </dgm:t>
    </dgm:pt>
    <dgm:pt modelId="{54754F2B-A9B9-4D1F-A9E2-25CD13992D07}" type="sibTrans" cxnId="{DACABBFD-3C04-4779-BF39-A154E190EA9A}">
      <dgm:prSet/>
      <dgm:spPr/>
      <dgm:t>
        <a:bodyPr/>
        <a:lstStyle/>
        <a:p>
          <a:endParaRPr lang="en-US"/>
        </a:p>
      </dgm:t>
    </dgm:pt>
    <dgm:pt modelId="{DFAC3AA0-47A3-45DB-80BF-1523E67BECEE}" type="pres">
      <dgm:prSet presAssocID="{856344C3-51AC-4F68-9877-B6FDF338EA3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E3751B-2943-4E60-AE14-9CE450520760}" type="pres">
      <dgm:prSet presAssocID="{856344C3-51AC-4F68-9877-B6FDF338EA3C}" presName="dummyMaxCanvas" presStyleCnt="0">
        <dgm:presLayoutVars/>
      </dgm:prSet>
      <dgm:spPr/>
    </dgm:pt>
    <dgm:pt modelId="{0EC1EA50-D01D-43DA-908B-75237E5F34FB}" type="pres">
      <dgm:prSet presAssocID="{856344C3-51AC-4F68-9877-B6FDF338EA3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FA690-0CF3-4F80-BC94-258DD2FD2F4A}" type="pres">
      <dgm:prSet presAssocID="{856344C3-51AC-4F68-9877-B6FDF338EA3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5AADC-4C14-4FBF-8BA1-DA24BD7E9964}" type="pres">
      <dgm:prSet presAssocID="{856344C3-51AC-4F68-9877-B6FDF338EA3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0FFBF-F1E0-435E-9543-B6AB18827E32}" type="pres">
      <dgm:prSet presAssocID="{856344C3-51AC-4F68-9877-B6FDF338EA3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6EBF5-0192-43E3-BE81-E44B7D3A5EE1}" type="pres">
      <dgm:prSet presAssocID="{856344C3-51AC-4F68-9877-B6FDF338EA3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919CE-9273-4D33-8149-37CE30499FBD}" type="pres">
      <dgm:prSet presAssocID="{856344C3-51AC-4F68-9877-B6FDF338EA3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E095F-5C44-481D-AB38-74CBAC0AD891}" type="pres">
      <dgm:prSet presAssocID="{856344C3-51AC-4F68-9877-B6FDF338EA3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5605A-618B-4F57-8C0C-68CB78D37A89}" type="pres">
      <dgm:prSet presAssocID="{856344C3-51AC-4F68-9877-B6FDF338EA3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F248B2-F34A-4349-9001-BEF92BD287D4}" srcId="{856344C3-51AC-4F68-9877-B6FDF338EA3C}" destId="{E61CA210-85F7-4AD9-80B4-32D5C07BFAE4}" srcOrd="1" destOrd="0" parTransId="{E2396474-A3B3-446C-AC24-52A93628C512}" sibTransId="{8A5B2869-DFA7-4FD5-A0BF-9332D95374EE}"/>
    <dgm:cxn modelId="{BDC4751D-DEA8-431D-8175-A0555DBF9F95}" type="presOf" srcId="{0068BF20-26EA-47BA-8E37-AF023428EE3E}" destId="{994919CE-9273-4D33-8149-37CE30499FBD}" srcOrd="1" destOrd="0" presId="urn:microsoft.com/office/officeart/2005/8/layout/vProcess5"/>
    <dgm:cxn modelId="{83C1E38F-FF0F-4648-A638-FD8D359039FA}" type="presOf" srcId="{B3559A4A-C4D8-4FB9-8A90-664570E29831}" destId="{D9D5605A-618B-4F57-8C0C-68CB78D37A89}" srcOrd="1" destOrd="0" presId="urn:microsoft.com/office/officeart/2005/8/layout/vProcess5"/>
    <dgm:cxn modelId="{780058CB-CD61-4E14-B44B-83E9748A7766}" type="presOf" srcId="{856344C3-51AC-4F68-9877-B6FDF338EA3C}" destId="{DFAC3AA0-47A3-45DB-80BF-1523E67BECEE}" srcOrd="0" destOrd="0" presId="urn:microsoft.com/office/officeart/2005/8/layout/vProcess5"/>
    <dgm:cxn modelId="{32621480-6CD7-45AF-8D87-FE6C2A0E5E5A}" type="presOf" srcId="{B3559A4A-C4D8-4FB9-8A90-664570E29831}" destId="{5A85AADC-4C14-4FBF-8BA1-DA24BD7E9964}" srcOrd="0" destOrd="0" presId="urn:microsoft.com/office/officeart/2005/8/layout/vProcess5"/>
    <dgm:cxn modelId="{E6ECC6EA-7EC3-403F-AA70-046FA153AB78}" srcId="{856344C3-51AC-4F68-9877-B6FDF338EA3C}" destId="{0068BF20-26EA-47BA-8E37-AF023428EE3E}" srcOrd="0" destOrd="0" parTransId="{B217F3FB-8464-4EB7-804E-7F7CD02DABE0}" sibTransId="{0FB72D8C-F978-49E6-9A46-671B859D67BE}"/>
    <dgm:cxn modelId="{DACABBFD-3C04-4779-BF39-A154E190EA9A}" srcId="{856344C3-51AC-4F68-9877-B6FDF338EA3C}" destId="{B3559A4A-C4D8-4FB9-8A90-664570E29831}" srcOrd="2" destOrd="0" parTransId="{2311033A-809A-4317-B773-FC0A730B953D}" sibTransId="{54754F2B-A9B9-4D1F-A9E2-25CD13992D07}"/>
    <dgm:cxn modelId="{8F41A18D-9E3A-44B5-A4C2-946E673DA238}" type="presOf" srcId="{E61CA210-85F7-4AD9-80B4-32D5C07BFAE4}" destId="{44CFA690-0CF3-4F80-BC94-258DD2FD2F4A}" srcOrd="0" destOrd="0" presId="urn:microsoft.com/office/officeart/2005/8/layout/vProcess5"/>
    <dgm:cxn modelId="{0905CD1D-F953-44CE-B87B-763FBBE7CFB8}" type="presOf" srcId="{E61CA210-85F7-4AD9-80B4-32D5C07BFAE4}" destId="{5C5E095F-5C44-481D-AB38-74CBAC0AD891}" srcOrd="1" destOrd="0" presId="urn:microsoft.com/office/officeart/2005/8/layout/vProcess5"/>
    <dgm:cxn modelId="{8F5C70EC-2E13-472B-8419-4521A74FCB19}" type="presOf" srcId="{0068BF20-26EA-47BA-8E37-AF023428EE3E}" destId="{0EC1EA50-D01D-43DA-908B-75237E5F34FB}" srcOrd="0" destOrd="0" presId="urn:microsoft.com/office/officeart/2005/8/layout/vProcess5"/>
    <dgm:cxn modelId="{BB4ADC3E-315A-49E5-B658-74C090926BD0}" type="presOf" srcId="{8A5B2869-DFA7-4FD5-A0BF-9332D95374EE}" destId="{BB56EBF5-0192-43E3-BE81-E44B7D3A5EE1}" srcOrd="0" destOrd="0" presId="urn:microsoft.com/office/officeart/2005/8/layout/vProcess5"/>
    <dgm:cxn modelId="{0EB210F8-AA8D-49C9-A7ED-B3E31B19BD91}" type="presOf" srcId="{0FB72D8C-F978-49E6-9A46-671B859D67BE}" destId="{88C0FFBF-F1E0-435E-9543-B6AB18827E32}" srcOrd="0" destOrd="0" presId="urn:microsoft.com/office/officeart/2005/8/layout/vProcess5"/>
    <dgm:cxn modelId="{BD4407D0-D17B-4E31-A08D-8108864C2F20}" type="presParOf" srcId="{DFAC3AA0-47A3-45DB-80BF-1523E67BECEE}" destId="{8FE3751B-2943-4E60-AE14-9CE450520760}" srcOrd="0" destOrd="0" presId="urn:microsoft.com/office/officeart/2005/8/layout/vProcess5"/>
    <dgm:cxn modelId="{E4586571-701A-4906-BF14-FC67D1542140}" type="presParOf" srcId="{DFAC3AA0-47A3-45DB-80BF-1523E67BECEE}" destId="{0EC1EA50-D01D-43DA-908B-75237E5F34FB}" srcOrd="1" destOrd="0" presId="urn:microsoft.com/office/officeart/2005/8/layout/vProcess5"/>
    <dgm:cxn modelId="{B5C91C06-3F39-41C5-9603-08F054B697B8}" type="presParOf" srcId="{DFAC3AA0-47A3-45DB-80BF-1523E67BECEE}" destId="{44CFA690-0CF3-4F80-BC94-258DD2FD2F4A}" srcOrd="2" destOrd="0" presId="urn:microsoft.com/office/officeart/2005/8/layout/vProcess5"/>
    <dgm:cxn modelId="{1FB5CB5A-C088-4C00-85D6-21D431F2F470}" type="presParOf" srcId="{DFAC3AA0-47A3-45DB-80BF-1523E67BECEE}" destId="{5A85AADC-4C14-4FBF-8BA1-DA24BD7E9964}" srcOrd="3" destOrd="0" presId="urn:microsoft.com/office/officeart/2005/8/layout/vProcess5"/>
    <dgm:cxn modelId="{E8451A76-3839-4AE4-A976-2BE3D9755151}" type="presParOf" srcId="{DFAC3AA0-47A3-45DB-80BF-1523E67BECEE}" destId="{88C0FFBF-F1E0-435E-9543-B6AB18827E32}" srcOrd="4" destOrd="0" presId="urn:microsoft.com/office/officeart/2005/8/layout/vProcess5"/>
    <dgm:cxn modelId="{0C6883EB-8801-4044-ABE8-D73049D8FB5E}" type="presParOf" srcId="{DFAC3AA0-47A3-45DB-80BF-1523E67BECEE}" destId="{BB56EBF5-0192-43E3-BE81-E44B7D3A5EE1}" srcOrd="5" destOrd="0" presId="urn:microsoft.com/office/officeart/2005/8/layout/vProcess5"/>
    <dgm:cxn modelId="{745E2BB1-0A29-4CE0-A835-074BD435EBF4}" type="presParOf" srcId="{DFAC3AA0-47A3-45DB-80BF-1523E67BECEE}" destId="{994919CE-9273-4D33-8149-37CE30499FBD}" srcOrd="6" destOrd="0" presId="urn:microsoft.com/office/officeart/2005/8/layout/vProcess5"/>
    <dgm:cxn modelId="{2C2FD330-2E28-404F-9930-31F74B012023}" type="presParOf" srcId="{DFAC3AA0-47A3-45DB-80BF-1523E67BECEE}" destId="{5C5E095F-5C44-481D-AB38-74CBAC0AD891}" srcOrd="7" destOrd="0" presId="urn:microsoft.com/office/officeart/2005/8/layout/vProcess5"/>
    <dgm:cxn modelId="{D5FDD8E1-41A8-4C2A-9A6B-65AC1AFA73D6}" type="presParOf" srcId="{DFAC3AA0-47A3-45DB-80BF-1523E67BECEE}" destId="{D9D5605A-618B-4F57-8C0C-68CB78D37A89}" srcOrd="8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4D0B10-0F76-42CC-AD4E-DED0C6F3B4C3}" type="doc">
      <dgm:prSet loTypeId="urn:microsoft.com/office/officeart/2005/8/layout/arrow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32C318F-EEE8-4059-8DFB-C7FF10C690B1}">
      <dgm:prSet phldrT="[Text]"/>
      <dgm:spPr/>
      <dgm:t>
        <a:bodyPr/>
        <a:lstStyle/>
        <a:p>
          <a:pPr algn="ctr"/>
          <a:r>
            <a:rPr lang="en-US" i="1" dirty="0" err="1" smtClean="0">
              <a:solidFill>
                <a:schemeClr val="accent2">
                  <a:lumMod val="75000"/>
                </a:schemeClr>
              </a:solidFill>
            </a:rPr>
            <a:t>Praoperasional</a:t>
          </a:r>
          <a:endParaRPr lang="en-US" i="1" dirty="0" smtClean="0">
            <a:solidFill>
              <a:schemeClr val="accent2">
                <a:lumMod val="75000"/>
              </a:schemeClr>
            </a:solidFill>
          </a:endParaRPr>
        </a:p>
        <a:p>
          <a:pPr algn="ctr"/>
          <a:r>
            <a:rPr lang="en-US" i="1" dirty="0" smtClean="0">
              <a:solidFill>
                <a:schemeClr val="accent2">
                  <a:lumMod val="75000"/>
                </a:schemeClr>
              </a:solidFill>
            </a:rPr>
            <a:t>(2-7 </a:t>
          </a:r>
          <a:r>
            <a:rPr lang="en-US" i="1" dirty="0" err="1" smtClean="0">
              <a:solidFill>
                <a:schemeClr val="accent2">
                  <a:lumMod val="75000"/>
                </a:schemeClr>
              </a:solidFill>
            </a:rPr>
            <a:t>tahun</a:t>
          </a:r>
          <a:r>
            <a:rPr lang="en-US" i="1" dirty="0" smtClean="0">
              <a:solidFill>
                <a:schemeClr val="accent2">
                  <a:lumMod val="75000"/>
                </a:schemeClr>
              </a:solidFill>
            </a:rPr>
            <a:t>)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50022613-122F-49C6-BB51-CA460A6F9669}" type="parTrans" cxnId="{7295567F-A846-45ED-BF2B-EC2466A2AD9B}">
      <dgm:prSet/>
      <dgm:spPr/>
      <dgm:t>
        <a:bodyPr/>
        <a:lstStyle/>
        <a:p>
          <a:endParaRPr lang="en-US"/>
        </a:p>
      </dgm:t>
    </dgm:pt>
    <dgm:pt modelId="{B02E2A0C-C00E-4190-B44B-1E01F49CEB3D}" type="sibTrans" cxnId="{7295567F-A846-45ED-BF2B-EC2466A2AD9B}">
      <dgm:prSet/>
      <dgm:spPr/>
      <dgm:t>
        <a:bodyPr/>
        <a:lstStyle/>
        <a:p>
          <a:endParaRPr lang="en-US"/>
        </a:p>
      </dgm:t>
    </dgm:pt>
    <dgm:pt modelId="{8E373F19-29C5-4496-B308-32EC7C55EF61}">
      <dgm:prSet phldrT="[Text]"/>
      <dgm:spPr/>
      <dgm:t>
        <a:bodyPr/>
        <a:lstStyle/>
        <a:p>
          <a:pPr algn="ctr"/>
          <a:r>
            <a:rPr lang="en-US" i="1" dirty="0" err="1" smtClean="0">
              <a:solidFill>
                <a:schemeClr val="accent2">
                  <a:lumMod val="75000"/>
                </a:schemeClr>
              </a:solidFill>
            </a:rPr>
            <a:t>Operasional</a:t>
          </a:r>
          <a:r>
            <a:rPr lang="en-US" i="1" dirty="0" smtClean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i="1" dirty="0" err="1" smtClean="0">
              <a:solidFill>
                <a:schemeClr val="accent2">
                  <a:lumMod val="75000"/>
                </a:schemeClr>
              </a:solidFill>
            </a:rPr>
            <a:t>konkret</a:t>
          </a:r>
          <a:endParaRPr lang="en-US" i="1" dirty="0" smtClean="0">
            <a:solidFill>
              <a:schemeClr val="accent2">
                <a:lumMod val="75000"/>
              </a:schemeClr>
            </a:solidFill>
          </a:endParaRPr>
        </a:p>
        <a:p>
          <a:pPr algn="ctr"/>
          <a:r>
            <a:rPr lang="en-US" i="1" dirty="0" smtClean="0">
              <a:solidFill>
                <a:schemeClr val="accent2">
                  <a:lumMod val="75000"/>
                </a:schemeClr>
              </a:solidFill>
            </a:rPr>
            <a:t>(7-11 </a:t>
          </a:r>
          <a:r>
            <a:rPr lang="en-US" i="1" dirty="0" err="1" smtClean="0">
              <a:solidFill>
                <a:schemeClr val="accent2">
                  <a:lumMod val="75000"/>
                </a:schemeClr>
              </a:solidFill>
            </a:rPr>
            <a:t>tahun</a:t>
          </a:r>
          <a:r>
            <a:rPr lang="en-US" i="1" dirty="0" smtClean="0">
              <a:solidFill>
                <a:schemeClr val="accent2">
                  <a:lumMod val="75000"/>
                </a:schemeClr>
              </a:solidFill>
            </a:rPr>
            <a:t>)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E8871383-136E-4825-A5FD-FB86E7A1B6DF}" type="parTrans" cxnId="{181C2C25-D418-455B-A1CD-31BA4C67C92E}">
      <dgm:prSet/>
      <dgm:spPr/>
      <dgm:t>
        <a:bodyPr/>
        <a:lstStyle/>
        <a:p>
          <a:endParaRPr lang="en-US"/>
        </a:p>
      </dgm:t>
    </dgm:pt>
    <dgm:pt modelId="{B41B6977-3CA7-4960-B811-0A9141C3F37D}" type="sibTrans" cxnId="{181C2C25-D418-455B-A1CD-31BA4C67C92E}">
      <dgm:prSet/>
      <dgm:spPr/>
      <dgm:t>
        <a:bodyPr/>
        <a:lstStyle/>
        <a:p>
          <a:endParaRPr lang="en-US"/>
        </a:p>
      </dgm:t>
    </dgm:pt>
    <dgm:pt modelId="{3229A784-0D62-4B69-AE7E-3FE0504B3D81}">
      <dgm:prSet phldrT="[Text]"/>
      <dgm:spPr/>
      <dgm:t>
        <a:bodyPr/>
        <a:lstStyle/>
        <a:p>
          <a:pPr algn="ctr"/>
          <a:r>
            <a:rPr lang="en-US" i="1" dirty="0" err="1" smtClean="0">
              <a:solidFill>
                <a:schemeClr val="accent2">
                  <a:lumMod val="75000"/>
                </a:schemeClr>
              </a:solidFill>
            </a:rPr>
            <a:t>Penalaran</a:t>
          </a:r>
          <a:r>
            <a:rPr lang="en-US" i="1" dirty="0" smtClean="0">
              <a:solidFill>
                <a:schemeClr val="accent2">
                  <a:lumMod val="75000"/>
                </a:schemeClr>
              </a:solidFill>
            </a:rPr>
            <a:t> formal</a:t>
          </a:r>
        </a:p>
        <a:p>
          <a:pPr algn="ctr"/>
          <a:r>
            <a:rPr lang="en-US" i="1" dirty="0" smtClean="0">
              <a:solidFill>
                <a:schemeClr val="accent2">
                  <a:lumMod val="75000"/>
                </a:schemeClr>
              </a:solidFill>
            </a:rPr>
            <a:t>(11-12  </a:t>
          </a:r>
          <a:r>
            <a:rPr lang="en-US" i="1" dirty="0" err="1" smtClean="0">
              <a:solidFill>
                <a:schemeClr val="accent2">
                  <a:lumMod val="75000"/>
                </a:schemeClr>
              </a:solidFill>
            </a:rPr>
            <a:t>tahun</a:t>
          </a:r>
          <a:r>
            <a:rPr lang="en-US" i="1" dirty="0" smtClean="0">
              <a:solidFill>
                <a:schemeClr val="accent2">
                  <a:lumMod val="75000"/>
                </a:schemeClr>
              </a:solidFill>
            </a:rPr>
            <a:t>)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A9119719-7809-4DA6-9ED6-CD78507D3812}" type="parTrans" cxnId="{802FBA53-211B-4487-95BE-90E69C3BB47A}">
      <dgm:prSet/>
      <dgm:spPr/>
      <dgm:t>
        <a:bodyPr/>
        <a:lstStyle/>
        <a:p>
          <a:endParaRPr lang="en-US"/>
        </a:p>
      </dgm:t>
    </dgm:pt>
    <dgm:pt modelId="{A69AEBDB-E7E7-4BDE-AD10-09CA9024A338}" type="sibTrans" cxnId="{802FBA53-211B-4487-95BE-90E69C3BB47A}">
      <dgm:prSet/>
      <dgm:spPr/>
      <dgm:t>
        <a:bodyPr/>
        <a:lstStyle/>
        <a:p>
          <a:endParaRPr lang="en-US"/>
        </a:p>
      </dgm:t>
    </dgm:pt>
    <dgm:pt modelId="{FB9E2DB3-FBAB-4ECC-BC15-FAB7693E7608}" type="pres">
      <dgm:prSet presAssocID="{C54D0B10-0F76-42CC-AD4E-DED0C6F3B4C3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18599-CB94-4EB6-9B5A-7FB5789E6510}" type="pres">
      <dgm:prSet presAssocID="{C54D0B10-0F76-42CC-AD4E-DED0C6F3B4C3}" presName="arrow" presStyleLbl="bgShp" presStyleIdx="0" presStyleCnt="1"/>
      <dgm:spPr/>
    </dgm:pt>
    <dgm:pt modelId="{60A7E995-F1AD-4245-B7BB-B0D03AAC6D57}" type="pres">
      <dgm:prSet presAssocID="{C54D0B10-0F76-42CC-AD4E-DED0C6F3B4C3}" presName="arrowDiagram3" presStyleCnt="0"/>
      <dgm:spPr/>
    </dgm:pt>
    <dgm:pt modelId="{7A348953-5AC8-4D1B-9F85-FC15FF7DB7A3}" type="pres">
      <dgm:prSet presAssocID="{C32C318F-EEE8-4059-8DFB-C7FF10C690B1}" presName="bullet3a" presStyleLbl="node1" presStyleIdx="0" presStyleCnt="3"/>
      <dgm:spPr/>
    </dgm:pt>
    <dgm:pt modelId="{5F9B26CD-2F67-49AC-8077-D2BBC5985868}" type="pres">
      <dgm:prSet presAssocID="{C32C318F-EEE8-4059-8DFB-C7FF10C690B1}" presName="textBox3a" presStyleLbl="revTx" presStyleIdx="0" presStyleCnt="3" custScaleX="98085" custScaleY="91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1DA7F-6ABB-41FE-AC7C-FF370187EEA5}" type="pres">
      <dgm:prSet presAssocID="{8E373F19-29C5-4496-B308-32EC7C55EF61}" presName="bullet3b" presStyleLbl="node1" presStyleIdx="1" presStyleCnt="3"/>
      <dgm:spPr/>
    </dgm:pt>
    <dgm:pt modelId="{88DFF4A5-3D79-4F2F-809C-2700B843558C}" type="pres">
      <dgm:prSet presAssocID="{8E373F19-29C5-4496-B308-32EC7C55EF61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2AEAA-8E76-40AF-89C0-A20905D0D924}" type="pres">
      <dgm:prSet presAssocID="{3229A784-0D62-4B69-AE7E-3FE0504B3D81}" presName="bullet3c" presStyleLbl="node1" presStyleIdx="2" presStyleCnt="3"/>
      <dgm:spPr/>
    </dgm:pt>
    <dgm:pt modelId="{30E41E4F-53E2-4FD9-8525-81F9D9F4E69D}" type="pres">
      <dgm:prSet presAssocID="{3229A784-0D62-4B69-AE7E-3FE0504B3D81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E62D60-5A09-4832-BBF8-0D8666DF1882}" type="presOf" srcId="{C32C318F-EEE8-4059-8DFB-C7FF10C690B1}" destId="{5F9B26CD-2F67-49AC-8077-D2BBC5985868}" srcOrd="0" destOrd="0" presId="urn:microsoft.com/office/officeart/2005/8/layout/arrow2"/>
    <dgm:cxn modelId="{8708705A-8762-46DB-AC32-6022030F6FD8}" type="presOf" srcId="{3229A784-0D62-4B69-AE7E-3FE0504B3D81}" destId="{30E41E4F-53E2-4FD9-8525-81F9D9F4E69D}" srcOrd="0" destOrd="0" presId="urn:microsoft.com/office/officeart/2005/8/layout/arrow2"/>
    <dgm:cxn modelId="{CFA2FFC9-504E-4525-B999-5AF3C5083187}" type="presOf" srcId="{C54D0B10-0F76-42CC-AD4E-DED0C6F3B4C3}" destId="{FB9E2DB3-FBAB-4ECC-BC15-FAB7693E7608}" srcOrd="0" destOrd="0" presId="urn:microsoft.com/office/officeart/2005/8/layout/arrow2"/>
    <dgm:cxn modelId="{181C2C25-D418-455B-A1CD-31BA4C67C92E}" srcId="{C54D0B10-0F76-42CC-AD4E-DED0C6F3B4C3}" destId="{8E373F19-29C5-4496-B308-32EC7C55EF61}" srcOrd="1" destOrd="0" parTransId="{E8871383-136E-4825-A5FD-FB86E7A1B6DF}" sibTransId="{B41B6977-3CA7-4960-B811-0A9141C3F37D}"/>
    <dgm:cxn modelId="{802FBA53-211B-4487-95BE-90E69C3BB47A}" srcId="{C54D0B10-0F76-42CC-AD4E-DED0C6F3B4C3}" destId="{3229A784-0D62-4B69-AE7E-3FE0504B3D81}" srcOrd="2" destOrd="0" parTransId="{A9119719-7809-4DA6-9ED6-CD78507D3812}" sibTransId="{A69AEBDB-E7E7-4BDE-AD10-09CA9024A338}"/>
    <dgm:cxn modelId="{9A053C8C-2F32-4F58-A9C1-94B3F54EA6D8}" type="presOf" srcId="{8E373F19-29C5-4496-B308-32EC7C55EF61}" destId="{88DFF4A5-3D79-4F2F-809C-2700B843558C}" srcOrd="0" destOrd="0" presId="urn:microsoft.com/office/officeart/2005/8/layout/arrow2"/>
    <dgm:cxn modelId="{7295567F-A846-45ED-BF2B-EC2466A2AD9B}" srcId="{C54D0B10-0F76-42CC-AD4E-DED0C6F3B4C3}" destId="{C32C318F-EEE8-4059-8DFB-C7FF10C690B1}" srcOrd="0" destOrd="0" parTransId="{50022613-122F-49C6-BB51-CA460A6F9669}" sibTransId="{B02E2A0C-C00E-4190-B44B-1E01F49CEB3D}"/>
    <dgm:cxn modelId="{16D20DE2-AA68-403C-9707-E594CD92ED73}" type="presParOf" srcId="{FB9E2DB3-FBAB-4ECC-BC15-FAB7693E7608}" destId="{F5018599-CB94-4EB6-9B5A-7FB5789E6510}" srcOrd="0" destOrd="0" presId="urn:microsoft.com/office/officeart/2005/8/layout/arrow2"/>
    <dgm:cxn modelId="{A481C7F3-ADBD-430A-9F80-3892E4B3F7EA}" type="presParOf" srcId="{FB9E2DB3-FBAB-4ECC-BC15-FAB7693E7608}" destId="{60A7E995-F1AD-4245-B7BB-B0D03AAC6D57}" srcOrd="1" destOrd="0" presId="urn:microsoft.com/office/officeart/2005/8/layout/arrow2"/>
    <dgm:cxn modelId="{87ECC1ED-8B99-458F-833E-97BB978DA5C2}" type="presParOf" srcId="{60A7E995-F1AD-4245-B7BB-B0D03AAC6D57}" destId="{7A348953-5AC8-4D1B-9F85-FC15FF7DB7A3}" srcOrd="0" destOrd="0" presId="urn:microsoft.com/office/officeart/2005/8/layout/arrow2"/>
    <dgm:cxn modelId="{5FC8FFC9-5453-4339-A8A5-DE8906D9681E}" type="presParOf" srcId="{60A7E995-F1AD-4245-B7BB-B0D03AAC6D57}" destId="{5F9B26CD-2F67-49AC-8077-D2BBC5985868}" srcOrd="1" destOrd="0" presId="urn:microsoft.com/office/officeart/2005/8/layout/arrow2"/>
    <dgm:cxn modelId="{44633DD6-BA92-4DBB-A675-C8B69952FD25}" type="presParOf" srcId="{60A7E995-F1AD-4245-B7BB-B0D03AAC6D57}" destId="{FB01DA7F-6ABB-41FE-AC7C-FF370187EEA5}" srcOrd="2" destOrd="0" presId="urn:microsoft.com/office/officeart/2005/8/layout/arrow2"/>
    <dgm:cxn modelId="{0E022134-A728-43E4-8D77-8D263B4AD195}" type="presParOf" srcId="{60A7E995-F1AD-4245-B7BB-B0D03AAC6D57}" destId="{88DFF4A5-3D79-4F2F-809C-2700B843558C}" srcOrd="3" destOrd="0" presId="urn:microsoft.com/office/officeart/2005/8/layout/arrow2"/>
    <dgm:cxn modelId="{40416407-793F-42F4-8FD4-F128BDC8D68B}" type="presParOf" srcId="{60A7E995-F1AD-4245-B7BB-B0D03AAC6D57}" destId="{60D2AEAA-8E76-40AF-89C0-A20905D0D924}" srcOrd="4" destOrd="0" presId="urn:microsoft.com/office/officeart/2005/8/layout/arrow2"/>
    <dgm:cxn modelId="{374B1CF0-8BF7-4660-B1E3-394E26A4E466}" type="presParOf" srcId="{60A7E995-F1AD-4245-B7BB-B0D03AAC6D57}" destId="{30E41E4F-53E2-4FD9-8525-81F9D9F4E69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D7A0F5-D81E-40FA-A4DC-9FF31F5FD83E}" type="doc">
      <dgm:prSet loTypeId="urn:microsoft.com/office/officeart/2005/8/layout/chevron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6ADE1D5-C518-4894-B0FF-5C0849793092}">
      <dgm:prSet phldrT="[Text]"/>
      <dgm:spPr/>
      <dgm:t>
        <a:bodyPr/>
        <a:lstStyle/>
        <a:p>
          <a:r>
            <a:rPr lang="en-US" b="1" dirty="0" err="1" smtClean="0"/>
            <a:t>Metamemori</a:t>
          </a:r>
          <a:endParaRPr lang="en-US" b="1" dirty="0" smtClean="0"/>
        </a:p>
        <a:p>
          <a:r>
            <a:rPr lang="en-US" b="1" dirty="0" smtClean="0"/>
            <a:t>(</a:t>
          </a:r>
          <a:r>
            <a:rPr lang="en-US" b="1" dirty="0" err="1" smtClean="0"/>
            <a:t>Memahami</a:t>
          </a:r>
          <a:r>
            <a:rPr lang="en-US" b="1" dirty="0" smtClean="0"/>
            <a:t> </a:t>
          </a:r>
          <a:r>
            <a:rPr lang="en-US" b="1" dirty="0" err="1" smtClean="0"/>
            <a:t>Ingatan</a:t>
          </a:r>
          <a:r>
            <a:rPr lang="en-US" b="1" dirty="0" smtClean="0"/>
            <a:t>)</a:t>
          </a:r>
          <a:endParaRPr lang="en-US" dirty="0"/>
        </a:p>
      </dgm:t>
    </dgm:pt>
    <dgm:pt modelId="{5840379A-64E8-47B3-B5AB-69D7BA4AEE13}" type="parTrans" cxnId="{F67A60EF-CE54-4D6E-90FF-3B3EC563E937}">
      <dgm:prSet/>
      <dgm:spPr/>
      <dgm:t>
        <a:bodyPr/>
        <a:lstStyle/>
        <a:p>
          <a:endParaRPr lang="en-US"/>
        </a:p>
      </dgm:t>
    </dgm:pt>
    <dgm:pt modelId="{609E4006-2DE4-4581-93D6-5B7120A61BCA}" type="sibTrans" cxnId="{F67A60EF-CE54-4D6E-90FF-3B3EC563E937}">
      <dgm:prSet/>
      <dgm:spPr/>
      <dgm:t>
        <a:bodyPr/>
        <a:lstStyle/>
        <a:p>
          <a:endParaRPr lang="en-US"/>
        </a:p>
      </dgm:t>
    </dgm:pt>
    <dgm:pt modelId="{7F86140B-4E8C-4A23-9797-6BFB028D33BD}">
      <dgm:prSet phldrT="[Text]"/>
      <dgm:spPr/>
      <dgm:t>
        <a:bodyPr/>
        <a:lstStyle/>
        <a:p>
          <a:r>
            <a:rPr lang="en-US" b="1" dirty="0" smtClean="0"/>
            <a:t>Mnemonic</a:t>
          </a:r>
        </a:p>
        <a:p>
          <a:r>
            <a:rPr lang="en-US" b="1" dirty="0" smtClean="0"/>
            <a:t>(</a:t>
          </a:r>
          <a:r>
            <a:rPr lang="en-US" b="1" dirty="0" err="1" smtClean="0"/>
            <a:t>Berbagai</a:t>
          </a:r>
          <a:r>
            <a:rPr lang="en-US" b="1" dirty="0" smtClean="0"/>
            <a:t> </a:t>
          </a:r>
          <a:r>
            <a:rPr lang="en-US" b="1" dirty="0" err="1" smtClean="0"/>
            <a:t>Strategi</a:t>
          </a:r>
          <a:r>
            <a:rPr lang="en-US" b="1" dirty="0" smtClean="0"/>
            <a:t> </a:t>
          </a:r>
          <a:r>
            <a:rPr lang="en-US" b="1" dirty="0" err="1" smtClean="0"/>
            <a:t>untuk</a:t>
          </a:r>
          <a:r>
            <a:rPr lang="en-US" b="1" dirty="0" smtClean="0"/>
            <a:t> </a:t>
          </a:r>
          <a:r>
            <a:rPr lang="en-US" b="1" dirty="0" err="1" smtClean="0"/>
            <a:t>Mengingat</a:t>
          </a:r>
          <a:r>
            <a:rPr lang="en-US" b="1" dirty="0" smtClean="0"/>
            <a:t>)</a:t>
          </a:r>
          <a:endParaRPr lang="en-US" dirty="0"/>
        </a:p>
      </dgm:t>
    </dgm:pt>
    <dgm:pt modelId="{F309CCAA-3BF8-4F08-AEC6-86EB27B10C31}" type="sibTrans" cxnId="{EE83CD0F-55B7-45E2-A487-8F655C2601F2}">
      <dgm:prSet/>
      <dgm:spPr/>
      <dgm:t>
        <a:bodyPr/>
        <a:lstStyle/>
        <a:p>
          <a:endParaRPr lang="en-US"/>
        </a:p>
      </dgm:t>
    </dgm:pt>
    <dgm:pt modelId="{EE3E8B33-1313-458D-B970-B7B3AF9C7A33}" type="parTrans" cxnId="{EE83CD0F-55B7-45E2-A487-8F655C2601F2}">
      <dgm:prSet/>
      <dgm:spPr/>
      <dgm:t>
        <a:bodyPr/>
        <a:lstStyle/>
        <a:p>
          <a:endParaRPr lang="en-US"/>
        </a:p>
      </dgm:t>
    </dgm:pt>
    <dgm:pt modelId="{5E44FA9A-979C-4376-A9C3-DD06BCC5184A}">
      <dgm:prSet custT="1"/>
      <dgm:spPr/>
      <dgm:t>
        <a:bodyPr/>
        <a:lstStyle/>
        <a:p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Antara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usia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5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dan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7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tahun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,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lobus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frontal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pada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otak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mengalami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perkembangan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dan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pengorganisasian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ulang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yang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signifikan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.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Berbagai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perubahan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ini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memungkinkan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peningkatan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dalam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mengingat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kembali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dan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metamemori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(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metamemory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),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pengetahuan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mengenai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proses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ingatan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(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Janowsky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&amp; Carper, 1996).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Kemampuan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yang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terkait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adalah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metakognisi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(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metacognition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),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kesadaran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seseorang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akan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proses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berpikirnya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dirty="0" err="1" smtClean="0">
              <a:latin typeface="Cambria Math" pitchFamily="18" charset="0"/>
              <a:ea typeface="Cambria Math" pitchFamily="18" charset="0"/>
            </a:rPr>
            <a:t>sendiri</a:t>
          </a:r>
          <a:r>
            <a:rPr lang="en-US" sz="1800" dirty="0" smtClean="0">
              <a:latin typeface="Cambria Math" pitchFamily="18" charset="0"/>
              <a:ea typeface="Cambria Math" pitchFamily="18" charset="0"/>
            </a:rPr>
            <a:t>.</a:t>
          </a:r>
          <a:endParaRPr lang="en-US" sz="1800" dirty="0">
            <a:latin typeface="Cambria Math" pitchFamily="18" charset="0"/>
            <a:ea typeface="Cambria Math" pitchFamily="18" charset="0"/>
          </a:endParaRPr>
        </a:p>
      </dgm:t>
    </dgm:pt>
    <dgm:pt modelId="{1E649187-DBEE-4B57-81AA-1EE3421A7700}" type="parTrans" cxnId="{2DF91B17-0568-4CE5-9583-40670DBCC479}">
      <dgm:prSet/>
      <dgm:spPr/>
      <dgm:t>
        <a:bodyPr/>
        <a:lstStyle/>
        <a:p>
          <a:endParaRPr lang="en-US"/>
        </a:p>
      </dgm:t>
    </dgm:pt>
    <dgm:pt modelId="{074AE0C7-5729-4958-80E3-C024911B181E}" type="sibTrans" cxnId="{2DF91B17-0568-4CE5-9583-40670DBCC479}">
      <dgm:prSet/>
      <dgm:spPr/>
      <dgm:t>
        <a:bodyPr/>
        <a:lstStyle/>
        <a:p>
          <a:endParaRPr lang="en-US"/>
        </a:p>
      </dgm:t>
    </dgm:pt>
    <dgm:pt modelId="{0164A56A-A1B2-43E1-8E91-9B5C78C76864}">
      <dgm:prSet custT="1"/>
      <dgm:spPr/>
      <dgm:t>
        <a:bodyPr/>
        <a:lstStyle/>
        <a:p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Strategi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mnemonic yang paling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umum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di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antara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anak-anak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dan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orang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dewasa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adalah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penggunaan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alat-alat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bantu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eksternal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.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Berbagai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strategi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mnemonic yang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umum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adalah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i="1" dirty="0" err="1" smtClean="0">
              <a:latin typeface="Cambria Math" pitchFamily="18" charset="0"/>
              <a:ea typeface="Cambria Math" pitchFamily="18" charset="0"/>
            </a:rPr>
            <a:t>pengulangan</a:t>
          </a:r>
          <a:r>
            <a:rPr lang="en-US" sz="2000" i="1" dirty="0" smtClean="0">
              <a:latin typeface="Cambria Math" pitchFamily="18" charset="0"/>
              <a:ea typeface="Cambria Math" pitchFamily="18" charset="0"/>
            </a:rPr>
            <a:t> (rehearsal)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,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mempertahankan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suatu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item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di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dalam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memori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kerja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melalui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pengulangan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 yang </a:t>
          </a:r>
          <a:r>
            <a:rPr lang="en-US" sz="2000" dirty="0" err="1" smtClean="0">
              <a:latin typeface="Cambria Math" pitchFamily="18" charset="0"/>
              <a:ea typeface="Cambria Math" pitchFamily="18" charset="0"/>
            </a:rPr>
            <a:t>disadari</a:t>
          </a:r>
          <a:r>
            <a:rPr lang="en-US" sz="2000" dirty="0" smtClean="0">
              <a:latin typeface="Cambria Math" pitchFamily="18" charset="0"/>
              <a:ea typeface="Cambria Math" pitchFamily="18" charset="0"/>
            </a:rPr>
            <a:t>.</a:t>
          </a:r>
          <a:endParaRPr lang="en-US" sz="2000" dirty="0">
            <a:latin typeface="Cambria Math" pitchFamily="18" charset="0"/>
            <a:ea typeface="Cambria Math" pitchFamily="18" charset="0"/>
          </a:endParaRPr>
        </a:p>
      </dgm:t>
    </dgm:pt>
    <dgm:pt modelId="{6E45D79F-9AFD-4E16-9E32-0FDF36A74EF1}" type="parTrans" cxnId="{B45009C2-DE57-46F6-95FC-A9C57D91D1CA}">
      <dgm:prSet/>
      <dgm:spPr/>
      <dgm:t>
        <a:bodyPr/>
        <a:lstStyle/>
        <a:p>
          <a:endParaRPr lang="en-US"/>
        </a:p>
      </dgm:t>
    </dgm:pt>
    <dgm:pt modelId="{0B6042F7-86A7-4E68-A6B3-2DA3797A0FAC}" type="sibTrans" cxnId="{B45009C2-DE57-46F6-95FC-A9C57D91D1CA}">
      <dgm:prSet/>
      <dgm:spPr/>
      <dgm:t>
        <a:bodyPr/>
        <a:lstStyle/>
        <a:p>
          <a:endParaRPr lang="en-US"/>
        </a:p>
      </dgm:t>
    </dgm:pt>
    <dgm:pt modelId="{A677F9C9-17D4-44C3-8522-F77052C69DBC}" type="pres">
      <dgm:prSet presAssocID="{65D7A0F5-D81E-40FA-A4DC-9FF31F5FD83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BA4236-ACC1-4766-89F8-EED00B42ADE3}" type="pres">
      <dgm:prSet presAssocID="{D6ADE1D5-C518-4894-B0FF-5C0849793092}" presName="composite" presStyleCnt="0"/>
      <dgm:spPr/>
      <dgm:t>
        <a:bodyPr/>
        <a:lstStyle/>
        <a:p>
          <a:endParaRPr lang="en-US"/>
        </a:p>
      </dgm:t>
    </dgm:pt>
    <dgm:pt modelId="{30347715-E70F-45F4-A3A3-F606B96A0D8C}" type="pres">
      <dgm:prSet presAssocID="{D6ADE1D5-C518-4894-B0FF-5C084979309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1C842-EDA9-4BEA-A61D-9C121F9BD20C}" type="pres">
      <dgm:prSet presAssocID="{D6ADE1D5-C518-4894-B0FF-5C0849793092}" presName="descendantText" presStyleLbl="alignAcc1" presStyleIdx="0" presStyleCnt="2" custLinFactNeighborX="-102" custLinFactNeighborY="-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3E724-C2D0-4427-85D2-44071DFF5192}" type="pres">
      <dgm:prSet presAssocID="{609E4006-2DE4-4581-93D6-5B7120A61BCA}" presName="sp" presStyleCnt="0"/>
      <dgm:spPr/>
      <dgm:t>
        <a:bodyPr/>
        <a:lstStyle/>
        <a:p>
          <a:endParaRPr lang="en-US"/>
        </a:p>
      </dgm:t>
    </dgm:pt>
    <dgm:pt modelId="{5A34E2E1-32F2-4611-B388-BDF0C51DE27B}" type="pres">
      <dgm:prSet presAssocID="{7F86140B-4E8C-4A23-9797-6BFB028D33BD}" presName="composite" presStyleCnt="0"/>
      <dgm:spPr/>
      <dgm:t>
        <a:bodyPr/>
        <a:lstStyle/>
        <a:p>
          <a:endParaRPr lang="en-US"/>
        </a:p>
      </dgm:t>
    </dgm:pt>
    <dgm:pt modelId="{440D8D32-7981-404A-93F2-85C6E9F7347A}" type="pres">
      <dgm:prSet presAssocID="{7F86140B-4E8C-4A23-9797-6BFB028D33BD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6843D-9A0B-44E0-A2B6-73F43654E6D3}" type="pres">
      <dgm:prSet presAssocID="{7F86140B-4E8C-4A23-9797-6BFB028D33BD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83CD0F-55B7-45E2-A487-8F655C2601F2}" srcId="{65D7A0F5-D81E-40FA-A4DC-9FF31F5FD83E}" destId="{7F86140B-4E8C-4A23-9797-6BFB028D33BD}" srcOrd="1" destOrd="0" parTransId="{EE3E8B33-1313-458D-B970-B7B3AF9C7A33}" sibTransId="{F309CCAA-3BF8-4F08-AEC6-86EB27B10C31}"/>
    <dgm:cxn modelId="{F6454A84-4CA9-415E-8FD6-0FC69FC412F5}" type="presOf" srcId="{65D7A0F5-D81E-40FA-A4DC-9FF31F5FD83E}" destId="{A677F9C9-17D4-44C3-8522-F77052C69DBC}" srcOrd="0" destOrd="0" presId="urn:microsoft.com/office/officeart/2005/8/layout/chevron2"/>
    <dgm:cxn modelId="{D7025851-1F19-4330-A127-129739E5F663}" type="presOf" srcId="{7F86140B-4E8C-4A23-9797-6BFB028D33BD}" destId="{440D8D32-7981-404A-93F2-85C6E9F7347A}" srcOrd="0" destOrd="0" presId="urn:microsoft.com/office/officeart/2005/8/layout/chevron2"/>
    <dgm:cxn modelId="{B45009C2-DE57-46F6-95FC-A9C57D91D1CA}" srcId="{7F86140B-4E8C-4A23-9797-6BFB028D33BD}" destId="{0164A56A-A1B2-43E1-8E91-9B5C78C76864}" srcOrd="0" destOrd="0" parTransId="{6E45D79F-9AFD-4E16-9E32-0FDF36A74EF1}" sibTransId="{0B6042F7-86A7-4E68-A6B3-2DA3797A0FAC}"/>
    <dgm:cxn modelId="{F67A60EF-CE54-4D6E-90FF-3B3EC563E937}" srcId="{65D7A0F5-D81E-40FA-A4DC-9FF31F5FD83E}" destId="{D6ADE1D5-C518-4894-B0FF-5C0849793092}" srcOrd="0" destOrd="0" parTransId="{5840379A-64E8-47B3-B5AB-69D7BA4AEE13}" sibTransId="{609E4006-2DE4-4581-93D6-5B7120A61BCA}"/>
    <dgm:cxn modelId="{238A12BB-A62C-42F9-A325-AB212C434A27}" type="presOf" srcId="{5E44FA9A-979C-4376-A9C3-DD06BCC5184A}" destId="{03F1C842-EDA9-4BEA-A61D-9C121F9BD20C}" srcOrd="0" destOrd="0" presId="urn:microsoft.com/office/officeart/2005/8/layout/chevron2"/>
    <dgm:cxn modelId="{2DF91B17-0568-4CE5-9583-40670DBCC479}" srcId="{D6ADE1D5-C518-4894-B0FF-5C0849793092}" destId="{5E44FA9A-979C-4376-A9C3-DD06BCC5184A}" srcOrd="0" destOrd="0" parTransId="{1E649187-DBEE-4B57-81AA-1EE3421A7700}" sibTransId="{074AE0C7-5729-4958-80E3-C024911B181E}"/>
    <dgm:cxn modelId="{CB18738C-4193-4F94-B9AF-195EDEE260F6}" type="presOf" srcId="{0164A56A-A1B2-43E1-8E91-9B5C78C76864}" destId="{B3F6843D-9A0B-44E0-A2B6-73F43654E6D3}" srcOrd="0" destOrd="0" presId="urn:microsoft.com/office/officeart/2005/8/layout/chevron2"/>
    <dgm:cxn modelId="{78EC972F-CE7E-4D80-BCE9-0E4C1257CFBD}" type="presOf" srcId="{D6ADE1D5-C518-4894-B0FF-5C0849793092}" destId="{30347715-E70F-45F4-A3A3-F606B96A0D8C}" srcOrd="0" destOrd="0" presId="urn:microsoft.com/office/officeart/2005/8/layout/chevron2"/>
    <dgm:cxn modelId="{49B3D6E2-AC41-489C-A983-C606325C6C0A}" type="presParOf" srcId="{A677F9C9-17D4-44C3-8522-F77052C69DBC}" destId="{F2BA4236-ACC1-4766-89F8-EED00B42ADE3}" srcOrd="0" destOrd="0" presId="urn:microsoft.com/office/officeart/2005/8/layout/chevron2"/>
    <dgm:cxn modelId="{8CEF1F6C-CB57-4803-9E56-BAE374A2947C}" type="presParOf" srcId="{F2BA4236-ACC1-4766-89F8-EED00B42ADE3}" destId="{30347715-E70F-45F4-A3A3-F606B96A0D8C}" srcOrd="0" destOrd="0" presId="urn:microsoft.com/office/officeart/2005/8/layout/chevron2"/>
    <dgm:cxn modelId="{A78823AE-073D-4572-B3E7-47E580F489D4}" type="presParOf" srcId="{F2BA4236-ACC1-4766-89F8-EED00B42ADE3}" destId="{03F1C842-EDA9-4BEA-A61D-9C121F9BD20C}" srcOrd="1" destOrd="0" presId="urn:microsoft.com/office/officeart/2005/8/layout/chevron2"/>
    <dgm:cxn modelId="{F6BC6E66-09FA-44CE-B4DE-BF9419BC03CD}" type="presParOf" srcId="{A677F9C9-17D4-44C3-8522-F77052C69DBC}" destId="{91B3E724-C2D0-4427-85D2-44071DFF5192}" srcOrd="1" destOrd="0" presId="urn:microsoft.com/office/officeart/2005/8/layout/chevron2"/>
    <dgm:cxn modelId="{BDFE8E69-30D7-4377-9FC1-A642BDFF37A1}" type="presParOf" srcId="{A677F9C9-17D4-44C3-8522-F77052C69DBC}" destId="{5A34E2E1-32F2-4611-B388-BDF0C51DE27B}" srcOrd="2" destOrd="0" presId="urn:microsoft.com/office/officeart/2005/8/layout/chevron2"/>
    <dgm:cxn modelId="{03B05C87-E579-4985-8A7A-1FFE88E445B3}" type="presParOf" srcId="{5A34E2E1-32F2-4611-B388-BDF0C51DE27B}" destId="{440D8D32-7981-404A-93F2-85C6E9F7347A}" srcOrd="0" destOrd="0" presId="urn:microsoft.com/office/officeart/2005/8/layout/chevron2"/>
    <dgm:cxn modelId="{DC28397B-A4F7-49E0-8B14-DC4B268F99A2}" type="presParOf" srcId="{5A34E2E1-32F2-4611-B388-BDF0C51DE27B}" destId="{B3F6843D-9A0B-44E0-A2B6-73F43654E6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18599-CB94-4EB6-9B5A-7FB5789E6510}">
      <dsp:nvSpPr>
        <dsp:cNvPr id="0" name=""/>
        <dsp:cNvSpPr/>
      </dsp:nvSpPr>
      <dsp:spPr>
        <a:xfrm>
          <a:off x="0" y="56753"/>
          <a:ext cx="7499350" cy="468709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48953-5AC8-4D1B-9F85-FC15FF7DB7A3}">
      <dsp:nvSpPr>
        <dsp:cNvPr id="0" name=""/>
        <dsp:cNvSpPr/>
      </dsp:nvSpPr>
      <dsp:spPr>
        <a:xfrm>
          <a:off x="952417" y="3291785"/>
          <a:ext cx="194983" cy="194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B26CD-2F67-49AC-8077-D2BBC5985868}">
      <dsp:nvSpPr>
        <dsp:cNvPr id="0" name=""/>
        <dsp:cNvSpPr/>
      </dsp:nvSpPr>
      <dsp:spPr>
        <a:xfrm>
          <a:off x="1066639" y="3450008"/>
          <a:ext cx="1713886" cy="1233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18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err="1" smtClean="0">
              <a:solidFill>
                <a:schemeClr val="accent2">
                  <a:lumMod val="75000"/>
                </a:schemeClr>
              </a:solidFill>
            </a:rPr>
            <a:t>Praoperasional</a:t>
          </a:r>
          <a:endParaRPr lang="en-US" sz="2300" i="1" kern="1200" dirty="0" smtClean="0">
            <a:solidFill>
              <a:schemeClr val="accent2">
                <a:lumMod val="75000"/>
              </a:schemeClr>
            </a:solidFill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smtClean="0">
              <a:solidFill>
                <a:schemeClr val="accent2">
                  <a:lumMod val="75000"/>
                </a:schemeClr>
              </a:solidFill>
            </a:rPr>
            <a:t>(2-7 </a:t>
          </a:r>
          <a:r>
            <a:rPr lang="en-US" sz="2300" i="1" kern="1200" dirty="0" err="1" smtClean="0">
              <a:solidFill>
                <a:schemeClr val="accent2">
                  <a:lumMod val="75000"/>
                </a:schemeClr>
              </a:solidFill>
            </a:rPr>
            <a:t>tahun</a:t>
          </a:r>
          <a:r>
            <a:rPr lang="en-US" sz="2300" i="1" kern="1200" dirty="0" smtClean="0">
              <a:solidFill>
                <a:schemeClr val="accent2">
                  <a:lumMod val="75000"/>
                </a:schemeClr>
              </a:solidFill>
            </a:rPr>
            <a:t>)</a:t>
          </a:r>
          <a:endParaRPr lang="en-US" sz="23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066639" y="3450008"/>
        <a:ext cx="1713886" cy="1233105"/>
      </dsp:txXfrm>
    </dsp:sp>
    <dsp:sp modelId="{FB01DA7F-6ABB-41FE-AC7C-FF370187EEA5}">
      <dsp:nvSpPr>
        <dsp:cNvPr id="0" name=""/>
        <dsp:cNvSpPr/>
      </dsp:nvSpPr>
      <dsp:spPr>
        <a:xfrm>
          <a:off x="2673518" y="2017833"/>
          <a:ext cx="352469" cy="3524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FF4A5-3D79-4F2F-809C-2700B843558C}">
      <dsp:nvSpPr>
        <dsp:cNvPr id="0" name=""/>
        <dsp:cNvSpPr/>
      </dsp:nvSpPr>
      <dsp:spPr>
        <a:xfrm>
          <a:off x="2849753" y="2194067"/>
          <a:ext cx="1799844" cy="2549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766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err="1" smtClean="0">
              <a:solidFill>
                <a:schemeClr val="accent2">
                  <a:lumMod val="75000"/>
                </a:schemeClr>
              </a:solidFill>
            </a:rPr>
            <a:t>Operasional</a:t>
          </a:r>
          <a:r>
            <a:rPr lang="en-US" sz="2300" i="1" kern="1200" dirty="0" smtClean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2300" i="1" kern="1200" dirty="0" err="1" smtClean="0">
              <a:solidFill>
                <a:schemeClr val="accent2">
                  <a:lumMod val="75000"/>
                </a:schemeClr>
              </a:solidFill>
            </a:rPr>
            <a:t>konkret</a:t>
          </a:r>
          <a:endParaRPr lang="en-US" sz="2300" i="1" kern="1200" dirty="0" smtClean="0">
            <a:solidFill>
              <a:schemeClr val="accent2">
                <a:lumMod val="75000"/>
              </a:schemeClr>
            </a:solidFill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smtClean="0">
              <a:solidFill>
                <a:schemeClr val="accent2">
                  <a:lumMod val="75000"/>
                </a:schemeClr>
              </a:solidFill>
            </a:rPr>
            <a:t>(7-11 </a:t>
          </a:r>
          <a:r>
            <a:rPr lang="en-US" sz="2300" i="1" kern="1200" dirty="0" err="1" smtClean="0">
              <a:solidFill>
                <a:schemeClr val="accent2">
                  <a:lumMod val="75000"/>
                </a:schemeClr>
              </a:solidFill>
            </a:rPr>
            <a:t>tahun</a:t>
          </a:r>
          <a:r>
            <a:rPr lang="en-US" sz="2300" i="1" kern="1200" dirty="0" smtClean="0">
              <a:solidFill>
                <a:schemeClr val="accent2">
                  <a:lumMod val="75000"/>
                </a:schemeClr>
              </a:solidFill>
            </a:rPr>
            <a:t>)</a:t>
          </a:r>
          <a:endParaRPr lang="en-US" sz="23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849753" y="2194067"/>
        <a:ext cx="1799844" cy="2549778"/>
      </dsp:txXfrm>
    </dsp:sp>
    <dsp:sp modelId="{60D2AEAA-8E76-40AF-89C0-A20905D0D924}">
      <dsp:nvSpPr>
        <dsp:cNvPr id="0" name=""/>
        <dsp:cNvSpPr/>
      </dsp:nvSpPr>
      <dsp:spPr>
        <a:xfrm>
          <a:off x="4743338" y="1242587"/>
          <a:ext cx="487457" cy="4874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41E4F-53E2-4FD9-8525-81F9D9F4E69D}">
      <dsp:nvSpPr>
        <dsp:cNvPr id="0" name=""/>
        <dsp:cNvSpPr/>
      </dsp:nvSpPr>
      <dsp:spPr>
        <a:xfrm>
          <a:off x="4987067" y="1486316"/>
          <a:ext cx="1799844" cy="325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294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err="1" smtClean="0">
              <a:solidFill>
                <a:schemeClr val="accent2">
                  <a:lumMod val="75000"/>
                </a:schemeClr>
              </a:solidFill>
            </a:rPr>
            <a:t>Penalaran</a:t>
          </a:r>
          <a:r>
            <a:rPr lang="en-US" sz="2300" i="1" kern="1200" dirty="0" smtClean="0">
              <a:solidFill>
                <a:schemeClr val="accent2">
                  <a:lumMod val="75000"/>
                </a:schemeClr>
              </a:solidFill>
            </a:rPr>
            <a:t> formal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smtClean="0">
              <a:solidFill>
                <a:schemeClr val="accent2">
                  <a:lumMod val="75000"/>
                </a:schemeClr>
              </a:solidFill>
            </a:rPr>
            <a:t>(11-12  </a:t>
          </a:r>
          <a:r>
            <a:rPr lang="en-US" sz="2300" i="1" kern="1200" dirty="0" err="1" smtClean="0">
              <a:solidFill>
                <a:schemeClr val="accent2">
                  <a:lumMod val="75000"/>
                </a:schemeClr>
              </a:solidFill>
            </a:rPr>
            <a:t>tahun</a:t>
          </a:r>
          <a:r>
            <a:rPr lang="en-US" sz="2300" i="1" kern="1200" dirty="0" smtClean="0">
              <a:solidFill>
                <a:schemeClr val="accent2">
                  <a:lumMod val="75000"/>
                </a:schemeClr>
              </a:solidFill>
            </a:rPr>
            <a:t>)</a:t>
          </a:r>
          <a:endParaRPr lang="en-US" sz="23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987067" y="1486316"/>
        <a:ext cx="1799844" cy="3257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7715-E70F-45F4-A3A3-F606B96A0D8C}">
      <dsp:nvSpPr>
        <dsp:cNvPr id="0" name=""/>
        <dsp:cNvSpPr/>
      </dsp:nvSpPr>
      <dsp:spPr>
        <a:xfrm rot="5400000">
          <a:off x="-456621" y="463219"/>
          <a:ext cx="3044143" cy="2130900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/>
            <a:t>Metamemori</a:t>
          </a:r>
          <a:endParaRPr lang="en-US" sz="1900" b="1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(</a:t>
          </a:r>
          <a:r>
            <a:rPr lang="en-US" sz="1900" b="1" kern="1200" dirty="0" err="1" smtClean="0"/>
            <a:t>Memahami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Ingatan</a:t>
          </a:r>
          <a:r>
            <a:rPr lang="en-US" sz="1900" b="1" kern="1200" dirty="0" smtClean="0"/>
            <a:t>)</a:t>
          </a:r>
          <a:endParaRPr lang="en-US" sz="1900" kern="1200" dirty="0"/>
        </a:p>
      </dsp:txBody>
      <dsp:txXfrm rot="-5400000">
        <a:off x="1" y="1072047"/>
        <a:ext cx="2130900" cy="913243"/>
      </dsp:txXfrm>
    </dsp:sp>
    <dsp:sp modelId="{03F1C842-EDA9-4BEA-A61D-9C121F9BD20C}">
      <dsp:nvSpPr>
        <dsp:cNvPr id="0" name=""/>
        <dsp:cNvSpPr/>
      </dsp:nvSpPr>
      <dsp:spPr>
        <a:xfrm rot="5400000">
          <a:off x="4184682" y="-2054492"/>
          <a:ext cx="1978693" cy="6098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Antara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usia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5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dan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7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tahun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,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lobus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frontal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pada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otak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mengalami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perkembangan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dan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pengorganisasian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ulang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yang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signifikan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.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Berbagai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perubahan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ini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memungkinkan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peningkatan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dalam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mengingat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kembali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dan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metamemori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(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metamemory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),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pengetahuan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mengenai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proses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ingatan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(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Janowsky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&amp; Carper, 1996).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Kemampuan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yang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terkait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adalah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metakognisi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(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metacognition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),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kesadaran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seseorang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akan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proses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berpikirnya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1800" kern="1200" dirty="0" err="1" smtClean="0">
              <a:latin typeface="Cambria Math" pitchFamily="18" charset="0"/>
              <a:ea typeface="Cambria Math" pitchFamily="18" charset="0"/>
            </a:rPr>
            <a:t>sendiri</a:t>
          </a:r>
          <a:r>
            <a:rPr lang="en-US" sz="1800" kern="1200" dirty="0" smtClean="0">
              <a:latin typeface="Cambria Math" pitchFamily="18" charset="0"/>
              <a:ea typeface="Cambria Math" pitchFamily="18" charset="0"/>
            </a:rPr>
            <a:t>.</a:t>
          </a:r>
          <a:endParaRPr lang="en-US" sz="1800" kern="1200" dirty="0">
            <a:latin typeface="Cambria Math" pitchFamily="18" charset="0"/>
            <a:ea typeface="Cambria Math" pitchFamily="18" charset="0"/>
          </a:endParaRPr>
        </a:p>
      </dsp:txBody>
      <dsp:txXfrm rot="-5400000">
        <a:off x="2124679" y="102103"/>
        <a:ext cx="6002107" cy="1785509"/>
      </dsp:txXfrm>
    </dsp:sp>
    <dsp:sp modelId="{440D8D32-7981-404A-93F2-85C6E9F7347A}">
      <dsp:nvSpPr>
        <dsp:cNvPr id="0" name=""/>
        <dsp:cNvSpPr/>
      </dsp:nvSpPr>
      <dsp:spPr>
        <a:xfrm rot="5400000">
          <a:off x="-456621" y="3227242"/>
          <a:ext cx="3044143" cy="2130900"/>
        </a:xfrm>
        <a:prstGeom prst="chevron">
          <a:avLst/>
        </a:prstGeom>
        <a:solidFill>
          <a:schemeClr val="accent2">
            <a:shade val="80000"/>
            <a:hueOff val="-530984"/>
            <a:satOff val="5406"/>
            <a:lumOff val="32441"/>
            <a:alphaOff val="0"/>
          </a:schemeClr>
        </a:solidFill>
        <a:ln w="25400" cap="flat" cmpd="sng" algn="ctr">
          <a:solidFill>
            <a:schemeClr val="accent2">
              <a:shade val="80000"/>
              <a:hueOff val="-530984"/>
              <a:satOff val="5406"/>
              <a:lumOff val="32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Mnemonic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(</a:t>
          </a:r>
          <a:r>
            <a:rPr lang="en-US" sz="1900" b="1" kern="1200" dirty="0" err="1" smtClean="0"/>
            <a:t>Berbagai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Strategi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untuk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Mengingat</a:t>
          </a:r>
          <a:r>
            <a:rPr lang="en-US" sz="1900" b="1" kern="1200" dirty="0" smtClean="0"/>
            <a:t>)</a:t>
          </a:r>
          <a:endParaRPr lang="en-US" sz="1900" kern="1200" dirty="0"/>
        </a:p>
      </dsp:txBody>
      <dsp:txXfrm rot="-5400000">
        <a:off x="1" y="3836070"/>
        <a:ext cx="2130900" cy="913243"/>
      </dsp:txXfrm>
    </dsp:sp>
    <dsp:sp modelId="{B3F6843D-9A0B-44E0-A2B6-73F43654E6D3}">
      <dsp:nvSpPr>
        <dsp:cNvPr id="0" name=""/>
        <dsp:cNvSpPr/>
      </dsp:nvSpPr>
      <dsp:spPr>
        <a:xfrm rot="5400000">
          <a:off x="4190903" y="710618"/>
          <a:ext cx="1978693" cy="6098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530984"/>
              <a:satOff val="5406"/>
              <a:lumOff val="32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Strategi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mnemonic yang paling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umum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di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antara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anak-anak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dan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orang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dewasa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adalah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penggunaan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alat-alat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bantu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eksternal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.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Berbagai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strategi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mnemonic yang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umum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adalah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i="1" kern="1200" dirty="0" err="1" smtClean="0">
              <a:latin typeface="Cambria Math" pitchFamily="18" charset="0"/>
              <a:ea typeface="Cambria Math" pitchFamily="18" charset="0"/>
            </a:rPr>
            <a:t>pengulangan</a:t>
          </a:r>
          <a:r>
            <a:rPr lang="en-US" sz="2000" i="1" kern="1200" dirty="0" smtClean="0">
              <a:latin typeface="Cambria Math" pitchFamily="18" charset="0"/>
              <a:ea typeface="Cambria Math" pitchFamily="18" charset="0"/>
            </a:rPr>
            <a:t> (rehearsal)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,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mempertahankan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suatu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item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di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dalam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memori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kerja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melalui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pengulangan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 yang </a:t>
          </a:r>
          <a:r>
            <a:rPr lang="en-US" sz="2000" kern="1200" dirty="0" err="1" smtClean="0">
              <a:latin typeface="Cambria Math" pitchFamily="18" charset="0"/>
              <a:ea typeface="Cambria Math" pitchFamily="18" charset="0"/>
            </a:rPr>
            <a:t>disadari</a:t>
          </a:r>
          <a:r>
            <a:rPr lang="en-US" sz="2000" kern="1200" dirty="0" smtClean="0">
              <a:latin typeface="Cambria Math" pitchFamily="18" charset="0"/>
              <a:ea typeface="Cambria Math" pitchFamily="18" charset="0"/>
            </a:rPr>
            <a:t>.</a:t>
          </a:r>
          <a:endParaRPr lang="en-US" sz="2000" kern="1200" dirty="0">
            <a:latin typeface="Cambria Math" pitchFamily="18" charset="0"/>
            <a:ea typeface="Cambria Math" pitchFamily="18" charset="0"/>
          </a:endParaRPr>
        </a:p>
      </dsp:txBody>
      <dsp:txXfrm rot="-5400000">
        <a:off x="2130900" y="2867213"/>
        <a:ext cx="6002107" cy="1785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98DBE-9949-46BA-A59A-F9FC8630CA24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2D593-1F10-402B-B493-55F564D6E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027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F30D6-9D84-4774-909A-8099D5230D9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C04E-0F13-4301-AB32-03CD023D47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111DE8E-0D17-4A6F-83C0-648AC094340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6320D64-EE8A-47F9-8CFF-8F11CB020C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800"/>
            <a:ext cx="740664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PERKEMBANGAN ANAK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  <a:latin typeface="Euphemia" pitchFamily="34" charset="0"/>
              </a:rPr>
              <a:t>Perkembangan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Euphemia" pitchFamily="34" charset="0"/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  <a:latin typeface="Euphemia" pitchFamily="34" charset="0"/>
              </a:rPr>
              <a:t>Fisik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Euphemia" pitchFamily="34" charset="0"/>
              </a:rPr>
              <a:t> &amp;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  <a:latin typeface="Euphemia" pitchFamily="34" charset="0"/>
              </a:rPr>
              <a:t>Kognitif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Euphemia" pitchFamily="34" charset="0"/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  <a:latin typeface="Euphemia" pitchFamily="34" charset="0"/>
              </a:rPr>
              <a:t>Anak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Euphemia" pitchFamily="34" charset="0"/>
              </a:rPr>
              <a:t>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  <a:latin typeface="Euphemia" pitchFamily="34" charset="0"/>
              </a:rPr>
              <a:t>Usia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Euphemia" pitchFamily="34" charset="0"/>
              </a:rPr>
              <a:t> 6-12 </a:t>
            </a:r>
            <a:r>
              <a:rPr lang="en-US" sz="3600" dirty="0" err="1" smtClean="0">
                <a:solidFill>
                  <a:schemeClr val="accent3">
                    <a:lumMod val="75000"/>
                  </a:schemeClr>
                </a:solidFill>
                <a:latin typeface="Euphemia" pitchFamily="34" charset="0"/>
              </a:rPr>
              <a:t>Tahun</a:t>
            </a:r>
            <a:endParaRPr lang="en-US" sz="3600" dirty="0">
              <a:solidFill>
                <a:schemeClr val="accent3">
                  <a:lumMod val="75000"/>
                </a:schemeClr>
              </a:solidFill>
              <a:latin typeface="Euphemi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324600" cy="2514600"/>
          </a:xfrm>
        </p:spPr>
        <p:txBody>
          <a:bodyPr>
            <a:noAutofit/>
          </a:bodyPr>
          <a:lstStyle/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Disusun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Oleh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Batang" pitchFamily="18" charset="-127"/>
                <a:ea typeface="Batang" pitchFamily="18" charset="-127"/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Irwina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Dyah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Apriani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Fitri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Wulandari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Sista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Irianti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Rulis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Setiani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	Three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Putri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Welha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	Astrid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Verlanda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pic>
        <p:nvPicPr>
          <p:cNvPr id="2050" name="Picture 2" descr="C:\Users\dwi komputer\Downloads\Psikologi-Anak-730x4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09801"/>
            <a:ext cx="6448425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00200" y="1219200"/>
            <a:ext cx="30480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operasi-operasi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dirty="0" err="1" smtClean="0"/>
              <a:t>tindakan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mental,memperlihatkan</a:t>
            </a:r>
            <a:r>
              <a:rPr lang="en-US" sz="2000" dirty="0" smtClean="0"/>
              <a:t> </a:t>
            </a:r>
            <a:r>
              <a:rPr lang="en-US" sz="2000" dirty="0" err="1" smtClean="0"/>
              <a:t>keterampilan-keterampilan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konservasi</a:t>
            </a:r>
            <a:r>
              <a:rPr lang="en-US" sz="2000" dirty="0" smtClean="0"/>
              <a:t>.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29200" y="1143000"/>
            <a:ext cx="35814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Penalaran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logis</a:t>
            </a:r>
            <a:r>
              <a:rPr lang="en-US" sz="2400" dirty="0" smtClean="0"/>
              <a:t> </a:t>
            </a:r>
            <a:r>
              <a:rPr lang="en-US" sz="2400" dirty="0" err="1" smtClean="0"/>
              <a:t>menggantikan</a:t>
            </a:r>
            <a:r>
              <a:rPr lang="en-US" sz="2400" dirty="0" smtClean="0"/>
              <a:t> </a:t>
            </a:r>
            <a:r>
              <a:rPr lang="en-US" sz="2400" dirty="0" err="1" smtClean="0"/>
              <a:t>penalaran</a:t>
            </a:r>
            <a:r>
              <a:rPr lang="en-US" sz="2400" dirty="0" smtClean="0"/>
              <a:t> </a:t>
            </a:r>
            <a:r>
              <a:rPr lang="en-US" sz="2400" dirty="0" err="1" smtClean="0"/>
              <a:t>intuitif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keadaan-keadaaan</a:t>
            </a:r>
            <a:r>
              <a:rPr lang="en-US" sz="2400" dirty="0" smtClean="0"/>
              <a:t> </a:t>
            </a:r>
            <a:r>
              <a:rPr lang="en-US" sz="2400" dirty="0" err="1" smtClean="0"/>
              <a:t>konkret</a:t>
            </a:r>
            <a:r>
              <a:rPr lang="en-US" sz="2400" dirty="0" smtClean="0"/>
              <a:t>.</a:t>
            </a: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3962400"/>
            <a:ext cx="304800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abstrak</a:t>
            </a:r>
            <a:r>
              <a:rPr lang="en-US" sz="2400" dirty="0" smtClean="0"/>
              <a:t> (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membayangkan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langkah-langkah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).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53000" y="3886200"/>
            <a:ext cx="388620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Keterampilanketerampilan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klasifikasi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menggolongkan</a:t>
            </a:r>
            <a:r>
              <a:rPr lang="en-US" sz="2000" dirty="0" smtClean="0"/>
              <a:t> </a:t>
            </a:r>
            <a:r>
              <a:rPr lang="en-US" sz="2000" dirty="0" err="1" smtClean="0"/>
              <a:t>benda-benda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perangkat-perangkat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sub-sub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penalar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keterkaitannya</a:t>
            </a:r>
            <a:r>
              <a:rPr lang="en-US" sz="2000" dirty="0" smtClean="0"/>
              <a:t>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71600" y="1219200"/>
          <a:ext cx="749935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19050"/>
            <a:ext cx="5562600" cy="914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Pendidikan</a:t>
            </a:r>
            <a:endParaRPr lang="en-US" sz="40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Horizontal Scroll 6"/>
          <p:cNvSpPr/>
          <p:nvPr/>
        </p:nvSpPr>
        <p:spPr>
          <a:xfrm>
            <a:off x="4953000" y="5715000"/>
            <a:ext cx="3886200" cy="1143000"/>
          </a:xfrm>
          <a:prstGeom prst="horizontalScroll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David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Elkind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(1976)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8434" name="Picture 2" descr="http://4.bp.blogspot.com/-M-Yrjf_L8fU/Ujf0B-Z9X0I/AAAAAAAABZ4/BiWFwBR_6yE/s1600/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0"/>
            <a:ext cx="2667000" cy="2133600"/>
          </a:xfrm>
          <a:prstGeom prst="rect">
            <a:avLst/>
          </a:prstGeom>
          <a:noFill/>
        </p:spPr>
      </p:pic>
      <p:pic>
        <p:nvPicPr>
          <p:cNvPr id="18436" name="Picture 4" descr="http://2.bp.blogspot.com/-weDNnvG8gKk/VkEtxzZOTnI/AAAAAAAABj8/Jnpua41kd9Q/s1600/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5334000"/>
            <a:ext cx="46482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3669792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err="1" smtClean="0"/>
              <a:t>Kontribusi</a:t>
            </a:r>
            <a:endParaRPr lang="en-US" b="1" dirty="0" smtClean="0"/>
          </a:p>
          <a:p>
            <a:pPr algn="ctr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Piaget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mengobservasi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anak-anak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bertindak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menyesuaikan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hal-hal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kognitif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kognitif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anak-anak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9050"/>
            <a:ext cx="55626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Kontribusi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&amp;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Kritik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371600"/>
            <a:ext cx="3675888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Kritik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Pertanyaan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bidang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Perkiraan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kompetensi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level-level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berbeda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tahap-tahap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09" name="Picture 1" descr="C:\Users\dwi komputer\Downloads\Kal-So-Won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343399"/>
            <a:ext cx="3352800" cy="2286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Kemajuan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kognitif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512" y="1524000"/>
            <a:ext cx="7714488" cy="49530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              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990600" y="1162050"/>
            <a:ext cx="30480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Gloucester MT Extra Condensed" pitchFamily="18" charset="0"/>
                <a:cs typeface="Aharoni" pitchFamily="2" charset="-79"/>
              </a:rPr>
              <a:t>Hubungan</a:t>
            </a:r>
            <a:r>
              <a:rPr lang="en-US" sz="2800" dirty="0" smtClean="0">
                <a:latin typeface="Gloucester MT Extra Condensed" pitchFamily="18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Gloucester MT Extra Condensed" pitchFamily="18" charset="0"/>
                <a:cs typeface="Aharoni" pitchFamily="2" charset="-79"/>
              </a:rPr>
              <a:t>Spasial</a:t>
            </a:r>
            <a:endParaRPr lang="en-US" sz="2800" dirty="0" smtClean="0">
              <a:latin typeface="Gloucester MT Extra Condensed" pitchFamily="18" charset="0"/>
              <a:cs typeface="Aharoni" pitchFamily="2" charset="-79"/>
            </a:endParaRPr>
          </a:p>
          <a:p>
            <a:pPr algn="ctr"/>
            <a:r>
              <a:rPr lang="en-US" sz="2800" dirty="0" smtClean="0">
                <a:latin typeface="Gloucester MT Extra Condensed" pitchFamily="18" charset="0"/>
                <a:cs typeface="Aharoni" pitchFamily="2" charset="-79"/>
              </a:rPr>
              <a:t>Dan</a:t>
            </a:r>
          </a:p>
          <a:p>
            <a:pPr algn="ctr"/>
            <a:r>
              <a:rPr lang="en-US" sz="2800" dirty="0" err="1" smtClean="0">
                <a:latin typeface="Gloucester MT Extra Condensed" pitchFamily="18" charset="0"/>
                <a:cs typeface="Aharoni" pitchFamily="2" charset="-79"/>
              </a:rPr>
              <a:t>Sebab</a:t>
            </a:r>
            <a:r>
              <a:rPr lang="en-US" sz="2800" dirty="0" smtClean="0">
                <a:latin typeface="Gloucester MT Extra Condensed" pitchFamily="18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Gloucester MT Extra Condensed" pitchFamily="18" charset="0"/>
                <a:cs typeface="Aharoni" pitchFamily="2" charset="-79"/>
              </a:rPr>
              <a:t>Akibat</a:t>
            </a:r>
            <a:endParaRPr lang="en-US" sz="2800" dirty="0">
              <a:latin typeface="Gloucester MT Extra Condensed" pitchFamily="18" charset="0"/>
              <a:cs typeface="Aharoni" pitchFamily="2" charset="-79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38600" y="2076450"/>
            <a:ext cx="685800" cy="2095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24400" y="1181100"/>
            <a:ext cx="4191000" cy="23431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op.konkret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ide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seberapa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jauh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lain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lama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kesana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71550" y="4343400"/>
            <a:ext cx="3048000" cy="1752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Pengelompokan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019550" y="5219700"/>
            <a:ext cx="704850" cy="1905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24400" y="4343400"/>
            <a:ext cx="4191000" cy="2362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Kemampuan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relatif</a:t>
            </a:r>
            <a:r>
              <a:rPr lang="en-US" sz="2200" dirty="0" smtClean="0"/>
              <a:t> </a:t>
            </a:r>
            <a:r>
              <a:rPr lang="en-US" sz="2200" dirty="0" err="1" smtClean="0"/>
              <a:t>canggih</a:t>
            </a:r>
            <a:r>
              <a:rPr lang="en-US" sz="2200" dirty="0"/>
              <a:t>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seriasi</a:t>
            </a:r>
            <a:r>
              <a:rPr lang="en-US" sz="2200" dirty="0" smtClean="0"/>
              <a:t>, </a:t>
            </a:r>
            <a:r>
              <a:rPr lang="en-US" sz="2200" dirty="0" err="1" smtClean="0"/>
              <a:t>penyimpulan</a:t>
            </a:r>
            <a:r>
              <a:rPr lang="en-US" sz="2200" dirty="0" smtClean="0"/>
              <a:t> </a:t>
            </a:r>
            <a:r>
              <a:rPr lang="en-US" sz="2200" dirty="0" err="1" smtClean="0"/>
              <a:t>transitif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inklusi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sz="2200" dirty="0" smtClean="0"/>
              <a:t> yang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bertahap</a:t>
            </a:r>
            <a:r>
              <a:rPr lang="en-US" sz="2200" dirty="0" smtClean="0"/>
              <a:t> </a:t>
            </a:r>
            <a:r>
              <a:rPr lang="en-US" sz="2200" dirty="0" err="1" smtClean="0"/>
              <a:t>meningkat</a:t>
            </a:r>
            <a:r>
              <a:rPr lang="en-US" sz="2200" dirty="0" smtClean="0"/>
              <a:t>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</a:t>
            </a:r>
            <a:r>
              <a:rPr lang="en-US" sz="2200" dirty="0" err="1" smtClean="0"/>
              <a:t>masa</a:t>
            </a:r>
            <a:r>
              <a:rPr lang="en-US" sz="2200" dirty="0" smtClean="0"/>
              <a:t> </a:t>
            </a:r>
            <a:r>
              <a:rPr lang="en-US" sz="2200" dirty="0" err="1" smtClean="0"/>
              <a:t>kanak-kanak</a:t>
            </a:r>
            <a:r>
              <a:rPr lang="en-US" sz="2200" dirty="0" smtClean="0"/>
              <a:t> </a:t>
            </a:r>
            <a:r>
              <a:rPr lang="en-US" sz="2200" dirty="0" err="1" smtClean="0"/>
              <a:t>awal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tengah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78136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sto MT" pitchFamily="18" charset="0"/>
              </a:rPr>
              <a:t>		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sto MT" pitchFamily="18" charset="0"/>
              </a:rPr>
              <a:t>Penalaran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sto MT" pitchFamily="18" charset="0"/>
              </a:rPr>
              <a:t/>
            </a:r>
            <a:b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sto MT" pitchFamily="18" charset="0"/>
              </a:rPr>
            </a:b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3733800" cy="35353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Bodoni MT" pitchFamily="18" charset="0"/>
                <a:cs typeface="Arial" pitchFamily="34" charset="0"/>
              </a:rPr>
              <a:t>Jenis</a:t>
            </a:r>
            <a:r>
              <a:rPr lang="en-US" dirty="0" smtClean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penalaran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logis</a:t>
            </a:r>
            <a:r>
              <a:rPr lang="en-US" dirty="0">
                <a:latin typeface="Bodoni MT" pitchFamily="18" charset="0"/>
                <a:cs typeface="Arial" pitchFamily="34" charset="0"/>
              </a:rPr>
              <a:t> yang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bergerak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dari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b="1" dirty="0" err="1">
                <a:latin typeface="Bodoni MT" pitchFamily="18" charset="0"/>
                <a:cs typeface="Arial" pitchFamily="34" charset="0"/>
              </a:rPr>
              <a:t>pengamatan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partikular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mengenai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anggota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kelas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ke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kesimpulan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umum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mengenai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kelas</a:t>
            </a:r>
            <a:r>
              <a:rPr lang="en-US" dirty="0">
                <a:latin typeface="Bodoni MT" pitchFamily="18" charset="0"/>
                <a:cs typeface="Arial" pitchFamily="34" charset="0"/>
              </a:rPr>
              <a:t> </a:t>
            </a:r>
            <a:r>
              <a:rPr lang="en-US" dirty="0" err="1">
                <a:latin typeface="Bodoni MT" pitchFamily="18" charset="0"/>
                <a:cs typeface="Arial" pitchFamily="34" charset="0"/>
              </a:rPr>
              <a:t>itu</a:t>
            </a:r>
            <a:endParaRPr lang="en-US" dirty="0">
              <a:latin typeface="Bodoni MT" pitchFamily="18" charset="0"/>
              <a:cs typeface="Arial" pitchFamily="34" charset="0"/>
            </a:endParaRPr>
          </a:p>
        </p:txBody>
      </p:sp>
      <p:sp>
        <p:nvSpPr>
          <p:cNvPr id="4" name="Down Arrow Callout 3"/>
          <p:cNvSpPr/>
          <p:nvPr/>
        </p:nvSpPr>
        <p:spPr>
          <a:xfrm>
            <a:off x="838200" y="1219200"/>
            <a:ext cx="3276600" cy="1371600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FangSong" pitchFamily="49" charset="-122"/>
                <a:ea typeface="FangSong" pitchFamily="49" charset="-122"/>
              </a:rPr>
              <a:t>Induktif</a:t>
            </a:r>
            <a:endParaRPr lang="en-US" sz="2000" dirty="0" smtClean="0">
              <a:latin typeface="FangSong" pitchFamily="49" charset="-122"/>
              <a:ea typeface="FangSong" pitchFamily="49" charset="-122"/>
            </a:endParaRPr>
          </a:p>
          <a:p>
            <a:pPr algn="ctr"/>
            <a:r>
              <a:rPr lang="en-US" sz="2000" dirty="0" smtClean="0">
                <a:latin typeface="FangSong" pitchFamily="49" charset="-122"/>
                <a:ea typeface="FangSong" pitchFamily="49" charset="-122"/>
              </a:rPr>
              <a:t>(</a:t>
            </a:r>
            <a:r>
              <a:rPr lang="en-US" sz="2000" i="1" dirty="0">
                <a:latin typeface="FangSong" pitchFamily="49" charset="-122"/>
                <a:ea typeface="FangSong" pitchFamily="49" charset="-122"/>
              </a:rPr>
              <a:t>inductive </a:t>
            </a:r>
            <a:r>
              <a:rPr lang="en-US" sz="2000" i="1" dirty="0" smtClean="0">
                <a:latin typeface="FangSong" pitchFamily="49" charset="-122"/>
                <a:ea typeface="FangSong" pitchFamily="49" charset="-122"/>
              </a:rPr>
              <a:t>reasoning)</a:t>
            </a:r>
            <a:endParaRPr lang="en-US" sz="2000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4876800" y="1219200"/>
            <a:ext cx="3276600" cy="1371600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FangSong" pitchFamily="49" charset="-122"/>
                <a:ea typeface="FangSong" pitchFamily="49" charset="-122"/>
              </a:rPr>
              <a:t>Deduktif</a:t>
            </a:r>
            <a:endParaRPr lang="en-US" sz="2000" dirty="0" smtClean="0">
              <a:latin typeface="FangSong" pitchFamily="49" charset="-122"/>
              <a:ea typeface="FangSong" pitchFamily="49" charset="-122"/>
            </a:endParaRPr>
          </a:p>
          <a:p>
            <a:pPr algn="ctr"/>
            <a:r>
              <a:rPr lang="en-US" sz="2000" dirty="0" smtClean="0">
                <a:latin typeface="FangSong" pitchFamily="49" charset="-122"/>
                <a:ea typeface="FangSong" pitchFamily="49" charset="-122"/>
              </a:rPr>
              <a:t>(Deductive </a:t>
            </a:r>
            <a:r>
              <a:rPr lang="en-US" sz="2000" dirty="0" err="1" smtClean="0">
                <a:latin typeface="FangSong" pitchFamily="49" charset="-122"/>
                <a:ea typeface="FangSong" pitchFamily="49" charset="-122"/>
              </a:rPr>
              <a:t>reasionng</a:t>
            </a:r>
            <a:r>
              <a:rPr lang="en-US" sz="2000" dirty="0" smtClean="0">
                <a:latin typeface="FangSong" pitchFamily="49" charset="-122"/>
                <a:ea typeface="FangSong" pitchFamily="49" charset="-122"/>
              </a:rPr>
              <a:t>)</a:t>
            </a:r>
            <a:endParaRPr lang="en-US" sz="2000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2667000"/>
            <a:ext cx="3733800" cy="3535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</a:rPr>
              <a:t>J</a:t>
            </a:r>
            <a:r>
              <a:rPr lang="en-US" sz="3200" dirty="0" err="1" smtClean="0">
                <a:latin typeface="Bodoni MT" pitchFamily="18" charset="0"/>
              </a:rPr>
              <a:t>enis</a:t>
            </a:r>
            <a:r>
              <a:rPr lang="en-US" sz="3200" dirty="0" smtClean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penalaran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logis</a:t>
            </a:r>
            <a:r>
              <a:rPr lang="en-US" sz="3200" dirty="0">
                <a:latin typeface="Bodoni MT" pitchFamily="18" charset="0"/>
              </a:rPr>
              <a:t> yang </a:t>
            </a:r>
            <a:r>
              <a:rPr lang="en-US" sz="3200" dirty="0" err="1">
                <a:latin typeface="Bodoni MT" pitchFamily="18" charset="0"/>
              </a:rPr>
              <a:t>bergerak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dari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b="1" dirty="0" err="1">
                <a:latin typeface="Bodoni MT" pitchFamily="18" charset="0"/>
              </a:rPr>
              <a:t>premis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umum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mengenai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suatu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kelas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ke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kesimpulan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mengenai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anggota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partikular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atau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anggota</a:t>
            </a:r>
            <a:r>
              <a:rPr lang="en-US" sz="3200" dirty="0">
                <a:latin typeface="Bodoni MT" pitchFamily="18" charset="0"/>
              </a:rPr>
              <a:t> </a:t>
            </a:r>
            <a:r>
              <a:rPr lang="en-US" sz="3200" dirty="0" err="1">
                <a:latin typeface="Bodoni MT" pitchFamily="18" charset="0"/>
              </a:rPr>
              <a:t>kelas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 animBg="1"/>
      <p:bldP spid="5" grpId="1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47800" y="1295400"/>
            <a:ext cx="6096000" cy="1143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00B0F0"/>
                </a:solidFill>
              </a:rPr>
              <a:t>Angka</a:t>
            </a:r>
            <a:r>
              <a:rPr lang="en-US" sz="4400" dirty="0" smtClean="0">
                <a:solidFill>
                  <a:srgbClr val="00B0F0"/>
                </a:solidFill>
              </a:rPr>
              <a:t> </a:t>
            </a:r>
            <a:r>
              <a:rPr lang="en-US" sz="4400" dirty="0" err="1" smtClean="0">
                <a:solidFill>
                  <a:srgbClr val="00B0F0"/>
                </a:solidFill>
              </a:rPr>
              <a:t>dan</a:t>
            </a:r>
            <a:r>
              <a:rPr lang="en-US" sz="4400" dirty="0" smtClean="0">
                <a:solidFill>
                  <a:srgbClr val="00B0F0"/>
                </a:solidFill>
              </a:rPr>
              <a:t> </a:t>
            </a:r>
            <a:r>
              <a:rPr lang="en-US" sz="4400" dirty="0" err="1" smtClean="0">
                <a:solidFill>
                  <a:srgbClr val="00B0F0"/>
                </a:solidFill>
              </a:rPr>
              <a:t>Matematika</a:t>
            </a:r>
            <a:endParaRPr lang="en-US" sz="4400" dirty="0">
              <a:solidFill>
                <a:srgbClr val="00B0F0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1447800" y="2438400"/>
            <a:ext cx="18288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90800" y="3200400"/>
            <a:ext cx="55626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usia</a:t>
            </a:r>
            <a:r>
              <a:rPr lang="en-US" sz="2800" dirty="0" smtClean="0">
                <a:solidFill>
                  <a:schemeClr val="tx1"/>
                </a:solidFill>
              </a:rPr>
              <a:t> 6 </a:t>
            </a:r>
            <a:r>
              <a:rPr lang="en-US" sz="2800" dirty="0" err="1" smtClean="0">
                <a:solidFill>
                  <a:schemeClr val="tx1"/>
                </a:solidFill>
              </a:rPr>
              <a:t>atau</a:t>
            </a:r>
            <a:r>
              <a:rPr lang="en-US" sz="2800" dirty="0" smtClean="0">
                <a:solidFill>
                  <a:schemeClr val="tx1"/>
                </a:solidFill>
              </a:rPr>
              <a:t> 7 </a:t>
            </a:r>
            <a:r>
              <a:rPr lang="en-US" sz="2800" dirty="0" err="1" smtClean="0">
                <a:solidFill>
                  <a:schemeClr val="tx1"/>
                </a:solidFill>
              </a:rPr>
              <a:t>tahun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dapat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menghitung</a:t>
            </a:r>
            <a:r>
              <a:rPr lang="en-US" sz="2800" dirty="0" smtClean="0">
                <a:solidFill>
                  <a:schemeClr val="tx1"/>
                </a:solidFill>
              </a:rPr>
              <a:t> di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kepala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mereka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misal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menambah</a:t>
            </a:r>
            <a:r>
              <a:rPr lang="en-US" sz="2800" dirty="0" smtClean="0">
                <a:solidFill>
                  <a:schemeClr val="tx1"/>
                </a:solidFill>
              </a:rPr>
              <a:t> 5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3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67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274638"/>
            <a:ext cx="8077200" cy="1143000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Pengaruh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Perkembangan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Neurologis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Keterampilan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Pemrosesan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41" name="Picture 1" descr="C:\Users\dwi komputer\Downloads\imagesssww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495800"/>
            <a:ext cx="7467600" cy="2057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600200" y="1600200"/>
            <a:ext cx="68580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Piaget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menegaskan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bahwa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peralihan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dari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cara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berpikir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yang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kaku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dan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tidak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logis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pada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anak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kecil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ke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cara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berpikir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yang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fleksibel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dan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logis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pada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anak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yang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lebih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tua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bergantung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pada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baiknya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perkembangan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neurologis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dan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pengalaman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beradaptasi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dengan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lingkungan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Peningkatan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di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dalam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pemrosesan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informasi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bisa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membantu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menjelaskan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kemajuan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yang </a:t>
            </a:r>
            <a:r>
              <a:rPr lang="en-US" sz="2300" dirty="0" err="1" smtClean="0">
                <a:solidFill>
                  <a:schemeClr val="accent3">
                    <a:lumMod val="75000"/>
                  </a:schemeClr>
                </a:solidFill>
              </a:rPr>
              <a:t>digambarkan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 Piaget.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Penalaran</a:t>
            </a:r>
            <a:r>
              <a:rPr lang="en-US" dirty="0" smtClean="0"/>
              <a:t> Moral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dwi komputer\Downloads\tumblr_mtdux4V2Cy1qzbbcro1_128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0"/>
            <a:ext cx="40386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97684261"/>
              </p:ext>
            </p:extLst>
          </p:nvPr>
        </p:nvGraphicFramePr>
        <p:xfrm>
          <a:off x="457200" y="304801"/>
          <a:ext cx="8229600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 descr="http://www.niu.edu/psyc/undergrad_prospective/ExplorePSYC/images/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4267200"/>
            <a:ext cx="657225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itchFamily="34" charset="0"/>
              </a:rPr>
              <a:t>Perhatian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itchFamily="34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itchFamily="34" charset="0"/>
              </a:rPr>
              <a:t>Selektif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0245" name="Picture 5" descr="C:\Users\dwi komputer\Downloads\post-46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7205" y="3581400"/>
            <a:ext cx="6614795" cy="2971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286000" y="1600200"/>
            <a:ext cx="586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Anak-anak</a:t>
            </a:r>
            <a:r>
              <a:rPr lang="en-US" sz="2400" dirty="0" smtClean="0"/>
              <a:t> </a:t>
            </a:r>
            <a:r>
              <a:rPr lang="en-US" sz="2400" dirty="0" err="1" smtClean="0"/>
              <a:t>usia</a:t>
            </a:r>
            <a:r>
              <a:rPr lang="en-US" sz="2400" dirty="0" smtClean="0"/>
              <a:t>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berkonsentrasi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lama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anak-anak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muda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memusatkan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inginkan</a:t>
            </a:r>
            <a:r>
              <a:rPr lang="en-US" sz="2400" dirty="0" smtClean="0"/>
              <a:t> </a:t>
            </a:r>
            <a:r>
              <a:rPr lang="en-US" sz="2400" dirty="0" err="1" smtClean="0"/>
              <a:t>seraya</a:t>
            </a:r>
            <a:r>
              <a:rPr lang="en-US" sz="2400" dirty="0" smtClean="0"/>
              <a:t> </a:t>
            </a:r>
            <a:r>
              <a:rPr lang="en-US" sz="2400" dirty="0" err="1" smtClean="0"/>
              <a:t>menyaring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relevan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akat ana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33600"/>
            <a:ext cx="6172200" cy="37338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Pertumbuhan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Perkembangan</a:t>
            </a:r>
            <a:r>
              <a:rPr lang="en-US" sz="4000" dirty="0" smtClean="0"/>
              <a:t> 				</a:t>
            </a:r>
            <a:r>
              <a:rPr lang="en-US" sz="4000" dirty="0" err="1" smtClean="0"/>
              <a:t>Fisik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6238" y="457200"/>
            <a:ext cx="7497762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Pragmatik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Pengetahuan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mengenai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Komunikasi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9219" name="Picture 3" descr="C:\Users\dwi komputer\Downloads\imagesrr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6400" y="4343400"/>
            <a:ext cx="3209131" cy="2057400"/>
          </a:xfrm>
          <a:prstGeom prst="rect">
            <a:avLst/>
          </a:prstGeom>
          <a:noFill/>
        </p:spPr>
      </p:pic>
      <p:pic>
        <p:nvPicPr>
          <p:cNvPr id="9221" name="Picture 5" descr="https://encrypted-tbn1.gstatic.com/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267200"/>
            <a:ext cx="2667000" cy="2133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676400" y="1752600"/>
            <a:ext cx="6096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2800" dirty="0" err="1" smtClean="0"/>
              <a:t>keterampilan</a:t>
            </a:r>
            <a:r>
              <a:rPr lang="en-US" sz="2800" dirty="0" smtClean="0"/>
              <a:t> </a:t>
            </a:r>
            <a:r>
              <a:rPr lang="en-US" sz="2800" dirty="0" err="1" smtClean="0"/>
              <a:t>bertutur</a:t>
            </a:r>
            <a:r>
              <a:rPr lang="en-US" sz="2800" dirty="0" smtClean="0"/>
              <a:t> </a:t>
            </a:r>
            <a:r>
              <a:rPr lang="en-US" sz="2800" dirty="0" err="1" smtClean="0"/>
              <a:t>cakap</a:t>
            </a:r>
            <a:r>
              <a:rPr lang="en-US" sz="2800" dirty="0" smtClean="0"/>
              <a:t>.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tuntutan-tuntutan</a:t>
            </a:r>
            <a:r>
              <a:rPr lang="en-US" sz="2800" dirty="0" smtClean="0"/>
              <a:t> guru,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berisik</a:t>
            </a:r>
            <a:r>
              <a:rPr lang="en-US" sz="2800" dirty="0" smtClean="0"/>
              <a:t>,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agresif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i="1" dirty="0" smtClean="0"/>
              <a:t>bossy</a:t>
            </a:r>
            <a:r>
              <a:rPr lang="en-US" sz="2800" dirty="0" smtClean="0"/>
              <a:t>, </a:t>
            </a:r>
            <a:r>
              <a:rPr lang="en-US" sz="2800" dirty="0" err="1" smtClean="0"/>
              <a:t>utamanya</a:t>
            </a:r>
            <a:r>
              <a:rPr lang="en-US" sz="2800" dirty="0" smtClean="0"/>
              <a:t>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keluarga</a:t>
            </a:r>
            <a:r>
              <a:rPr lang="en-US" sz="2800" dirty="0" smtClean="0"/>
              <a:t> </a:t>
            </a:r>
            <a:r>
              <a:rPr lang="en-US" sz="2800" dirty="0" err="1" smtClean="0"/>
              <a:t>mendukung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perilaku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74638"/>
            <a:ext cx="7696200" cy="944562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Book Antiqua" pitchFamily="18" charset="0"/>
              </a:rPr>
              <a:t>Contoh</a:t>
            </a:r>
            <a:r>
              <a:rPr lang="en-US" sz="3200" b="1" dirty="0" smtClean="0">
                <a:latin typeface="Book Antiqua" pitchFamily="18" charset="0"/>
              </a:rPr>
              <a:t>  </a:t>
            </a:r>
            <a:r>
              <a:rPr lang="en-US" sz="3200" b="1" dirty="0" err="1" smtClean="0">
                <a:latin typeface="Book Antiqua" pitchFamily="18" charset="0"/>
              </a:rPr>
              <a:t>Masalah</a:t>
            </a:r>
            <a:r>
              <a:rPr lang="en-US" sz="3200" b="1" dirty="0" smtClean="0">
                <a:latin typeface="Book Antiqua" pitchFamily="18" charset="0"/>
              </a:rPr>
              <a:t> yang </a:t>
            </a:r>
            <a:r>
              <a:rPr lang="en-US" sz="3200" b="1" dirty="0" err="1" smtClean="0">
                <a:latin typeface="Book Antiqua" pitchFamily="18" charset="0"/>
              </a:rPr>
              <a:t>Dijumpai</a:t>
            </a:r>
            <a:r>
              <a:rPr lang="en-US" sz="3200" b="1" dirty="0" smtClean="0">
                <a:latin typeface="Book Antiqua" pitchFamily="18" charset="0"/>
              </a:rPr>
              <a:t> </a:t>
            </a:r>
            <a:r>
              <a:rPr lang="en-US" sz="3200" b="1" dirty="0" err="1" smtClean="0">
                <a:latin typeface="Book Antiqua" pitchFamily="18" charset="0"/>
              </a:rPr>
              <a:t>Anak</a:t>
            </a:r>
            <a:r>
              <a:rPr lang="en-US" sz="3200" b="1" dirty="0" smtClean="0">
                <a:latin typeface="Book Antiqua" pitchFamily="18" charset="0"/>
              </a:rPr>
              <a:t> </a:t>
            </a:r>
            <a:endParaRPr lang="en-US" sz="3200" dirty="0">
              <a:latin typeface="Book Antiqua" pitchFamily="18" charset="0"/>
            </a:endParaRPr>
          </a:p>
        </p:txBody>
      </p:sp>
      <p:pic>
        <p:nvPicPr>
          <p:cNvPr id="1026" name="Picture 2" descr="C:\Users\dwi komputer\Downloads\142916_179122887_ortumara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1828800" cy="1981200"/>
          </a:xfrm>
          <a:prstGeom prst="rect">
            <a:avLst/>
          </a:prstGeom>
          <a:noFill/>
        </p:spPr>
      </p:pic>
      <p:pic>
        <p:nvPicPr>
          <p:cNvPr id="1027" name="Picture 3" descr="C:\Users\dwi komputer\Downloads\ank-durhak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429001"/>
            <a:ext cx="1828800" cy="2286000"/>
          </a:xfrm>
          <a:prstGeom prst="rect">
            <a:avLst/>
          </a:prstGeom>
          <a:noFill/>
        </p:spPr>
      </p:pic>
      <p:pic>
        <p:nvPicPr>
          <p:cNvPr id="1028" name="Picture 4" descr="C:\Users\dwi komputer\Downloads\artikel-jangan-marahi-anak-yang-sering-bertanya-23besa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066800"/>
            <a:ext cx="1905000" cy="1981200"/>
          </a:xfrm>
          <a:prstGeom prst="rect">
            <a:avLst/>
          </a:prstGeom>
          <a:noFill/>
        </p:spPr>
      </p:pic>
      <p:pic>
        <p:nvPicPr>
          <p:cNvPr id="1029" name="Picture 5" descr="C:\Users\dwi komputer\Downloads\imagess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3352800"/>
            <a:ext cx="1905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124200" y="1219200"/>
            <a:ext cx="3733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Keharusan</a:t>
            </a:r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Adanya</a:t>
            </a:r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Tata </a:t>
            </a:r>
            <a:r>
              <a:rPr lang="en-US" sz="2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Tertib</a:t>
            </a:r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Sekolah</a:t>
            </a:r>
            <a:endParaRPr lang="en-US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agak</a:t>
            </a:r>
            <a:r>
              <a:rPr lang="en-US" sz="2400" dirty="0" smtClean="0"/>
              <a:t> </a:t>
            </a:r>
            <a:r>
              <a:rPr lang="en-US" sz="2400" dirty="0" err="1" smtClean="0"/>
              <a:t>longgar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peraturan</a:t>
            </a:r>
            <a:r>
              <a:rPr lang="en-US" sz="2400" dirty="0" smtClean="0"/>
              <a:t> </a:t>
            </a:r>
            <a:r>
              <a:rPr lang="en-US" sz="2400" dirty="0" err="1" smtClean="0"/>
              <a:t>tata</a:t>
            </a:r>
            <a:r>
              <a:rPr lang="en-US" sz="2400" dirty="0" smtClean="0"/>
              <a:t> </a:t>
            </a:r>
            <a:r>
              <a:rPr lang="en-US" sz="2400" dirty="0" err="1" smtClean="0"/>
              <a:t>tertib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keluarga</a:t>
            </a:r>
            <a:r>
              <a:rPr lang="en-US" sz="2400" dirty="0" smtClean="0"/>
              <a:t>,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bereaksi</a:t>
            </a:r>
            <a:r>
              <a:rPr lang="en-US" sz="2400" dirty="0" smtClean="0"/>
              <a:t> negative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peraturan</a:t>
            </a:r>
            <a:r>
              <a:rPr lang="en-US" sz="2400" dirty="0" smtClean="0"/>
              <a:t> </a:t>
            </a:r>
            <a:r>
              <a:rPr lang="en-US" sz="2400" dirty="0" err="1" smtClean="0"/>
              <a:t>tata</a:t>
            </a:r>
            <a:r>
              <a:rPr lang="en-US" sz="2400" dirty="0" smtClean="0"/>
              <a:t> </a:t>
            </a:r>
            <a:r>
              <a:rPr lang="en-US" sz="2400" dirty="0" err="1" smtClean="0"/>
              <a:t>tertib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 </a:t>
            </a:r>
            <a:r>
              <a:rPr lang="en-US" sz="2400" dirty="0" err="1" smtClean="0"/>
              <a:t>reaksi</a:t>
            </a:r>
            <a:r>
              <a:rPr lang="en-US" sz="2400" dirty="0" smtClean="0"/>
              <a:t> negative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timbul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merasakan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peraturan</a:t>
            </a:r>
            <a:r>
              <a:rPr lang="en-US" sz="2400" dirty="0" smtClean="0"/>
              <a:t> </a:t>
            </a:r>
            <a:r>
              <a:rPr lang="en-US" sz="2400" dirty="0" err="1" smtClean="0"/>
              <a:t>tata</a:t>
            </a:r>
            <a:r>
              <a:rPr lang="en-US" sz="2400" dirty="0" smtClean="0"/>
              <a:t> </a:t>
            </a:r>
            <a:r>
              <a:rPr lang="en-US" sz="2400" dirty="0" err="1" smtClean="0"/>
              <a:t>tertib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berat</a:t>
            </a:r>
            <a:r>
              <a:rPr lang="en-US" sz="2400" dirty="0" smtClean="0"/>
              <a:t> </a:t>
            </a:r>
            <a:r>
              <a:rPr lang="en-US" sz="2400" dirty="0" err="1" smtClean="0"/>
              <a:t>baginya</a:t>
            </a:r>
            <a:r>
              <a:rPr lang="en-US" sz="2400" dirty="0" smtClean="0"/>
              <a:t>. </a:t>
            </a:r>
            <a:r>
              <a:rPr lang="en-US" sz="2400" dirty="0" err="1" smtClean="0"/>
              <a:t>Reaksi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Frued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frustasi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latin typeface="Arial Narrow" pitchFamily="34" charset="0"/>
              </a:rPr>
              <a:t>Bermacam-macam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cara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dilakukan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oleh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anak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karena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frustasi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tersebut</a:t>
            </a:r>
            <a:r>
              <a:rPr lang="en-US" sz="2800" dirty="0" smtClean="0">
                <a:latin typeface="Arial Narrow" pitchFamily="34" charset="0"/>
              </a:rPr>
              <a:t>. </a:t>
            </a:r>
            <a:r>
              <a:rPr lang="en-US" sz="2800" dirty="0" err="1" smtClean="0">
                <a:latin typeface="Arial Narrow" pitchFamily="34" charset="0"/>
              </a:rPr>
              <a:t>antara</a:t>
            </a:r>
            <a:r>
              <a:rPr lang="en-US" sz="2800" dirty="0" smtClean="0">
                <a:latin typeface="Arial Narrow" pitchFamily="34" charset="0"/>
              </a:rPr>
              <a:t> lain :</a:t>
            </a:r>
            <a:endParaRPr lang="en-US" sz="2800" dirty="0">
              <a:latin typeface="Arial Narrow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506155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13714"/>
                <a:gridCol w="5485636"/>
              </a:tblGrid>
              <a:tr h="9453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Agresi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langsung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sikap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melawan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rasa </a:t>
                      </a:r>
                      <a:r>
                        <a:rPr lang="en-US" dirty="0" err="1" smtClean="0"/>
                        <a:t>marah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terhadap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penghalang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kebebasan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83326" marR="83326"/>
                </a:tc>
              </a:tr>
              <a:tr h="9453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Agresi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langsung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Rasa </a:t>
                      </a:r>
                      <a:r>
                        <a:rPr lang="en-US" dirty="0" err="1" smtClean="0"/>
                        <a:t>marah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terhadap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penghalang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kebebasan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mencapai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keinginan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dilakukan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sasaran</a:t>
                      </a:r>
                      <a:r>
                        <a:rPr lang="en-US" dirty="0" smtClean="0"/>
                        <a:t> lain</a:t>
                      </a:r>
                      <a:endParaRPr lang="en-US" b="1" dirty="0"/>
                    </a:p>
                  </a:txBody>
                  <a:tcPr marL="83326" marR="83326"/>
                </a:tc>
              </a:tr>
              <a:tr h="9453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Mengundurkan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diri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menerima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penghalang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keinginannya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disimpan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jiwanya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dilampiaskan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kesempatan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83326" marR="83326"/>
                </a:tc>
              </a:tr>
              <a:tr h="5477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Gangguan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psikomatis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timbulnya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penyakit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tubuh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karena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frustasi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tersebut</a:t>
                      </a:r>
                      <a:endParaRPr lang="en-US" dirty="0"/>
                    </a:p>
                  </a:txBody>
                  <a:tcPr marL="83326" marR="83326"/>
                </a:tc>
              </a:tr>
              <a:tr h="9453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Rasionalis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memberi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arti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sebaliknya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terhadap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penghalang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keinginannya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berpuas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diri</a:t>
                      </a:r>
                      <a:endParaRPr lang="en-US" dirty="0"/>
                    </a:p>
                  </a:txBody>
                  <a:tcPr marL="83326" marR="83326"/>
                </a:tc>
              </a:tr>
              <a:tr h="5477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Regresi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sikap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melawan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penghalang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keinginanya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dilakukan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menyerupai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perbuatan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anak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kecil</a:t>
                      </a:r>
                      <a:r>
                        <a:rPr lang="en-US" dirty="0" smtClean="0"/>
                        <a:t>.</a:t>
                      </a:r>
                      <a:endParaRPr lang="en-US" b="1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Cara Agar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Anak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Ingin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Melakukan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Anda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Inginkan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5" name="Picture 1" descr="C:\Users\dwi komputer\Downloads\menjadi-orangtu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4038600"/>
            <a:ext cx="6718300" cy="2590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24000" y="1752600"/>
            <a:ext cx="533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Berkata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sesungguhnya</a:t>
            </a:r>
            <a:r>
              <a:rPr lang="en-US" sz="24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Penalaran</a:t>
            </a:r>
            <a:r>
              <a:rPr lang="en-US" sz="24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Keinginan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Hasrat</a:t>
            </a:r>
            <a:r>
              <a:rPr lang="en-US" sz="24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Hukuman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Penghargaan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tura MT Script Capitals" pitchFamily="66" charset="0"/>
              </a:rPr>
              <a:t>Sekian</a:t>
            </a:r>
            <a:r>
              <a:rPr lang="en-US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tura MT Script Capitals" pitchFamily="66" charset="0"/>
              </a:rPr>
              <a:t> </a:t>
            </a:r>
            <a:r>
              <a:rPr lang="en-US" sz="6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tura MT Script Capitals" pitchFamily="66" charset="0"/>
              </a:rPr>
              <a:t>dari</a:t>
            </a:r>
            <a:r>
              <a:rPr lang="en-US" sz="6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atura MT Script Capitals" pitchFamily="66" charset="0"/>
              </a:rPr>
              <a:t> kami….</a:t>
            </a:r>
            <a:endParaRPr 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Matura MT Script Capitals" pitchFamily="66" charset="0"/>
            </a:endParaRPr>
          </a:p>
        </p:txBody>
      </p:sp>
      <p:pic>
        <p:nvPicPr>
          <p:cNvPr id="1026" name="Picture 2" descr="C:\Users\dwi komputer\Downloads\33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6248400" cy="2438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 rot="10800000" flipV="1">
            <a:off x="2636778" y="4125950"/>
            <a:ext cx="60500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endParaRPr lang="en-US" dirty="0" smtClean="0">
              <a:latin typeface="Brush Script MT" pitchFamily="66" charset="0"/>
            </a:endParaRPr>
          </a:p>
          <a:p>
            <a:pPr algn="r">
              <a:buNone/>
            </a:pPr>
            <a:endParaRPr lang="en-US" dirty="0" smtClean="0">
              <a:latin typeface="Brush Script MT" pitchFamily="66" charset="0"/>
            </a:endParaRPr>
          </a:p>
          <a:p>
            <a:pPr algn="r">
              <a:buNone/>
            </a:pPr>
            <a:endParaRPr lang="en-US" dirty="0" smtClean="0">
              <a:latin typeface="Brush Script MT" pitchFamily="66" charset="0"/>
            </a:endParaRPr>
          </a:p>
          <a:p>
            <a:pPr algn="r">
              <a:buNone/>
            </a:pPr>
            <a:endParaRPr lang="en-US" dirty="0" smtClean="0">
              <a:latin typeface="Brush Script MT" pitchFamily="66" charset="0"/>
            </a:endParaRPr>
          </a:p>
          <a:p>
            <a:pPr algn="r">
              <a:buNone/>
            </a:pPr>
            <a:r>
              <a:rPr lang="en-US" sz="2800" dirty="0" err="1" smtClean="0">
                <a:latin typeface="Brush Script MT" pitchFamily="66" charset="0"/>
              </a:rPr>
              <a:t>Assalamualaikum</a:t>
            </a:r>
            <a:r>
              <a:rPr lang="en-US" sz="2800" dirty="0" smtClean="0">
                <a:latin typeface="Brush Script MT" pitchFamily="66" charset="0"/>
              </a:rPr>
              <a:t> </a:t>
            </a:r>
            <a:r>
              <a:rPr lang="en-US" sz="2800" dirty="0" err="1" smtClean="0">
                <a:latin typeface="Brush Script MT" pitchFamily="66" charset="0"/>
              </a:rPr>
              <a:t>warahmatullahi</a:t>
            </a:r>
            <a:r>
              <a:rPr lang="en-US" sz="2800" dirty="0" smtClean="0">
                <a:latin typeface="Brush Script MT" pitchFamily="66" charset="0"/>
              </a:rPr>
              <a:t> </a:t>
            </a:r>
            <a:r>
              <a:rPr lang="en-US" sz="2800" dirty="0" err="1" smtClean="0">
                <a:latin typeface="Brush Script MT" pitchFamily="66" charset="0"/>
              </a:rPr>
              <a:t>wabarakatuh</a:t>
            </a:r>
            <a:endParaRPr lang="en-US" sz="280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27392" cy="3505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26" name="AutoShape 2" descr="Hasil gambar untuk perkembangan anak usia 6-12 tahu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asil gambar untuk perkembangan anak usia 6-12 tahu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dwi komputer\Downloads\mengenalkan-internet-pada-anak-2-12-tahu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105400"/>
            <a:ext cx="4048125" cy="1600200"/>
          </a:xfrm>
          <a:prstGeom prst="rect">
            <a:avLst/>
          </a:prstGeom>
          <a:noFill/>
        </p:spPr>
      </p:pic>
      <p:pic>
        <p:nvPicPr>
          <p:cNvPr id="1031" name="Picture 7" descr="http://www.klikdokter.com/uploads/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5105400"/>
            <a:ext cx="306705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32568759"/>
              </p:ext>
            </p:extLst>
          </p:nvPr>
        </p:nvGraphicFramePr>
        <p:xfrm>
          <a:off x="0" y="64153"/>
          <a:ext cx="9144000" cy="6519527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02000"/>
                <a:gridCol w="2921000"/>
                <a:gridCol w="2921000"/>
              </a:tblGrid>
              <a:tr h="1683518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Perkembangan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Fisik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Tinggi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Berat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Anak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anak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bertambah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tinggi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rata 2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inci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bertambah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berat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antara5-7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pon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per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tahun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selama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masa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awal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anank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anak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Ada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pula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periode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lemak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pada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10-12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tahun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94806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Perkembagan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motorik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Keterampilan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motorik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kasar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Anak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anak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menjadi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lebih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berani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ketika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keteramipilan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motoric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kasar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mereka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meningkat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65236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Keterampilan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motorik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halus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Meningkat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secara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subtansial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selama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masa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awal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anak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anak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73731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Gizi</a:t>
                      </a:r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dan</a:t>
                      </a:r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Tidur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Kebutuhan</a:t>
                      </a:r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Energi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Kebutuhan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energi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berbeda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sesuai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dengan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metabolisme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basal,tingkat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pertumbuhan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level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aktivitas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72615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Kebutuhan</a:t>
                      </a:r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Tidur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Kebutuhan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energi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berbeda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sesuai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dengan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metabolism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basal,tingkat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pertumbuhan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,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dan</a:t>
                      </a:r>
                      <a:r>
                        <a:rPr 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level </a:t>
                      </a:r>
                      <a:r>
                        <a:rPr lang="en-US" sz="18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aktivitas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6094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609600"/>
            <a:ext cx="769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dirty="0" err="1" smtClean="0"/>
              <a:t>Perkembangan</a:t>
            </a:r>
            <a:r>
              <a:rPr lang="en-US" sz="4000" dirty="0" smtClean="0"/>
              <a:t> </a:t>
            </a:r>
            <a:r>
              <a:rPr lang="en-US" sz="4000" dirty="0" err="1" smtClean="0"/>
              <a:t>fisik</a:t>
            </a:r>
            <a:r>
              <a:rPr lang="en-US" sz="4000" dirty="0" smtClean="0"/>
              <a:t> </a:t>
            </a:r>
            <a:r>
              <a:rPr lang="en-US" sz="4000" dirty="0" err="1" smtClean="0"/>
              <a:t>masa</a:t>
            </a:r>
            <a:r>
              <a:rPr lang="en-US" sz="4000" dirty="0" smtClean="0"/>
              <a:t> </a:t>
            </a:r>
            <a:r>
              <a:rPr lang="en-US" sz="4000" dirty="0" err="1" smtClean="0"/>
              <a:t>pertengahan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akhir</a:t>
            </a:r>
            <a:r>
              <a:rPr lang="en-US" sz="4000" dirty="0" smtClean="0"/>
              <a:t> </a:t>
            </a:r>
            <a:r>
              <a:rPr lang="en-US" sz="4000" dirty="0" err="1" smtClean="0"/>
              <a:t>anak-anak</a:t>
            </a:r>
            <a:r>
              <a:rPr lang="en-US" sz="4000" dirty="0" smtClean="0"/>
              <a:t> (6-12 </a:t>
            </a:r>
            <a:r>
              <a:rPr lang="en-US" sz="4000" dirty="0" err="1" smtClean="0"/>
              <a:t>tahun</a:t>
            </a:r>
            <a:r>
              <a:rPr lang="en-US" sz="4000" dirty="0" smtClean="0"/>
              <a:t>) </a:t>
            </a:r>
            <a:r>
              <a:rPr lang="en-US" sz="4000" dirty="0" err="1" smtClean="0"/>
              <a:t>merupakan</a:t>
            </a:r>
            <a:r>
              <a:rPr lang="en-US" sz="4000" dirty="0" smtClean="0"/>
              <a:t> </a:t>
            </a:r>
            <a:r>
              <a:rPr lang="en-US" sz="4000" dirty="0" err="1" smtClean="0"/>
              <a:t>periode</a:t>
            </a:r>
            <a:r>
              <a:rPr lang="en-US" sz="4000" dirty="0" smtClean="0"/>
              <a:t> </a:t>
            </a:r>
            <a:r>
              <a:rPr lang="en-US" sz="4000" dirty="0" err="1" smtClean="0"/>
              <a:t>pertumbuhan</a:t>
            </a:r>
            <a:r>
              <a:rPr lang="en-US" sz="4000" dirty="0" smtClean="0"/>
              <a:t> </a:t>
            </a:r>
            <a:r>
              <a:rPr lang="en-US" sz="4000" dirty="0" err="1" smtClean="0"/>
              <a:t>fisik</a:t>
            </a:r>
            <a:r>
              <a:rPr lang="en-US" sz="4000" dirty="0" smtClean="0"/>
              <a:t> yang </a:t>
            </a:r>
            <a:r>
              <a:rPr lang="en-US" sz="4000" dirty="0" err="1" smtClean="0"/>
              <a:t>tergolong</a:t>
            </a:r>
            <a:r>
              <a:rPr lang="en-US" sz="4000" dirty="0" smtClean="0"/>
              <a:t> </a:t>
            </a:r>
            <a:r>
              <a:rPr lang="en-US" sz="4000" dirty="0" err="1" smtClean="0"/>
              <a:t>lambat</a:t>
            </a:r>
            <a:r>
              <a:rPr lang="en-US" sz="4000" dirty="0" smtClean="0"/>
              <a:t>, </a:t>
            </a:r>
            <a:r>
              <a:rPr lang="en-US" sz="4000" dirty="0" err="1" smtClean="0"/>
              <a:t>atau</a:t>
            </a:r>
            <a:r>
              <a:rPr lang="en-US" sz="4000" dirty="0" smtClean="0"/>
              <a:t> di </a:t>
            </a:r>
            <a:r>
              <a:rPr lang="en-US" sz="4000" dirty="0" err="1" smtClean="0"/>
              <a:t>sebut</a:t>
            </a:r>
            <a:r>
              <a:rPr lang="en-US" sz="4000" dirty="0" smtClean="0"/>
              <a:t> </a:t>
            </a:r>
            <a:r>
              <a:rPr lang="en-US" sz="4000" dirty="0" err="1" smtClean="0"/>
              <a:t>sebagai</a:t>
            </a:r>
            <a:r>
              <a:rPr lang="en-US" sz="4000" dirty="0" smtClean="0"/>
              <a:t> “</a:t>
            </a:r>
            <a:r>
              <a:rPr lang="en-US" sz="4000" dirty="0" err="1" smtClean="0"/>
              <a:t>periode</a:t>
            </a:r>
            <a:r>
              <a:rPr lang="en-US" sz="4000" dirty="0" smtClean="0"/>
              <a:t> </a:t>
            </a:r>
            <a:r>
              <a:rPr lang="en-US" sz="4000" dirty="0" err="1" smtClean="0"/>
              <a:t>tenang</a:t>
            </a:r>
            <a:r>
              <a:rPr lang="en-US" sz="4000" dirty="0" smtClean="0"/>
              <a:t>” </a:t>
            </a:r>
            <a:r>
              <a:rPr lang="en-US" sz="4000" dirty="0" err="1" smtClean="0"/>
              <a:t>sebelum</a:t>
            </a:r>
            <a:r>
              <a:rPr lang="en-US" sz="4000" dirty="0" smtClean="0"/>
              <a:t> </a:t>
            </a:r>
            <a:r>
              <a:rPr lang="en-US" sz="4000" dirty="0" err="1" smtClean="0"/>
              <a:t>pertumbuhan</a:t>
            </a:r>
            <a:r>
              <a:rPr lang="en-US" sz="4000" dirty="0" smtClean="0"/>
              <a:t> yang </a:t>
            </a:r>
            <a:r>
              <a:rPr lang="en-US" sz="4000" dirty="0" err="1" smtClean="0"/>
              <a:t>cepat</a:t>
            </a:r>
            <a:r>
              <a:rPr lang="en-US" sz="4000" dirty="0" smtClean="0"/>
              <a:t> </a:t>
            </a:r>
            <a:r>
              <a:rPr lang="en-US" sz="4000" dirty="0" err="1" smtClean="0"/>
              <a:t>menjelang</a:t>
            </a:r>
            <a:r>
              <a:rPr lang="en-US" sz="4000" dirty="0" smtClean="0"/>
              <a:t> </a:t>
            </a:r>
            <a:r>
              <a:rPr lang="en-US" sz="4000" dirty="0" err="1" smtClean="0"/>
              <a:t>masa</a:t>
            </a:r>
            <a:r>
              <a:rPr lang="en-US" sz="4000" dirty="0" smtClean="0"/>
              <a:t> </a:t>
            </a:r>
            <a:r>
              <a:rPr lang="en-US" sz="4000" dirty="0" err="1" smtClean="0"/>
              <a:t>remaja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3074" name="Picture 2" descr="C:\Users\dwi komputer\Downloads\Kal-So-Won-2-2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4267200"/>
            <a:ext cx="1828801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104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Motorik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Berlari</a:t>
            </a:r>
            <a:r>
              <a:rPr lang="en-US" dirty="0" smtClean="0"/>
              <a:t>, </a:t>
            </a:r>
            <a:r>
              <a:rPr lang="en-US" dirty="0" err="1" smtClean="0"/>
              <a:t>memanjat</a:t>
            </a:r>
            <a:r>
              <a:rPr lang="en-US" dirty="0" smtClean="0"/>
              <a:t>, </a:t>
            </a:r>
            <a:r>
              <a:rPr lang="en-US" dirty="0" err="1" smtClean="0"/>
              <a:t>melompati</a:t>
            </a:r>
            <a:r>
              <a:rPr lang="en-US" dirty="0" smtClean="0"/>
              <a:t> </a:t>
            </a:r>
            <a:r>
              <a:rPr lang="en-US" dirty="0" err="1" smtClean="0"/>
              <a:t>tali</a:t>
            </a:r>
            <a:r>
              <a:rPr lang="en-US" dirty="0" smtClean="0"/>
              <a:t>, </a:t>
            </a:r>
            <a:r>
              <a:rPr lang="en-US" dirty="0" err="1" smtClean="0"/>
              <a:t>berenang</a:t>
            </a:r>
            <a:r>
              <a:rPr lang="en-US" dirty="0" smtClean="0"/>
              <a:t>, </a:t>
            </a:r>
            <a:r>
              <a:rPr lang="en-US" dirty="0" err="1" smtClean="0"/>
              <a:t>bersepeda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meluncur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yang </a:t>
            </a:r>
            <a:r>
              <a:rPr lang="en-US" dirty="0" err="1" smtClean="0"/>
              <a:t>dikuasai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Usia</a:t>
            </a:r>
            <a:r>
              <a:rPr lang="en-US" dirty="0" smtClean="0"/>
              <a:t> 6 </a:t>
            </a:r>
            <a:r>
              <a:rPr lang="en-US" dirty="0" err="1" smtClean="0"/>
              <a:t>th</a:t>
            </a:r>
            <a:r>
              <a:rPr lang="en-US" dirty="0" smtClean="0"/>
              <a:t> : </a:t>
            </a:r>
            <a:r>
              <a:rPr lang="en-US" dirty="0" err="1" smtClean="0"/>
              <a:t>memukul</a:t>
            </a:r>
            <a:r>
              <a:rPr lang="en-US" dirty="0" smtClean="0"/>
              <a:t>, </a:t>
            </a:r>
            <a:r>
              <a:rPr lang="en-US" dirty="0" err="1" smtClean="0"/>
              <a:t>meninju</a:t>
            </a:r>
            <a:r>
              <a:rPr lang="en-US" dirty="0" smtClean="0"/>
              <a:t>, </a:t>
            </a:r>
            <a:r>
              <a:rPr lang="en-US" dirty="0" err="1" smtClean="0"/>
              <a:t>mengikat</a:t>
            </a:r>
            <a:r>
              <a:rPr lang="en-US" dirty="0" smtClean="0"/>
              <a:t> </a:t>
            </a:r>
            <a:r>
              <a:rPr lang="en-US" dirty="0" err="1" smtClean="0"/>
              <a:t>tali</a:t>
            </a:r>
            <a:r>
              <a:rPr lang="en-US" dirty="0" smtClean="0"/>
              <a:t> 		   </a:t>
            </a:r>
            <a:r>
              <a:rPr lang="en-US" dirty="0" err="1" smtClean="0"/>
              <a:t>sepatu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Usia</a:t>
            </a:r>
            <a:r>
              <a:rPr lang="en-US" dirty="0" smtClean="0"/>
              <a:t> 7 </a:t>
            </a:r>
            <a:r>
              <a:rPr lang="en-US" dirty="0" err="1" smtClean="0"/>
              <a:t>th</a:t>
            </a:r>
            <a:r>
              <a:rPr lang="en-US" dirty="0" smtClean="0"/>
              <a:t> :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menyukai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pensil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krayon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melukis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20482" name="Picture 2" descr="http://www.hkhtxx.net/jiaoxuejiaoyan/UploadFiles_9675/201410/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52400"/>
            <a:ext cx="2286000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628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/>
          <a:lstStyle/>
          <a:p>
            <a:r>
              <a:rPr lang="en-US" dirty="0" err="1" smtClean="0"/>
              <a:t>Usia</a:t>
            </a:r>
            <a:r>
              <a:rPr lang="en-US" dirty="0" smtClean="0"/>
              <a:t> 8-10 </a:t>
            </a:r>
            <a:r>
              <a:rPr lang="en-US" dirty="0" err="1" smtClean="0"/>
              <a:t>th</a:t>
            </a:r>
            <a:r>
              <a:rPr lang="en-US" dirty="0" smtClean="0"/>
              <a:t> :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per </a:t>
            </a:r>
            <a:r>
              <a:rPr lang="en-US" dirty="0" err="1" smtClean="0"/>
              <a:t>satu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10-12 </a:t>
            </a:r>
            <a:r>
              <a:rPr lang="en-US" dirty="0" err="1" smtClean="0"/>
              <a:t>th</a:t>
            </a:r>
            <a:r>
              <a:rPr lang="en-US" dirty="0" smtClean="0"/>
              <a:t> : </a:t>
            </a: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orang </a:t>
            </a:r>
            <a:r>
              <a:rPr lang="en-US" dirty="0" err="1" smtClean="0"/>
              <a:t>dewasa</a:t>
            </a:r>
            <a:r>
              <a:rPr lang="en-US" dirty="0" smtClean="0"/>
              <a:t>,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9" name="Picture 3" descr="C:\Users\dwi komputer\Downloads\Kreativitas-An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5181600"/>
            <a:ext cx="6391275" cy="1447800"/>
          </a:xfrm>
          <a:prstGeom prst="rect">
            <a:avLst/>
          </a:prstGeom>
          <a:noFill/>
        </p:spPr>
      </p:pic>
      <p:pic>
        <p:nvPicPr>
          <p:cNvPr id="19460" name="Picture 4" descr="http://psychologychartered.co.uk/wp-content/uploads/2013/03/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52400"/>
            <a:ext cx="7086600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905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04800"/>
            <a:ext cx="7498080" cy="2667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ulim" pitchFamily="34" charset="-127"/>
                <a:ea typeface="Gulim" pitchFamily="34" charset="-127"/>
              </a:rPr>
              <a:t>		</a:t>
            </a:r>
            <a:br>
              <a:rPr lang="en-US" dirty="0" smtClean="0">
                <a:latin typeface="Gulim" pitchFamily="34" charset="-127"/>
                <a:ea typeface="Gulim" pitchFamily="34" charset="-127"/>
              </a:rPr>
            </a:br>
            <a:r>
              <a:rPr lang="en-US" dirty="0" smtClean="0">
                <a:latin typeface="Gulim" pitchFamily="34" charset="-127"/>
                <a:ea typeface="Gulim" pitchFamily="34" charset="-127"/>
              </a:rPr>
              <a:t>		</a:t>
            </a:r>
            <a:br>
              <a:rPr lang="en-US" dirty="0" smtClean="0">
                <a:latin typeface="Gulim" pitchFamily="34" charset="-127"/>
                <a:ea typeface="Gulim" pitchFamily="34" charset="-127"/>
              </a:rPr>
            </a:br>
            <a:r>
              <a:rPr lang="en-US" dirty="0" smtClean="0">
                <a:latin typeface="Gulim" pitchFamily="34" charset="-127"/>
                <a:ea typeface="Gulim" pitchFamily="34" charset="-127"/>
              </a:rPr>
              <a:t>		</a:t>
            </a:r>
            <a:r>
              <a:rPr lang="en-US" b="1" dirty="0" err="1" smtClean="0">
                <a:latin typeface="Gulim" pitchFamily="34" charset="-127"/>
                <a:ea typeface="Gulim" pitchFamily="34" charset="-127"/>
              </a:rPr>
              <a:t>Aktivitas</a:t>
            </a:r>
            <a:r>
              <a:rPr lang="en-US" b="1" dirty="0" smtClean="0">
                <a:latin typeface="Gulim" pitchFamily="34" charset="-127"/>
                <a:ea typeface="Gulim" pitchFamily="34" charset="-127"/>
              </a:rPr>
              <a:t> </a:t>
            </a:r>
            <a:r>
              <a:rPr lang="en-US" b="1" dirty="0" err="1" smtClean="0">
                <a:latin typeface="Gulim" pitchFamily="34" charset="-127"/>
                <a:ea typeface="Gulim" pitchFamily="34" charset="-127"/>
              </a:rPr>
              <a:t>motorik</a:t>
            </a:r>
            <a:r>
              <a:rPr lang="en-US" dirty="0" smtClean="0">
                <a:latin typeface="Gulim" pitchFamily="34" charset="-127"/>
                <a:ea typeface="Gulim" pitchFamily="34" charset="-127"/>
              </a:rPr>
              <a:t/>
            </a:r>
            <a:br>
              <a:rPr lang="en-US" dirty="0" smtClean="0">
                <a:latin typeface="Gulim" pitchFamily="34" charset="-127"/>
                <a:ea typeface="Gulim" pitchFamily="34" charset="-127"/>
              </a:rPr>
            </a:br>
            <a:r>
              <a:rPr lang="en-US" dirty="0" err="1" smtClean="0">
                <a:latin typeface="Gulim" pitchFamily="34" charset="-127"/>
                <a:ea typeface="Gulim" pitchFamily="34" charset="-127"/>
              </a:rPr>
              <a:t>Bermain</a:t>
            </a:r>
            <a:r>
              <a:rPr lang="en-US" dirty="0" smtClean="0">
                <a:latin typeface="Gulim" pitchFamily="34" charset="-127"/>
                <a:ea typeface="Gulim" pitchFamily="34" charset="-127"/>
              </a:rPr>
              <a:t> </a:t>
            </a:r>
            <a:r>
              <a:rPr lang="en-US" dirty="0" err="1" smtClean="0">
                <a:latin typeface="Gulim" pitchFamily="34" charset="-127"/>
                <a:ea typeface="Gulim" pitchFamily="34" charset="-127"/>
              </a:rPr>
              <a:t>di</a:t>
            </a:r>
            <a:r>
              <a:rPr lang="en-US" dirty="0" smtClean="0">
                <a:latin typeface="Gulim" pitchFamily="34" charset="-127"/>
                <a:ea typeface="Gulim" pitchFamily="34" charset="-127"/>
              </a:rPr>
              <a:t> </a:t>
            </a:r>
            <a:r>
              <a:rPr lang="en-US" dirty="0" err="1" smtClean="0">
                <a:latin typeface="Gulim" pitchFamily="34" charset="-127"/>
                <a:ea typeface="Gulim" pitchFamily="34" charset="-127"/>
              </a:rPr>
              <a:t>waktu</a:t>
            </a:r>
            <a:r>
              <a:rPr lang="en-US" dirty="0" smtClean="0">
                <a:latin typeface="Gulim" pitchFamily="34" charset="-127"/>
                <a:ea typeface="Gulim" pitchFamily="34" charset="-127"/>
              </a:rPr>
              <a:t> </a:t>
            </a:r>
            <a:r>
              <a:rPr lang="en-US" dirty="0" err="1" smtClean="0">
                <a:latin typeface="Gulim" pitchFamily="34" charset="-127"/>
                <a:ea typeface="Gulim" pitchFamily="34" charset="-127"/>
              </a:rPr>
              <a:t>istirahat</a:t>
            </a:r>
            <a:r>
              <a:rPr lang="en-US" dirty="0" smtClean="0">
                <a:latin typeface="Gulim" pitchFamily="34" charset="-127"/>
                <a:ea typeface="Gulim" pitchFamily="34" charset="-127"/>
              </a:rPr>
              <a:t/>
            </a:r>
            <a:br>
              <a:rPr lang="en-US" dirty="0" smtClean="0">
                <a:latin typeface="Gulim" pitchFamily="34" charset="-127"/>
                <a:ea typeface="Gulim" pitchFamily="34" charset="-127"/>
              </a:rPr>
            </a:br>
            <a:r>
              <a:rPr lang="en-US" dirty="0" err="1" smtClean="0">
                <a:latin typeface="Gulim" pitchFamily="34" charset="-127"/>
                <a:ea typeface="Gulim" pitchFamily="34" charset="-127"/>
              </a:rPr>
              <a:t>Olahraga</a:t>
            </a:r>
            <a:r>
              <a:rPr lang="en-US" dirty="0" smtClean="0">
                <a:latin typeface="Gulim" pitchFamily="34" charset="-127"/>
                <a:ea typeface="Gulim" pitchFamily="34" charset="-127"/>
              </a:rPr>
              <a:t/>
            </a:r>
            <a:br>
              <a:rPr lang="en-US" dirty="0" smtClean="0">
                <a:latin typeface="Gulim" pitchFamily="34" charset="-127"/>
                <a:ea typeface="Gulim" pitchFamily="34" charset="-127"/>
              </a:rPr>
            </a:br>
            <a:r>
              <a:rPr lang="en-US" dirty="0" err="1" smtClean="0">
                <a:latin typeface="Gulim" pitchFamily="34" charset="-127"/>
                <a:ea typeface="Gulim" pitchFamily="34" charset="-127"/>
              </a:rPr>
              <a:t>Kesehatan</a:t>
            </a:r>
            <a:r>
              <a:rPr lang="en-US" dirty="0" smtClean="0">
                <a:latin typeface="Gulim" pitchFamily="34" charset="-127"/>
                <a:ea typeface="Gulim" pitchFamily="34" charset="-127"/>
              </a:rPr>
              <a:t>, </a:t>
            </a:r>
            <a:r>
              <a:rPr lang="en-US" dirty="0" err="1" smtClean="0">
                <a:latin typeface="Gulim" pitchFamily="34" charset="-127"/>
                <a:ea typeface="Gulim" pitchFamily="34" charset="-127"/>
              </a:rPr>
              <a:t>kebugaran</a:t>
            </a:r>
            <a:r>
              <a:rPr lang="en-US" dirty="0" smtClean="0">
                <a:latin typeface="Gulim" pitchFamily="34" charset="-127"/>
                <a:ea typeface="Gulim" pitchFamily="34" charset="-127"/>
              </a:rPr>
              <a:t>, </a:t>
            </a:r>
            <a:r>
              <a:rPr lang="en-US" dirty="0" err="1" smtClean="0">
                <a:latin typeface="Gulim" pitchFamily="34" charset="-127"/>
                <a:ea typeface="Gulim" pitchFamily="34" charset="-127"/>
              </a:rPr>
              <a:t>dan</a:t>
            </a:r>
            <a:r>
              <a:rPr lang="en-US" dirty="0" smtClean="0">
                <a:latin typeface="Gulim" pitchFamily="34" charset="-127"/>
                <a:ea typeface="Gulim" pitchFamily="34" charset="-127"/>
              </a:rPr>
              <a:t> </a:t>
            </a:r>
            <a:r>
              <a:rPr lang="en-US" dirty="0" err="1" smtClean="0">
                <a:latin typeface="Gulim" pitchFamily="34" charset="-127"/>
                <a:ea typeface="Gulim" pitchFamily="34" charset="-127"/>
              </a:rPr>
              <a:t>keamanan</a:t>
            </a:r>
            <a:r>
              <a:rPr lang="en-US" dirty="0" smtClean="0">
                <a:latin typeface="Gulim" pitchFamily="34" charset="-127"/>
                <a:ea typeface="Gulim" pitchFamily="34" charset="-127"/>
              </a:rPr>
              <a:t/>
            </a:r>
            <a:br>
              <a:rPr lang="en-US" dirty="0" smtClean="0">
                <a:latin typeface="Gulim" pitchFamily="34" charset="-127"/>
                <a:ea typeface="Gulim" pitchFamily="34" charset="-127"/>
              </a:rPr>
            </a:br>
            <a:endParaRPr lang="en-US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1506" name="AutoShape 2" descr="Hasil gambar untuk perkembangan anak usia 2-12 tahu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Hasil gambar untuk perkembangan anak usia 2-12 tahu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2" name="Picture 8" descr="C:\Users\dwi komputer\Downloads\dariweb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657600"/>
            <a:ext cx="7200900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Kognitif</a:t>
            </a:r>
            <a:endParaRPr lang="en-US" dirty="0"/>
          </a:p>
        </p:txBody>
      </p:sp>
      <p:pic>
        <p:nvPicPr>
          <p:cNvPr id="20481" name="Picture 1" descr="C:\Users\dwi komputer\Downloads\as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7161" y="1447800"/>
            <a:ext cx="5455227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050"/>
            <a:ext cx="5562600" cy="914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Teori</a:t>
            </a:r>
            <a:r>
              <a:rPr lang="en-US" sz="40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sz="4000" b="1" dirty="0" err="1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Pemikiran</a:t>
            </a:r>
            <a:endParaRPr lang="en-US" sz="40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429000"/>
            <a:ext cx="7162800" cy="2697163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Menurut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Piaget,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anak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pemikiran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operasional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konkret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anak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melakukan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secara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mental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terhadap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apa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dilakukan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sebelumnya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secara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fisik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Cirinya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ialah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anak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mengklasifikasi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benda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sub-sub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perangkat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berbeda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own Arrow Callout 3"/>
          <p:cNvSpPr/>
          <p:nvPr/>
        </p:nvSpPr>
        <p:spPr>
          <a:xfrm>
            <a:off x="2286000" y="1905000"/>
            <a:ext cx="4419600" cy="1295400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David" pitchFamily="34" charset="-79"/>
                <a:cs typeface="David" pitchFamily="34" charset="-79"/>
              </a:rPr>
              <a:t>Operasional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David" pitchFamily="34" charset="-79"/>
                <a:cs typeface="David" pitchFamily="34" charset="-79"/>
              </a:rPr>
              <a:t>Konkret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19457" name="Picture 1" descr="C:\Users\dwi komputer\Downloads\ggg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0"/>
            <a:ext cx="2085975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947</TotalTime>
  <Words>800</Words>
  <Application>Microsoft Office PowerPoint</Application>
  <PresentationFormat>On-screen Show (4:3)</PresentationFormat>
  <Paragraphs>116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PERKEMBANGAN ANAK Perkembangan Fisik &amp; Kognitif Anak Usia 6-12 Tahun</vt:lpstr>
      <vt:lpstr> Pertumbuhan dan Perkembangan     Fisik</vt:lpstr>
      <vt:lpstr>Slide 3</vt:lpstr>
      <vt:lpstr>Slide 4</vt:lpstr>
      <vt:lpstr>Keterampilan Motorik</vt:lpstr>
      <vt:lpstr>Slide 6</vt:lpstr>
      <vt:lpstr>        Aktivitas motorik Bermain di waktu istirahat Olahraga Kesehatan, kebugaran, dan keamanan </vt:lpstr>
      <vt:lpstr> Perkembangan Kognitif</vt:lpstr>
      <vt:lpstr>Teori &amp; Pemikiran</vt:lpstr>
      <vt:lpstr>Karakteristik pemikiran operasional konkret </vt:lpstr>
      <vt:lpstr>Pendidikan</vt:lpstr>
      <vt:lpstr>Slide 12</vt:lpstr>
      <vt:lpstr>Kemajuan kognitif</vt:lpstr>
      <vt:lpstr>  Penalaran </vt:lpstr>
      <vt:lpstr>Slide 15</vt:lpstr>
      <vt:lpstr>Pengaruh Perkembangan Neurologis dan Keterampilan Pemrosesan</vt:lpstr>
      <vt:lpstr>Penalaran Moral</vt:lpstr>
      <vt:lpstr>Slide 18</vt:lpstr>
      <vt:lpstr>Perhatian Selektif</vt:lpstr>
      <vt:lpstr>Pragmatik: Pengetahuan mengenai Komunikasi </vt:lpstr>
      <vt:lpstr>Contoh  Masalah yang Dijumpai Anak </vt:lpstr>
      <vt:lpstr>Bermacam-macam cara dilakukan oleh anak karena frustasi tersebut. antara lain :</vt:lpstr>
      <vt:lpstr>Cara Agar Anak Ingin Melakukan yang Anda Inginkan</vt:lpstr>
      <vt:lpstr>Sekian dari kami….</vt:lpstr>
      <vt:lpstr>Pertanyaan 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axioo</dc:creator>
  <cp:lastModifiedBy>axioo</cp:lastModifiedBy>
  <cp:revision>62</cp:revision>
  <dcterms:created xsi:type="dcterms:W3CDTF">2016-03-01T13:08:54Z</dcterms:created>
  <dcterms:modified xsi:type="dcterms:W3CDTF">2016-04-21T08:03:57Z</dcterms:modified>
</cp:coreProperties>
</file>