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Shape 14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3" name="Shape 2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one more column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 lIns="91439" tIns="91439" rIns="91439" bIns="91439"/>
          <a:lstStyle>
            <a:lvl1pPr algn="l" defTabSz="1828800">
              <a:lnSpc>
                <a:spcPct val="90000"/>
              </a:lnSpc>
              <a:defRPr sz="8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lIns="91439" tIns="91439" rIns="91439" bIns="91439" anchor="t"/>
          <a:lstStyle>
            <a:lvl1pPr marL="457200" indent="-457200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1pPr>
            <a:lvl2pPr marL="990600" indent="-533400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2pPr>
            <a:lvl3pPr marL="1554479" indent="-640079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3pPr>
            <a:lvl4pPr marL="2082800" indent="-711200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4pPr>
            <a:lvl5pPr marL="2540000" indent="-711200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xfrm>
            <a:off x="22203052" y="12835870"/>
            <a:ext cx="504548" cy="483910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3048000" y="2244725"/>
            <a:ext cx="18288000" cy="4775201"/>
          </a:xfrm>
          <a:prstGeom prst="rect">
            <a:avLst/>
          </a:prstGeom>
        </p:spPr>
        <p:txBody>
          <a:bodyPr lIns="91439" tIns="91439" rIns="91439" bIns="91439" anchor="b"/>
          <a:lstStyle>
            <a:lvl1pPr defTabSz="1828800">
              <a:lnSpc>
                <a:spcPct val="90000"/>
              </a:lnSpc>
              <a:defRPr sz="1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 lIns="91439" tIns="91439" rIns="91439" bIns="91439" anchor="t"/>
          <a:lstStyle>
            <a:lvl1pPr marL="0" indent="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/>
          <p:nvPr>
            <p:ph type="sldNum" sz="quarter" idx="2"/>
          </p:nvPr>
        </p:nvSpPr>
        <p:spPr>
          <a:xfrm>
            <a:off x="22203052" y="12835870"/>
            <a:ext cx="504548" cy="483910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xfrm>
            <a:off x="831199" y="1186733"/>
            <a:ext cx="22721602" cy="1527201"/>
          </a:xfrm>
          <a:prstGeom prst="rect">
            <a:avLst/>
          </a:prstGeom>
        </p:spPr>
        <p:txBody>
          <a:bodyPr lIns="243799" tIns="243799" rIns="243799" bIns="243799" anchor="t"/>
          <a:lstStyle>
            <a:lvl1pPr algn="l" defTabSz="2438400">
              <a:defRPr sz="7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xfrm>
            <a:off x="831199" y="3073266"/>
            <a:ext cx="22721602" cy="9110401"/>
          </a:xfrm>
          <a:prstGeom prst="rect">
            <a:avLst/>
          </a:prstGeom>
        </p:spPr>
        <p:txBody>
          <a:bodyPr lIns="243799" tIns="243799" rIns="243799" bIns="243799" anchor="t"/>
          <a:lstStyle>
            <a:lvl1pPr marL="0" indent="0" defTabSz="2438400">
              <a:lnSpc>
                <a:spcPct val="115000"/>
              </a:lnSpc>
              <a:spcBef>
                <a:spcPts val="4200"/>
              </a:spcBef>
              <a:buSzTx/>
              <a:buNone/>
              <a:defRPr sz="4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0" defTabSz="2438400">
              <a:lnSpc>
                <a:spcPct val="115000"/>
              </a:lnSpc>
              <a:spcBef>
                <a:spcPts val="4200"/>
              </a:spcBef>
              <a:buSzTx/>
              <a:buNone/>
              <a:defRPr sz="4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0" defTabSz="2438400">
              <a:lnSpc>
                <a:spcPct val="115000"/>
              </a:lnSpc>
              <a:spcBef>
                <a:spcPts val="4200"/>
              </a:spcBef>
              <a:buSzTx/>
              <a:buNone/>
              <a:defRPr sz="4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0" defTabSz="2438400">
              <a:lnSpc>
                <a:spcPct val="115000"/>
              </a:lnSpc>
              <a:spcBef>
                <a:spcPts val="4200"/>
              </a:spcBef>
              <a:buSzTx/>
              <a:buNone/>
              <a:defRPr sz="4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0" defTabSz="2438400">
              <a:lnSpc>
                <a:spcPct val="115000"/>
              </a:lnSpc>
              <a:spcBef>
                <a:spcPts val="4200"/>
              </a:spcBef>
              <a:buSzTx/>
              <a:buNone/>
              <a:defRPr sz="4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hape 137"/>
          <p:cNvSpPr/>
          <p:nvPr>
            <p:ph type="sldNum" sz="quarter" idx="2"/>
          </p:nvPr>
        </p:nvSpPr>
        <p:spPr>
          <a:xfrm>
            <a:off x="23188836" y="12524794"/>
            <a:ext cx="867584" cy="870498"/>
          </a:xfrm>
          <a:prstGeom prst="rect">
            <a:avLst/>
          </a:prstGeom>
        </p:spPr>
        <p:txBody>
          <a:bodyPr lIns="243799" tIns="243799" rIns="243799" bIns="243799" anchor="ctr"/>
          <a:lstStyle>
            <a:lvl1pPr algn="r" defTabSz="2438400">
              <a:defRPr sz="2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t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Relationship Id="rId3" Type="http://schemas.openxmlformats.org/officeDocument/2006/relationships/image" Target="../media/image2.tif"/><Relationship Id="rId4" Type="http://schemas.openxmlformats.org/officeDocument/2006/relationships/image" Target="../media/image1.tif"/><Relationship Id="rId5" Type="http://schemas.openxmlformats.org/officeDocument/2006/relationships/image" Target="../media/image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Relationship Id="rId3" Type="http://schemas.openxmlformats.org/officeDocument/2006/relationships/image" Target="../media/image4.tif"/><Relationship Id="rId4" Type="http://schemas.openxmlformats.org/officeDocument/2006/relationships/image" Target="../media/image1.jpeg"/><Relationship Id="rId5" Type="http://schemas.openxmlformats.org/officeDocument/2006/relationships/image" Target="../media/image5.tif"/><Relationship Id="rId6" Type="http://schemas.openxmlformats.org/officeDocument/2006/relationships/image" Target="../media/image6.tif"/><Relationship Id="rId7" Type="http://schemas.openxmlformats.org/officeDocument/2006/relationships/image" Target="../media/image7.tif"/><Relationship Id="rId8" Type="http://schemas.openxmlformats.org/officeDocument/2006/relationships/image" Target="../media/image8.tif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tif"/><Relationship Id="rId6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 rot="1694456">
            <a:off x="-5106926" y="-6298481"/>
            <a:ext cx="21404902" cy="17680684"/>
          </a:xfrm>
          <a:prstGeom prst="rect">
            <a:avLst/>
          </a:prstGeom>
          <a:solidFill>
            <a:srgbClr val="FDCD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7" name="Shape 147"/>
          <p:cNvSpPr/>
          <p:nvPr/>
        </p:nvSpPr>
        <p:spPr>
          <a:xfrm>
            <a:off x="6928926" y="9089184"/>
            <a:ext cx="4686301" cy="200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lnSpc>
                <a:spcPct val="90000"/>
              </a:lnSpc>
              <a:defRPr b="1">
                <a:solidFill>
                  <a:srgbClr val="2424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Jan 21, 2017</a:t>
            </a:r>
          </a:p>
          <a:p>
            <a:pPr algn="r">
              <a:lnSpc>
                <a:spcPct val="90000"/>
              </a:lnSpc>
              <a:defRPr b="1" sz="8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The Pitch</a:t>
            </a:r>
          </a:p>
        </p:txBody>
      </p:sp>
      <p:sp>
        <p:nvSpPr>
          <p:cNvPr id="148" name="Shape 148"/>
          <p:cNvSpPr/>
          <p:nvPr/>
        </p:nvSpPr>
        <p:spPr>
          <a:xfrm>
            <a:off x="11517396" y="4452731"/>
            <a:ext cx="10321291" cy="288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80000"/>
              </a:lnSpc>
              <a:defRPr b="1" sz="10000">
                <a:solidFill>
                  <a:srgbClr val="2424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Yeah</a:t>
            </a:r>
          </a:p>
          <a:p>
            <a:pPr algn="l">
              <a:lnSpc>
                <a:spcPct val="80000"/>
              </a:lnSpc>
              <a:defRPr b="1" sz="10000">
                <a:solidFill>
                  <a:srgbClr val="2424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Education Group</a:t>
            </a:r>
          </a:p>
        </p:txBody>
      </p:sp>
      <p:pic>
        <p:nvPicPr>
          <p:cNvPr id="149" name="SCET_logo2-SMALL_whitespac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20296" y="11399872"/>
            <a:ext cx="5307474" cy="19333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1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0532" y="744974"/>
            <a:ext cx="2739621" cy="1663424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/>
        </p:nvSpPr>
        <p:spPr>
          <a:xfrm>
            <a:off x="11539629" y="7419659"/>
            <a:ext cx="829945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71717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Kevin, Andy, Syeda, Nicole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 rot="18900000">
            <a:off x="9795785" y="5857833"/>
            <a:ext cx="3905334" cy="3905334"/>
          </a:xfrm>
          <a:prstGeom prst="rect">
            <a:avLst/>
          </a:prstGeom>
          <a:solidFill>
            <a:srgbClr val="FDCD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189" name="image1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21973" y="6560234"/>
            <a:ext cx="2852959" cy="1732239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Shape 190"/>
          <p:cNvSpPr/>
          <p:nvPr/>
        </p:nvSpPr>
        <p:spPr>
          <a:xfrm>
            <a:off x="482237" y="4423905"/>
            <a:ext cx="7788911" cy="6413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lnSpc>
                <a:spcPct val="120000"/>
              </a:lnSpc>
              <a:defRPr b="1">
                <a:solidFill>
                  <a:srgbClr val="2424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Academics Consultants</a:t>
            </a:r>
          </a:p>
          <a:p>
            <a:pPr algn="r">
              <a:lnSpc>
                <a:spcPct val="120000"/>
              </a:lnSpc>
              <a:defRPr b="1">
                <a:solidFill>
                  <a:srgbClr val="2424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Volunteer position</a:t>
            </a:r>
          </a:p>
          <a:p>
            <a:pPr algn="r">
              <a:lnSpc>
                <a:spcPct val="120000"/>
              </a:lnSpc>
              <a:defRPr b="1">
                <a:solidFill>
                  <a:srgbClr val="2424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Tutors</a:t>
            </a:r>
          </a:p>
          <a:p>
            <a:pPr algn="r">
              <a:lnSpc>
                <a:spcPct val="120000"/>
              </a:lnSpc>
              <a:defRPr b="1">
                <a:solidFill>
                  <a:srgbClr val="2424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Competition Infomations</a:t>
            </a:r>
          </a:p>
          <a:p>
            <a:pPr algn="r">
              <a:lnSpc>
                <a:spcPct val="120000"/>
              </a:lnSpc>
              <a:defRPr b="1">
                <a:solidFill>
                  <a:srgbClr val="2424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Intership oppt.</a:t>
            </a:r>
          </a:p>
          <a:p>
            <a:pPr algn="r">
              <a:lnSpc>
                <a:spcPct val="120000"/>
              </a:lnSpc>
              <a:defRPr b="1">
                <a:solidFill>
                  <a:srgbClr val="2424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Career Consultants</a:t>
            </a:r>
          </a:p>
          <a:p>
            <a:pPr algn="r">
              <a:lnSpc>
                <a:spcPct val="120000"/>
              </a:lnSpc>
              <a:defRPr b="1">
                <a:solidFill>
                  <a:srgbClr val="2424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Special Training</a:t>
            </a:r>
          </a:p>
        </p:txBody>
      </p:sp>
      <p:sp>
        <p:nvSpPr>
          <p:cNvPr id="191" name="Shape 191"/>
          <p:cNvSpPr/>
          <p:nvPr/>
        </p:nvSpPr>
        <p:spPr>
          <a:xfrm>
            <a:off x="8470936" y="7383980"/>
            <a:ext cx="929240" cy="92924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2" name="Shape 192"/>
          <p:cNvSpPr/>
          <p:nvPr/>
        </p:nvSpPr>
        <p:spPr>
          <a:xfrm>
            <a:off x="15225757" y="4702162"/>
            <a:ext cx="8676006" cy="6413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1">
                <a:solidFill>
                  <a:srgbClr val="2424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5hrs consoling/semester</a:t>
            </a:r>
          </a:p>
          <a:p>
            <a:pPr algn="l">
              <a:lnSpc>
                <a:spcPct val="120000"/>
              </a:lnSpc>
              <a:defRPr b="1">
                <a:solidFill>
                  <a:srgbClr val="2424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25hrs volunteer/semester</a:t>
            </a:r>
          </a:p>
          <a:p>
            <a:pPr algn="l">
              <a:lnSpc>
                <a:spcPct val="120000"/>
              </a:lnSpc>
              <a:defRPr b="1">
                <a:solidFill>
                  <a:srgbClr val="2424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40hrs of tutoring/semester</a:t>
            </a:r>
          </a:p>
          <a:p>
            <a:pPr algn="l">
              <a:lnSpc>
                <a:spcPct val="120000"/>
              </a:lnSpc>
              <a:defRPr b="1">
                <a:solidFill>
                  <a:srgbClr val="2424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10 career coaching courses</a:t>
            </a:r>
          </a:p>
          <a:p>
            <a:pPr marL="610576" indent="-610576" algn="l">
              <a:lnSpc>
                <a:spcPct val="120000"/>
              </a:lnSpc>
              <a:buSzPct val="75000"/>
              <a:buChar char="+"/>
              <a:defRPr b="1">
                <a:solidFill>
                  <a:srgbClr val="2424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2 intership posiitons</a:t>
            </a:r>
          </a:p>
          <a:p>
            <a:pPr algn="l">
              <a:lnSpc>
                <a:spcPct val="120000"/>
              </a:lnSpc>
              <a:defRPr b="1">
                <a:solidFill>
                  <a:srgbClr val="2424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competition training</a:t>
            </a:r>
          </a:p>
          <a:p>
            <a:pPr marL="610576" indent="-610576" algn="l">
              <a:lnSpc>
                <a:spcPct val="120000"/>
              </a:lnSpc>
              <a:buSzPct val="75000"/>
              <a:buChar char="+"/>
              <a:defRPr b="1">
                <a:solidFill>
                  <a:srgbClr val="2424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2 national academic</a:t>
            </a:r>
          </a:p>
        </p:txBody>
      </p:sp>
      <p:sp>
        <p:nvSpPr>
          <p:cNvPr id="193" name="Shape 193"/>
          <p:cNvSpPr/>
          <p:nvPr/>
        </p:nvSpPr>
        <p:spPr>
          <a:xfrm>
            <a:off x="14096728" y="7383980"/>
            <a:ext cx="929241" cy="92924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4" name="Shape 194"/>
          <p:cNvSpPr/>
          <p:nvPr/>
        </p:nvSpPr>
        <p:spPr>
          <a:xfrm>
            <a:off x="4644733" y="3501448"/>
            <a:ext cx="3601213" cy="100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20000"/>
              </a:lnSpc>
              <a:defRPr sz="6000">
                <a:solidFill>
                  <a:srgbClr val="24242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Resources</a:t>
            </a:r>
          </a:p>
        </p:txBody>
      </p:sp>
      <p:sp>
        <p:nvSpPr>
          <p:cNvPr id="195" name="Shape 195"/>
          <p:cNvSpPr/>
          <p:nvPr/>
        </p:nvSpPr>
        <p:spPr>
          <a:xfrm>
            <a:off x="15269808" y="3450648"/>
            <a:ext cx="5504689" cy="100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20000"/>
              </a:lnSpc>
              <a:defRPr sz="6000">
                <a:solidFill>
                  <a:srgbClr val="24242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Students(clients)</a:t>
            </a:r>
          </a:p>
        </p:txBody>
      </p:sp>
      <p:sp>
        <p:nvSpPr>
          <p:cNvPr id="196" name="Shape 196"/>
          <p:cNvSpPr/>
          <p:nvPr/>
        </p:nvSpPr>
        <p:spPr>
          <a:xfrm>
            <a:off x="459505" y="589084"/>
            <a:ext cx="4971416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>
                <a:solidFill>
                  <a:srgbClr val="7A7A7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Product Design </a:t>
            </a:r>
          </a:p>
        </p:txBody>
      </p:sp>
      <p:grpSp>
        <p:nvGrpSpPr>
          <p:cNvPr id="199" name="Group 199"/>
          <p:cNvGrpSpPr/>
          <p:nvPr/>
        </p:nvGrpSpPr>
        <p:grpSpPr>
          <a:xfrm>
            <a:off x="249661" y="-4755471"/>
            <a:ext cx="18821060" cy="2641766"/>
            <a:chOff x="0" y="0"/>
            <a:chExt cx="18821058" cy="2641764"/>
          </a:xfrm>
        </p:grpSpPr>
        <p:sp>
          <p:nvSpPr>
            <p:cNvPr id="197" name="Shape 197"/>
            <p:cNvSpPr/>
            <p:nvPr/>
          </p:nvSpPr>
          <p:spPr>
            <a:xfrm>
              <a:off x="0" y="857928"/>
              <a:ext cx="18821059" cy="1783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lnSpc>
                  <a:spcPct val="120000"/>
                </a:lnSpc>
                <a:defRPr b="1">
                  <a:solidFill>
                    <a:srgbClr val="242424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Two-year program that bundles and provides educational services at a lower cost </a:t>
              </a:r>
            </a:p>
          </p:txBody>
        </p:sp>
        <p:sp>
          <p:nvSpPr>
            <p:cNvPr id="198" name="Shape 198"/>
            <p:cNvSpPr/>
            <p:nvPr/>
          </p:nvSpPr>
          <p:spPr>
            <a:xfrm>
              <a:off x="20392" y="0"/>
              <a:ext cx="3829686" cy="857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1">
                  <a:solidFill>
                    <a:srgbClr val="7A7A7A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Our solution</a:t>
              </a:r>
            </a:p>
          </p:txBody>
        </p:sp>
      </p:grpSp>
      <p:sp>
        <p:nvSpPr>
          <p:cNvPr id="200" name="Shape 200"/>
          <p:cNvSpPr/>
          <p:nvPr/>
        </p:nvSpPr>
        <p:spPr>
          <a:xfrm>
            <a:off x="10868342" y="8548543"/>
            <a:ext cx="176022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20000"/>
              </a:lnSpc>
              <a:defRPr b="1" sz="4000">
                <a:solidFill>
                  <a:srgbClr val="2424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bundle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400">
        <p:dissolve/>
      </p:transition>
    </mc:Choice>
    <mc:Fallback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>
            <a:off x="5752470" y="3215221"/>
            <a:ext cx="3846101" cy="166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lnSpc>
                <a:spcPct val="90000"/>
              </a:lnSpc>
              <a:defRPr b="1" sz="51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Chinese Agencies</a:t>
            </a:r>
          </a:p>
        </p:txBody>
      </p:sp>
      <p:sp>
        <p:nvSpPr>
          <p:cNvPr id="203" name="Shape 203"/>
          <p:cNvSpPr/>
          <p:nvPr/>
        </p:nvSpPr>
        <p:spPr>
          <a:xfrm>
            <a:off x="3568324" y="9639764"/>
            <a:ext cx="3856657" cy="166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lnSpc>
                <a:spcPct val="90000"/>
              </a:lnSpc>
              <a:defRPr b="1" sz="51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Students and parents</a:t>
            </a:r>
          </a:p>
        </p:txBody>
      </p:sp>
      <p:pic>
        <p:nvPicPr>
          <p:cNvPr id="20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71075" y="11409726"/>
            <a:ext cx="583157" cy="574321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hape 205"/>
          <p:cNvSpPr/>
          <p:nvPr/>
        </p:nvSpPr>
        <p:spPr>
          <a:xfrm>
            <a:off x="1790221" y="3872665"/>
            <a:ext cx="2304806" cy="737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12,000</a:t>
            </a:r>
          </a:p>
        </p:txBody>
      </p:sp>
      <p:sp>
        <p:nvSpPr>
          <p:cNvPr id="206" name="Shape 206"/>
          <p:cNvSpPr/>
          <p:nvPr/>
        </p:nvSpPr>
        <p:spPr>
          <a:xfrm>
            <a:off x="5852176" y="11328006"/>
            <a:ext cx="1890733" cy="737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b="1" sz="4000">
                <a:solidFill>
                  <a:srgbClr val="10A19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$12000</a:t>
            </a:r>
          </a:p>
        </p:txBody>
      </p:sp>
      <p:sp>
        <p:nvSpPr>
          <p:cNvPr id="207" name="Shape 207"/>
          <p:cNvSpPr/>
          <p:nvPr/>
        </p:nvSpPr>
        <p:spPr>
          <a:xfrm>
            <a:off x="648656" y="1623855"/>
            <a:ext cx="3846101" cy="2372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lnSpc>
                <a:spcPct val="90000"/>
              </a:lnSpc>
              <a:defRPr b="1" sz="51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Parents of high schoolers</a:t>
            </a:r>
          </a:p>
        </p:txBody>
      </p:sp>
      <p:pic>
        <p:nvPicPr>
          <p:cNvPr id="20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7714" y="5095249"/>
            <a:ext cx="583157" cy="574321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hape 209"/>
          <p:cNvSpPr/>
          <p:nvPr/>
        </p:nvSpPr>
        <p:spPr>
          <a:xfrm>
            <a:off x="5730920" y="5051629"/>
            <a:ext cx="2133245" cy="737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b="1" sz="4000">
                <a:solidFill>
                  <a:srgbClr val="10A19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$8000</a:t>
            </a:r>
          </a:p>
        </p:txBody>
      </p:sp>
      <p:pic>
        <p:nvPicPr>
          <p:cNvPr id="210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8344" y="3826414"/>
            <a:ext cx="583157" cy="5743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79761" y="7736169"/>
            <a:ext cx="583157" cy="574321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Shape 212"/>
          <p:cNvSpPr/>
          <p:nvPr/>
        </p:nvSpPr>
        <p:spPr>
          <a:xfrm>
            <a:off x="14794565" y="8647657"/>
            <a:ext cx="3856657" cy="1309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$2000~$3,000 totally</a:t>
            </a:r>
          </a:p>
        </p:txBody>
      </p:sp>
      <p:sp>
        <p:nvSpPr>
          <p:cNvPr id="213" name="Shape 213"/>
          <p:cNvSpPr/>
          <p:nvPr/>
        </p:nvSpPr>
        <p:spPr>
          <a:xfrm>
            <a:off x="19547113" y="8029155"/>
            <a:ext cx="7517867" cy="701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Career coaches</a:t>
            </a:r>
          </a:p>
        </p:txBody>
      </p:sp>
      <p:pic>
        <p:nvPicPr>
          <p:cNvPr id="214" name="image3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84550" y="4856012"/>
            <a:ext cx="507373" cy="5001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image3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928950" y="5893736"/>
            <a:ext cx="507373" cy="5001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image3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504047" y="6931460"/>
            <a:ext cx="507373" cy="5001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image3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935847" y="8129765"/>
            <a:ext cx="507373" cy="500103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Shape 218"/>
          <p:cNvSpPr/>
          <p:nvPr/>
        </p:nvSpPr>
        <p:spPr>
          <a:xfrm>
            <a:off x="459505" y="589084"/>
            <a:ext cx="492252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>
                <a:solidFill>
                  <a:srgbClr val="7A7A7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Business Model</a:t>
            </a:r>
          </a:p>
        </p:txBody>
      </p:sp>
      <p:sp>
        <p:nvSpPr>
          <p:cNvPr id="219" name="Shape 219"/>
          <p:cNvSpPr/>
          <p:nvPr/>
        </p:nvSpPr>
        <p:spPr>
          <a:xfrm rot="18900000">
            <a:off x="9795785" y="5857833"/>
            <a:ext cx="3905334" cy="3905334"/>
          </a:xfrm>
          <a:prstGeom prst="rect">
            <a:avLst/>
          </a:prstGeom>
          <a:solidFill>
            <a:srgbClr val="FDCD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220" name="image1.t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21973" y="6944380"/>
            <a:ext cx="2852959" cy="1732239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Shape 221"/>
          <p:cNvSpPr/>
          <p:nvPr/>
        </p:nvSpPr>
        <p:spPr>
          <a:xfrm rot="20202960">
            <a:off x="7530920" y="9275757"/>
            <a:ext cx="2160908" cy="92924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10A19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10A19A"/>
                </a:solidFill>
              </a:defRPr>
            </a:pPr>
          </a:p>
        </p:txBody>
      </p:sp>
      <p:sp>
        <p:nvSpPr>
          <p:cNvPr id="222" name="Shape 222"/>
          <p:cNvSpPr/>
          <p:nvPr/>
        </p:nvSpPr>
        <p:spPr>
          <a:xfrm rot="818033">
            <a:off x="7519058" y="5341062"/>
            <a:ext cx="2160908" cy="92924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10A19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10A19A"/>
                </a:solidFill>
              </a:defRPr>
            </a:pPr>
          </a:p>
        </p:txBody>
      </p:sp>
      <p:sp>
        <p:nvSpPr>
          <p:cNvPr id="223" name="Shape 223"/>
          <p:cNvSpPr/>
          <p:nvPr/>
        </p:nvSpPr>
        <p:spPr>
          <a:xfrm rot="818033">
            <a:off x="3839150" y="3596792"/>
            <a:ext cx="1632009" cy="92924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4" name="Shape 224"/>
          <p:cNvSpPr/>
          <p:nvPr/>
        </p:nvSpPr>
        <p:spPr>
          <a:xfrm>
            <a:off x="15259867" y="6338003"/>
            <a:ext cx="2133245" cy="92924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32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236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137149" y="4103294"/>
            <a:ext cx="1553442" cy="1291331"/>
          </a:xfrm>
          <a:prstGeom prst="rect">
            <a:avLst/>
          </a:prstGeom>
        </p:spPr>
      </p:pic>
      <p:sp>
        <p:nvSpPr>
          <p:cNvPr id="226" name="Shape 226"/>
          <p:cNvSpPr/>
          <p:nvPr/>
        </p:nvSpPr>
        <p:spPr>
          <a:xfrm>
            <a:off x="10268949" y="3160928"/>
            <a:ext cx="3846102" cy="951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lnSpc>
                <a:spcPct val="90000"/>
              </a:lnSpc>
              <a:defRPr b="1" sz="51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partnership</a:t>
            </a:r>
          </a:p>
        </p:txBody>
      </p:sp>
      <p:sp>
        <p:nvSpPr>
          <p:cNvPr id="227" name="Shape 227"/>
          <p:cNvSpPr/>
          <p:nvPr/>
        </p:nvSpPr>
        <p:spPr>
          <a:xfrm>
            <a:off x="18816742" y="4796041"/>
            <a:ext cx="4562179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Application consultant</a:t>
            </a:r>
          </a:p>
        </p:txBody>
      </p:sp>
      <p:sp>
        <p:nvSpPr>
          <p:cNvPr id="228" name="Shape 228"/>
          <p:cNvSpPr/>
          <p:nvPr/>
        </p:nvSpPr>
        <p:spPr>
          <a:xfrm>
            <a:off x="18670816" y="5833766"/>
            <a:ext cx="1393033" cy="620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Tutors</a:t>
            </a:r>
          </a:p>
        </p:txBody>
      </p:sp>
      <p:sp>
        <p:nvSpPr>
          <p:cNvPr id="229" name="Shape 229"/>
          <p:cNvSpPr/>
          <p:nvPr/>
        </p:nvSpPr>
        <p:spPr>
          <a:xfrm>
            <a:off x="19147625" y="6931460"/>
            <a:ext cx="3290814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Intern providers</a:t>
            </a:r>
          </a:p>
        </p:txBody>
      </p:sp>
      <p:sp>
        <p:nvSpPr>
          <p:cNvPr id="230" name="Shape 230"/>
          <p:cNvSpPr/>
          <p:nvPr/>
        </p:nvSpPr>
        <p:spPr>
          <a:xfrm rot="20710552">
            <a:off x="15418260" y="5755800"/>
            <a:ext cx="2133245" cy="92924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B52418">
              <a:alpha val="4259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1" name="Shape 231"/>
          <p:cNvSpPr/>
          <p:nvPr/>
        </p:nvSpPr>
        <p:spPr>
          <a:xfrm rot="1128104">
            <a:off x="15623742" y="7292175"/>
            <a:ext cx="2133245" cy="92924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B52418">
              <a:alpha val="4259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2" name="Shape 232"/>
          <p:cNvSpPr/>
          <p:nvPr/>
        </p:nvSpPr>
        <p:spPr>
          <a:xfrm>
            <a:off x="16259585" y="11967526"/>
            <a:ext cx="1891376" cy="951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lnSpc>
                <a:spcPct val="90000"/>
              </a:lnSpc>
              <a:defRPr b="1" sz="5100">
                <a:solidFill>
                  <a:srgbClr val="FF32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cost</a:t>
            </a:r>
          </a:p>
        </p:txBody>
      </p:sp>
      <p:sp>
        <p:nvSpPr>
          <p:cNvPr id="233" name="Shape 233"/>
          <p:cNvSpPr/>
          <p:nvPr/>
        </p:nvSpPr>
        <p:spPr>
          <a:xfrm>
            <a:off x="16259585" y="10929802"/>
            <a:ext cx="3846101" cy="951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lnSpc>
                <a:spcPct val="90000"/>
              </a:lnSpc>
              <a:defRPr b="1" sz="5100">
                <a:solidFill>
                  <a:srgbClr val="10A19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revenue</a:t>
            </a:r>
          </a:p>
        </p:txBody>
      </p:sp>
      <p:sp>
        <p:nvSpPr>
          <p:cNvPr id="234" name="Shape 234"/>
          <p:cNvSpPr/>
          <p:nvPr/>
        </p:nvSpPr>
        <p:spPr>
          <a:xfrm rot="16200000">
            <a:off x="15352594" y="10943560"/>
            <a:ext cx="737762" cy="923977"/>
          </a:xfrm>
          <a:prstGeom prst="rect">
            <a:avLst/>
          </a:prstGeom>
          <a:solidFill>
            <a:srgbClr val="10A19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5" name="Shape 235"/>
          <p:cNvSpPr/>
          <p:nvPr/>
        </p:nvSpPr>
        <p:spPr>
          <a:xfrm rot="16200000">
            <a:off x="15560896" y="12189586"/>
            <a:ext cx="737762" cy="507373"/>
          </a:xfrm>
          <a:prstGeom prst="rect">
            <a:avLst/>
          </a:prstGeom>
          <a:solidFill>
            <a:srgbClr val="FF32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459505" y="589084"/>
            <a:ext cx="623824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>
                <a:solidFill>
                  <a:srgbClr val="7A7A7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Competitor Analysis</a:t>
            </a:r>
          </a:p>
        </p:txBody>
      </p:sp>
      <p:graphicFrame>
        <p:nvGraphicFramePr>
          <p:cNvPr id="240" name="Table 240"/>
          <p:cNvGraphicFramePr/>
          <p:nvPr/>
        </p:nvGraphicFramePr>
        <p:xfrm>
          <a:off x="581796" y="1920513"/>
          <a:ext cx="23239458" cy="1091387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64699"/>
                <a:gridCol w="4587383"/>
                <a:gridCol w="3711141"/>
                <a:gridCol w="3118390"/>
                <a:gridCol w="3169933"/>
                <a:gridCol w="3968859"/>
                <a:gridCol w="3118390"/>
              </a:tblGrid>
              <a:tr h="3021080">
                <a:tc>
                  <a:txBody>
                    <a:bodyPr/>
                    <a:lstStyle/>
                    <a:p>
                      <a:pPr defTabSz="457200">
                        <a:defRPr b="1" sz="50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</a:p>
                  </a:txBody>
                  <a:tcPr marL="25400" marR="25400" marT="0" marB="25400" anchor="ctr" anchorCtr="0" horzOverflow="overflow">
                    <a:lnL w="0">
                      <a:miter lim="400000"/>
                    </a:lnL>
                    <a:lnR w="50800">
                      <a:solidFill>
                        <a:srgbClr val="A9A9A9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3000">
                          <a:latin typeface="宋体"/>
                          <a:ea typeface="宋体"/>
                          <a:cs typeface="宋体"/>
                          <a:sym typeface="宋体"/>
                        </a:rPr>
                        <a:t>New Oriental
(China) 
2007 IPO</a:t>
                      </a:r>
                    </a:p>
                  </a:txBody>
                  <a:tcPr marL="25400" marR="25400" marT="0" marB="25400" anchor="ctr" anchorCtr="0" horzOverflow="overflow">
                    <a:lnL w="50800">
                      <a:solidFill>
                        <a:srgbClr val="A9A9A9"/>
                      </a:solidFill>
                      <a:miter lim="400000"/>
                    </a:lnL>
                    <a:lnR w="50800">
                      <a:solidFill>
                        <a:srgbClr val="A9A9A9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3000">
                          <a:latin typeface="宋体"/>
                          <a:ea typeface="宋体"/>
                          <a:cs typeface="宋体"/>
                          <a:sym typeface="宋体"/>
                        </a:rPr>
                        <a:t>Thinktank Learning
(US)</a:t>
                      </a:r>
                    </a:p>
                  </a:txBody>
                  <a:tcPr marL="25400" marR="25400" marT="0" marB="25400" anchor="ctr" anchorCtr="0" horzOverflow="overflow">
                    <a:lnL w="50800">
                      <a:solidFill>
                        <a:srgbClr val="A9A9A9"/>
                      </a:solidFill>
                      <a:miter lim="400000"/>
                    </a:lnL>
                    <a:lnR w="50800">
                      <a:solidFill>
                        <a:srgbClr val="A9A9A9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30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</a:p>
                  </a:txBody>
                  <a:tcPr marL="25400" marR="25400" marT="0" marB="25400" anchor="ctr" anchorCtr="0" horzOverflow="overflow">
                    <a:lnL w="50800">
                      <a:solidFill>
                        <a:srgbClr val="A9A9A9"/>
                      </a:solidFill>
                      <a:miter lim="400000"/>
                    </a:lnL>
                    <a:lnR w="50800">
                      <a:solidFill>
                        <a:srgbClr val="A9A9A9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DCD0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3000">
                          <a:latin typeface="宋体"/>
                          <a:ea typeface="宋体"/>
                          <a:cs typeface="宋体"/>
                          <a:sym typeface="宋体"/>
                        </a:rPr>
                        <a:t>Dreambig Career
(US)</a:t>
                      </a:r>
                    </a:p>
                  </a:txBody>
                  <a:tcPr marL="25400" marR="25400" marT="0" marB="25400" anchor="ctr" anchorCtr="0" horzOverflow="overflow">
                    <a:lnL w="50800">
                      <a:solidFill>
                        <a:srgbClr val="A9A9A9"/>
                      </a:solidFill>
                      <a:miter lim="400000"/>
                    </a:lnL>
                    <a:lnR w="50800">
                      <a:solidFill>
                        <a:srgbClr val="A9A9A9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3000">
                          <a:latin typeface="宋体"/>
                          <a:ea typeface="宋体"/>
                          <a:cs typeface="宋体"/>
                          <a:sym typeface="宋体"/>
                        </a:rPr>
                        <a:t>Sunrise
(China)</a:t>
                      </a:r>
                    </a:p>
                  </a:txBody>
                  <a:tcPr marL="25400" marR="25400" marT="0" marB="25400" anchor="ctr" anchorCtr="0" horzOverflow="overflow">
                    <a:lnL w="50800">
                      <a:solidFill>
                        <a:srgbClr val="A9A9A9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</a:p>
                  </a:txBody>
                  <a:tcPr marL="25400" marR="25400" marT="0" marB="25400" anchor="ctr" anchorCtr="0" horzOverflow="overflow">
                    <a:lnL w="0">
                      <a:miter lim="400000"/>
                    </a:lnL>
                    <a:noFill/>
                  </a:tcPr>
                </a:tc>
              </a:tr>
              <a:tr h="1118918"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b="1" sz="3100">
                          <a:latin typeface="宋体"/>
                          <a:ea typeface="宋体"/>
                          <a:cs typeface="宋体"/>
                          <a:sym typeface="宋体"/>
                        </a:rPr>
                        <a:t>Admission Consulting</a:t>
                      </a:r>
                    </a:p>
                  </a:txBody>
                  <a:tcPr marL="25400" marR="25400" marT="0" marB="25400" anchor="ctr" anchorCtr="0" horzOverflow="overflow">
                    <a:lnL w="0">
                      <a:miter lim="400000"/>
                    </a:lnL>
                    <a:lnR w="508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5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√</a:t>
                      </a:r>
                    </a:p>
                  </a:txBody>
                  <a:tcPr marL="25400" marR="25400" marT="0" marB="25400" anchor="ctr" anchorCtr="0" horzOverflow="overflow">
                    <a:lnL w="50800">
                      <a:solidFill>
                        <a:srgbClr val="A9A9A9"/>
                      </a:solidFill>
                      <a:miter lim="400000"/>
                    </a:lnL>
                    <a:lnR w="508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5000">
                          <a:latin typeface="宋体"/>
                          <a:ea typeface="宋体"/>
                          <a:cs typeface="宋体"/>
                          <a:sym typeface="宋体"/>
                        </a:rPr>
                        <a:t>√</a:t>
                      </a:r>
                    </a:p>
                  </a:txBody>
                  <a:tcPr marL="25400" marR="25400" marT="0" marB="25400" anchor="ctr" anchorCtr="0" horzOverflow="overflow">
                    <a:lnL w="50800">
                      <a:solidFill>
                        <a:srgbClr val="A9A9A9"/>
                      </a:solidFill>
                      <a:miter lim="400000"/>
                    </a:lnL>
                    <a:lnR w="508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5000">
                          <a:latin typeface="宋体"/>
                          <a:ea typeface="宋体"/>
                          <a:cs typeface="宋体"/>
                          <a:sym typeface="宋体"/>
                        </a:rPr>
                        <a:t>√</a:t>
                      </a:r>
                    </a:p>
                  </a:txBody>
                  <a:tcPr marL="25400" marR="25400" marT="0" marB="25400" anchor="ctr" anchorCtr="0" horzOverflow="overflow">
                    <a:lnL w="50800">
                      <a:solidFill>
                        <a:srgbClr val="A9A9A9"/>
                      </a:solidFill>
                      <a:miter lim="400000"/>
                    </a:lnL>
                    <a:lnR w="508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B>
                    <a:solidFill>
                      <a:srgbClr val="FDCD0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50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</a:p>
                  </a:txBody>
                  <a:tcPr marL="25400" marR="25400" marT="0" marB="25400" anchor="ctr" anchorCtr="0" horzOverflow="overflow">
                    <a:lnL w="50800">
                      <a:solidFill>
                        <a:srgbClr val="A9A9A9"/>
                      </a:solidFill>
                      <a:miter lim="400000"/>
                    </a:lnL>
                    <a:lnR w="508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50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</a:p>
                  </a:txBody>
                  <a:tcPr marL="25400" marR="25400" marT="0" marB="25400" anchor="ctr" anchorCtr="0" horzOverflow="overflow">
                    <a:lnL w="50800">
                      <a:solidFill>
                        <a:srgbClr val="A9A9A9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</a:p>
                  </a:txBody>
                  <a:tcPr marL="25400" marR="25400" marT="0" marB="25400" anchor="ctr" anchorCtr="0" horzOverflow="overflow">
                    <a:lnL w="0">
                      <a:miter lim="400000"/>
                    </a:lnL>
                    <a:noFill/>
                  </a:tcPr>
                </a:tc>
              </a:tr>
              <a:tr h="1118918"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b="1" sz="3100">
                          <a:latin typeface="宋体"/>
                          <a:ea typeface="宋体"/>
                          <a:cs typeface="宋体"/>
                          <a:sym typeface="宋体"/>
                        </a:rPr>
                        <a:t>Tutoring</a:t>
                      </a:r>
                    </a:p>
                  </a:txBody>
                  <a:tcPr marL="25400" marR="25400" marT="0" marB="25400" anchor="ctr" anchorCtr="0" horzOverflow="overflow">
                    <a:lnL w="0">
                      <a:miter lim="400000"/>
                    </a:lnL>
                    <a:lnR w="50800">
                      <a:solidFill>
                        <a:srgbClr val="A9A9A9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5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25400" marR="25400" marT="0" marB="25400" anchor="ctr" anchorCtr="0" horzOverflow="overflow">
                    <a:lnL w="50800">
                      <a:solidFill>
                        <a:srgbClr val="A9A9A9"/>
                      </a:solidFill>
                      <a:miter lim="400000"/>
                    </a:lnL>
                    <a:lnR w="50800">
                      <a:solidFill>
                        <a:srgbClr val="A9A9A9"/>
                      </a:solidFill>
                      <a:miter lim="400000"/>
                    </a:lnR>
                    <a:lnT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T>
                    <a:lnB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5000">
                          <a:latin typeface="宋体"/>
                          <a:ea typeface="宋体"/>
                          <a:cs typeface="宋体"/>
                          <a:sym typeface="宋体"/>
                        </a:rPr>
                        <a:t>√</a:t>
                      </a:r>
                    </a:p>
                  </a:txBody>
                  <a:tcPr marL="25400" marR="25400" marT="0" marB="25400" anchor="ctr" anchorCtr="0" horzOverflow="overflow">
                    <a:lnL w="50800">
                      <a:solidFill>
                        <a:srgbClr val="A9A9A9"/>
                      </a:solidFill>
                      <a:miter lim="400000"/>
                    </a:lnL>
                    <a:lnR w="50800">
                      <a:solidFill>
                        <a:srgbClr val="A9A9A9"/>
                      </a:solidFill>
                      <a:miter lim="400000"/>
                    </a:lnR>
                    <a:lnT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T>
                    <a:lnB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5000">
                          <a:latin typeface="宋体"/>
                          <a:ea typeface="宋体"/>
                          <a:cs typeface="宋体"/>
                          <a:sym typeface="宋体"/>
                        </a:rPr>
                        <a:t>√</a:t>
                      </a:r>
                    </a:p>
                  </a:txBody>
                  <a:tcPr marL="25400" marR="25400" marT="0" marB="25400" anchor="ctr" anchorCtr="0" horzOverflow="overflow">
                    <a:lnL w="50800">
                      <a:solidFill>
                        <a:srgbClr val="A9A9A9"/>
                      </a:solidFill>
                      <a:miter lim="400000"/>
                    </a:lnL>
                    <a:lnR w="50800">
                      <a:solidFill>
                        <a:srgbClr val="A9A9A9"/>
                      </a:solidFill>
                      <a:miter lim="400000"/>
                    </a:lnR>
                    <a:lnT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T>
                    <a:lnB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B>
                    <a:solidFill>
                      <a:srgbClr val="FDCD0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50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</a:p>
                  </a:txBody>
                  <a:tcPr marL="25400" marR="25400" marT="0" marB="25400" anchor="ctr" anchorCtr="0" horzOverflow="overflow">
                    <a:lnL w="50800">
                      <a:solidFill>
                        <a:srgbClr val="A9A9A9"/>
                      </a:solidFill>
                      <a:miter lim="400000"/>
                    </a:lnL>
                    <a:lnR w="50800">
                      <a:solidFill>
                        <a:srgbClr val="A9A9A9"/>
                      </a:solidFill>
                      <a:miter lim="400000"/>
                    </a:lnR>
                    <a:lnT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T>
                    <a:lnB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50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</a:p>
                  </a:txBody>
                  <a:tcPr marL="25400" marR="25400" marT="0" marB="25400" anchor="ctr" anchorCtr="0" horzOverflow="overflow">
                    <a:lnL w="50800">
                      <a:solidFill>
                        <a:srgbClr val="A9A9A9"/>
                      </a:solidFill>
                      <a:miter lim="400000"/>
                    </a:lnL>
                    <a:lnR w="0">
                      <a:miter lim="400000"/>
                    </a:lnR>
                    <a:lnT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T>
                    <a:lnB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</a:p>
                  </a:txBody>
                  <a:tcPr marL="25400" marR="25400" marT="0" marB="25400" anchor="ctr" anchorCtr="0" horzOverflow="overflow">
                    <a:lnL w="0">
                      <a:miter lim="400000"/>
                    </a:lnL>
                    <a:noFill/>
                  </a:tcPr>
                </a:tc>
              </a:tr>
              <a:tr h="1118918"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b="1" sz="3100">
                          <a:latin typeface="宋体"/>
                          <a:ea typeface="宋体"/>
                          <a:cs typeface="宋体"/>
                          <a:sym typeface="宋体"/>
                        </a:rPr>
                        <a:t>Career Coaching</a:t>
                      </a:r>
                    </a:p>
                  </a:txBody>
                  <a:tcPr marL="25400" marR="25400" marT="0" marB="25400" anchor="ctr" anchorCtr="0" horzOverflow="overflow">
                    <a:lnL w="0">
                      <a:miter lim="400000"/>
                    </a:lnL>
                    <a:lnR w="50800">
                      <a:solidFill>
                        <a:srgbClr val="A9A9A9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50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</a:p>
                  </a:txBody>
                  <a:tcPr marL="25400" marR="25400" marT="0" marB="25400" anchor="ctr" anchorCtr="0" horzOverflow="overflow">
                    <a:lnL w="50800">
                      <a:solidFill>
                        <a:srgbClr val="A9A9A9"/>
                      </a:solidFill>
                      <a:miter lim="400000"/>
                    </a:lnL>
                    <a:lnR w="50800">
                      <a:solidFill>
                        <a:srgbClr val="A9A9A9"/>
                      </a:solidFill>
                      <a:miter lim="400000"/>
                    </a:lnR>
                    <a:lnT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T>
                    <a:lnB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50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</a:p>
                  </a:txBody>
                  <a:tcPr marL="25400" marR="25400" marT="0" marB="25400" anchor="ctr" anchorCtr="0" horzOverflow="overflow">
                    <a:lnL w="50800">
                      <a:solidFill>
                        <a:srgbClr val="A9A9A9"/>
                      </a:solidFill>
                      <a:miter lim="400000"/>
                    </a:lnL>
                    <a:lnR w="50800">
                      <a:solidFill>
                        <a:srgbClr val="A9A9A9"/>
                      </a:solidFill>
                      <a:miter lim="400000"/>
                    </a:lnR>
                    <a:lnT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T>
                    <a:lnB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5000">
                          <a:latin typeface="宋体"/>
                          <a:ea typeface="宋体"/>
                          <a:cs typeface="宋体"/>
                          <a:sym typeface="宋体"/>
                        </a:rPr>
                        <a:t>√</a:t>
                      </a:r>
                    </a:p>
                  </a:txBody>
                  <a:tcPr marL="25400" marR="25400" marT="0" marB="25400" anchor="ctr" anchorCtr="0" horzOverflow="overflow">
                    <a:lnL w="50800">
                      <a:solidFill>
                        <a:srgbClr val="A9A9A9"/>
                      </a:solidFill>
                      <a:miter lim="400000"/>
                    </a:lnL>
                    <a:lnR w="50800">
                      <a:solidFill>
                        <a:srgbClr val="A9A9A9"/>
                      </a:solidFill>
                      <a:miter lim="400000"/>
                    </a:lnR>
                    <a:lnT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T>
                    <a:lnB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B>
                    <a:solidFill>
                      <a:srgbClr val="FDCD0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5000">
                          <a:latin typeface="宋体"/>
                          <a:ea typeface="宋体"/>
                          <a:cs typeface="宋体"/>
                          <a:sym typeface="宋体"/>
                        </a:rPr>
                        <a:t>√</a:t>
                      </a:r>
                    </a:p>
                  </a:txBody>
                  <a:tcPr marL="25400" marR="25400" marT="0" marB="25400" anchor="ctr" anchorCtr="0" horzOverflow="overflow">
                    <a:lnL w="50800">
                      <a:solidFill>
                        <a:srgbClr val="A9A9A9"/>
                      </a:solidFill>
                      <a:miter lim="400000"/>
                    </a:lnL>
                    <a:lnR w="50800">
                      <a:solidFill>
                        <a:srgbClr val="A9A9A9"/>
                      </a:solidFill>
                      <a:miter lim="400000"/>
                    </a:lnR>
                    <a:lnT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T>
                    <a:lnB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5000">
                          <a:latin typeface="宋体"/>
                          <a:ea typeface="宋体"/>
                          <a:cs typeface="宋体"/>
                          <a:sym typeface="宋体"/>
                        </a:rPr>
                        <a:t>√</a:t>
                      </a:r>
                    </a:p>
                  </a:txBody>
                  <a:tcPr marL="25400" marR="25400" marT="0" marB="25400" anchor="ctr" anchorCtr="0" horzOverflow="overflow">
                    <a:lnL w="50800">
                      <a:solidFill>
                        <a:srgbClr val="A9A9A9"/>
                      </a:solidFill>
                      <a:miter lim="400000"/>
                    </a:lnL>
                    <a:lnR w="0">
                      <a:miter lim="400000"/>
                    </a:lnR>
                    <a:lnT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T>
                    <a:lnB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</a:p>
                  </a:txBody>
                  <a:tcPr marL="25400" marR="25400" marT="0" marB="25400" anchor="ctr" anchorCtr="0" horzOverflow="overflow">
                    <a:lnL w="0">
                      <a:miter lim="400000"/>
                    </a:lnL>
                    <a:noFill/>
                  </a:tcPr>
                </a:tc>
              </a:tr>
              <a:tr h="1118918"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b="1" sz="3100">
                          <a:latin typeface="宋体"/>
                          <a:ea typeface="宋体"/>
                          <a:cs typeface="宋体"/>
                          <a:sym typeface="宋体"/>
                        </a:rPr>
                        <a:t>Internship</a:t>
                      </a:r>
                    </a:p>
                  </a:txBody>
                  <a:tcPr marL="25400" marR="25400" marT="0" marB="25400" anchor="ctr" anchorCtr="0" horzOverflow="overflow">
                    <a:lnL w="0">
                      <a:miter lim="400000"/>
                    </a:lnL>
                    <a:lnR w="50800">
                      <a:solidFill>
                        <a:srgbClr val="A9A9A9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5000">
                          <a:latin typeface="宋体"/>
                          <a:ea typeface="宋体"/>
                          <a:cs typeface="宋体"/>
                          <a:sym typeface="宋体"/>
                        </a:rPr>
                        <a:t>√</a:t>
                      </a:r>
                    </a:p>
                  </a:txBody>
                  <a:tcPr marL="25400" marR="25400" marT="0" marB="25400" anchor="ctr" anchorCtr="0" horzOverflow="overflow">
                    <a:lnL w="50800">
                      <a:solidFill>
                        <a:srgbClr val="A9A9A9"/>
                      </a:solidFill>
                      <a:miter lim="400000"/>
                    </a:lnL>
                    <a:lnR w="50800">
                      <a:solidFill>
                        <a:srgbClr val="A9A9A9"/>
                      </a:solidFill>
                      <a:miter lim="400000"/>
                    </a:lnR>
                    <a:lnT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T>
                    <a:lnB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50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</a:p>
                  </a:txBody>
                  <a:tcPr marL="25400" marR="25400" marT="0" marB="25400" anchor="ctr" anchorCtr="0" horzOverflow="overflow">
                    <a:lnL w="50800">
                      <a:solidFill>
                        <a:srgbClr val="A9A9A9"/>
                      </a:solidFill>
                      <a:miter lim="400000"/>
                    </a:lnL>
                    <a:lnR w="50800">
                      <a:solidFill>
                        <a:srgbClr val="A9A9A9"/>
                      </a:solidFill>
                      <a:miter lim="400000"/>
                    </a:lnR>
                    <a:lnT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T>
                    <a:lnB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5000">
                          <a:latin typeface="宋体"/>
                          <a:ea typeface="宋体"/>
                          <a:cs typeface="宋体"/>
                          <a:sym typeface="宋体"/>
                        </a:rPr>
                        <a:t>√</a:t>
                      </a:r>
                    </a:p>
                  </a:txBody>
                  <a:tcPr marL="25400" marR="25400" marT="0" marB="25400" anchor="ctr" anchorCtr="0" horzOverflow="overflow">
                    <a:lnL w="50800">
                      <a:solidFill>
                        <a:srgbClr val="A9A9A9"/>
                      </a:solidFill>
                      <a:miter lim="400000"/>
                    </a:lnL>
                    <a:lnR w="50800">
                      <a:solidFill>
                        <a:srgbClr val="A9A9A9"/>
                      </a:solidFill>
                      <a:miter lim="400000"/>
                    </a:lnR>
                    <a:lnT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T>
                    <a:lnB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B>
                    <a:solidFill>
                      <a:srgbClr val="FDCD0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5000">
                          <a:latin typeface="宋体"/>
                          <a:ea typeface="宋体"/>
                          <a:cs typeface="宋体"/>
                          <a:sym typeface="宋体"/>
                        </a:rPr>
                        <a:t>√</a:t>
                      </a:r>
                    </a:p>
                  </a:txBody>
                  <a:tcPr marL="25400" marR="25400" marT="0" marB="25400" anchor="ctr" anchorCtr="0" horzOverflow="overflow">
                    <a:lnL w="50800">
                      <a:solidFill>
                        <a:srgbClr val="A9A9A9"/>
                      </a:solidFill>
                      <a:miter lim="400000"/>
                    </a:lnL>
                    <a:lnR w="50800">
                      <a:solidFill>
                        <a:srgbClr val="A9A9A9"/>
                      </a:solidFill>
                      <a:miter lim="400000"/>
                    </a:lnR>
                    <a:lnT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T>
                    <a:lnB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50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</a:p>
                  </a:txBody>
                  <a:tcPr marL="25400" marR="25400" marT="0" marB="25400" anchor="ctr" anchorCtr="0" horzOverflow="overflow">
                    <a:lnL w="50800">
                      <a:solidFill>
                        <a:srgbClr val="A9A9A9"/>
                      </a:solidFill>
                      <a:miter lim="400000"/>
                    </a:lnL>
                    <a:lnR w="0">
                      <a:miter lim="400000"/>
                    </a:lnR>
                    <a:lnT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T>
                    <a:lnB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</a:p>
                  </a:txBody>
                  <a:tcPr marL="25400" marR="25400" marT="0" marB="25400" anchor="ctr" anchorCtr="0" horzOverflow="overflow">
                    <a:lnL w="0">
                      <a:miter lim="400000"/>
                    </a:lnL>
                    <a:noFill/>
                  </a:tcPr>
                </a:tc>
              </a:tr>
              <a:tr h="1118918"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b="1" sz="3100">
                          <a:latin typeface="宋体"/>
                          <a:ea typeface="宋体"/>
                          <a:cs typeface="宋体"/>
                          <a:sym typeface="宋体"/>
                        </a:rPr>
                        <a:t>Competition Training</a:t>
                      </a:r>
                    </a:p>
                  </a:txBody>
                  <a:tcPr marL="25400" marR="25400" marT="0" marB="25400" anchor="ctr" anchorCtr="0" horzOverflow="overflow">
                    <a:lnL w="0">
                      <a:miter lim="400000"/>
                    </a:lnL>
                    <a:lnR w="50800">
                      <a:solidFill>
                        <a:srgbClr val="A9A9A9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50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</a:p>
                  </a:txBody>
                  <a:tcPr marL="25400" marR="25400" marT="0" marB="25400" anchor="ctr" anchorCtr="0" horzOverflow="overflow">
                    <a:lnL w="50800">
                      <a:solidFill>
                        <a:srgbClr val="A9A9A9"/>
                      </a:solidFill>
                      <a:miter lim="400000"/>
                    </a:lnL>
                    <a:lnR w="50800">
                      <a:solidFill>
                        <a:srgbClr val="A9A9A9"/>
                      </a:solidFill>
                      <a:miter lim="400000"/>
                    </a:lnR>
                    <a:lnT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T>
                    <a:lnB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5000">
                          <a:latin typeface="宋体"/>
                          <a:ea typeface="宋体"/>
                          <a:cs typeface="宋体"/>
                          <a:sym typeface="宋体"/>
                        </a:rPr>
                        <a:t>√</a:t>
                      </a:r>
                    </a:p>
                  </a:txBody>
                  <a:tcPr marL="25400" marR="25400" marT="0" marB="25400" anchor="ctr" anchorCtr="0" horzOverflow="overflow">
                    <a:lnL w="50800">
                      <a:solidFill>
                        <a:srgbClr val="A9A9A9"/>
                      </a:solidFill>
                      <a:miter lim="400000"/>
                    </a:lnL>
                    <a:lnR w="50800">
                      <a:solidFill>
                        <a:srgbClr val="A9A9A9"/>
                      </a:solidFill>
                      <a:miter lim="400000"/>
                    </a:lnR>
                    <a:lnT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T>
                    <a:lnB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5000">
                          <a:latin typeface="宋体"/>
                          <a:ea typeface="宋体"/>
                          <a:cs typeface="宋体"/>
                          <a:sym typeface="宋体"/>
                        </a:rPr>
                        <a:t>√</a:t>
                      </a:r>
                    </a:p>
                  </a:txBody>
                  <a:tcPr marL="25400" marR="25400" marT="0" marB="25400" anchor="ctr" anchorCtr="0" horzOverflow="overflow">
                    <a:lnL w="50800">
                      <a:solidFill>
                        <a:srgbClr val="A9A9A9"/>
                      </a:solidFill>
                      <a:miter lim="400000"/>
                    </a:lnL>
                    <a:lnR w="50800">
                      <a:solidFill>
                        <a:srgbClr val="A9A9A9"/>
                      </a:solidFill>
                      <a:miter lim="400000"/>
                    </a:lnR>
                    <a:lnT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T>
                    <a:lnB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B>
                    <a:solidFill>
                      <a:srgbClr val="FDCD0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50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</a:p>
                  </a:txBody>
                  <a:tcPr marL="25400" marR="25400" marT="0" marB="25400" anchor="ctr" anchorCtr="0" horzOverflow="overflow">
                    <a:lnL w="50800">
                      <a:solidFill>
                        <a:srgbClr val="A9A9A9"/>
                      </a:solidFill>
                      <a:miter lim="400000"/>
                    </a:lnL>
                    <a:lnR w="50800">
                      <a:solidFill>
                        <a:srgbClr val="A9A9A9"/>
                      </a:solidFill>
                      <a:miter lim="400000"/>
                    </a:lnR>
                    <a:lnT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T>
                    <a:lnB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5000">
                          <a:latin typeface="宋体"/>
                          <a:ea typeface="宋体"/>
                          <a:cs typeface="宋体"/>
                          <a:sym typeface="宋体"/>
                        </a:rPr>
                        <a:t>√</a:t>
                      </a:r>
                    </a:p>
                  </a:txBody>
                  <a:tcPr marL="25400" marR="25400" marT="0" marB="25400" anchor="ctr" anchorCtr="0" horzOverflow="overflow">
                    <a:lnL w="50800">
                      <a:solidFill>
                        <a:srgbClr val="A9A9A9"/>
                      </a:solidFill>
                      <a:miter lim="400000"/>
                    </a:lnL>
                    <a:lnR w="0">
                      <a:miter lim="400000"/>
                    </a:lnR>
                    <a:lnT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T>
                    <a:lnB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</a:p>
                  </a:txBody>
                  <a:tcPr marL="25400" marR="25400" marT="0" marB="25400" anchor="ctr" anchorCtr="0" horzOverflow="overflow">
                    <a:lnL w="0">
                      <a:miter lim="400000"/>
                    </a:lnL>
                    <a:noFill/>
                  </a:tcPr>
                </a:tc>
              </a:tr>
              <a:tr h="1118918"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b="1" sz="3100">
                          <a:latin typeface="宋体"/>
                          <a:ea typeface="宋体"/>
                          <a:cs typeface="宋体"/>
                          <a:sym typeface="宋体"/>
                        </a:rPr>
                        <a:t>Volunteer Opp.</a:t>
                      </a:r>
                    </a:p>
                  </a:txBody>
                  <a:tcPr marL="25400" marR="25400" marT="0" marB="25400" anchor="ctr" anchorCtr="0" horzOverflow="overflow">
                    <a:lnL w="0">
                      <a:miter lim="400000"/>
                    </a:lnL>
                    <a:lnR w="50800">
                      <a:solidFill>
                        <a:srgbClr val="A9A9A9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5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√</a:t>
                      </a:r>
                    </a:p>
                  </a:txBody>
                  <a:tcPr marL="25400" marR="25400" marT="0" marB="25400" anchor="ctr" anchorCtr="0" horzOverflow="overflow">
                    <a:lnL w="50800">
                      <a:solidFill>
                        <a:srgbClr val="A9A9A9"/>
                      </a:solidFill>
                      <a:miter lim="400000"/>
                    </a:lnL>
                    <a:lnR w="50800">
                      <a:solidFill>
                        <a:srgbClr val="A9A9A9"/>
                      </a:solidFill>
                      <a:miter lim="400000"/>
                    </a:lnR>
                    <a:lnT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T>
                    <a:lnB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50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</a:p>
                  </a:txBody>
                  <a:tcPr marL="25400" marR="25400" marT="0" marB="25400" anchor="ctr" anchorCtr="0" horzOverflow="overflow">
                    <a:lnL w="50800">
                      <a:solidFill>
                        <a:srgbClr val="A9A9A9"/>
                      </a:solidFill>
                      <a:miter lim="400000"/>
                    </a:lnL>
                    <a:lnR w="50800">
                      <a:solidFill>
                        <a:srgbClr val="A9A9A9"/>
                      </a:solidFill>
                      <a:miter lim="400000"/>
                    </a:lnR>
                    <a:lnT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T>
                    <a:lnB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5000">
                          <a:latin typeface="宋体"/>
                          <a:ea typeface="宋体"/>
                          <a:cs typeface="宋体"/>
                          <a:sym typeface="宋体"/>
                        </a:rPr>
                        <a:t>√</a:t>
                      </a:r>
                    </a:p>
                  </a:txBody>
                  <a:tcPr marL="25400" marR="25400" marT="0" marB="25400" anchor="ctr" anchorCtr="0" horzOverflow="overflow">
                    <a:lnL w="50800">
                      <a:solidFill>
                        <a:srgbClr val="A9A9A9"/>
                      </a:solidFill>
                      <a:miter lim="400000"/>
                    </a:lnL>
                    <a:lnR w="50800">
                      <a:solidFill>
                        <a:srgbClr val="A9A9A9"/>
                      </a:solidFill>
                      <a:miter lim="400000"/>
                    </a:lnR>
                    <a:lnT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T>
                    <a:lnB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B>
                    <a:solidFill>
                      <a:srgbClr val="FDCD0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50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</a:p>
                  </a:txBody>
                  <a:tcPr marL="25400" marR="25400" marT="0" marB="25400" anchor="ctr" anchorCtr="0" horzOverflow="overflow">
                    <a:lnL w="50800">
                      <a:solidFill>
                        <a:srgbClr val="A9A9A9"/>
                      </a:solidFill>
                      <a:miter lim="400000"/>
                    </a:lnL>
                    <a:lnR w="50800">
                      <a:solidFill>
                        <a:srgbClr val="A9A9A9"/>
                      </a:solidFill>
                      <a:miter lim="400000"/>
                    </a:lnR>
                    <a:lnT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T>
                    <a:lnB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5000">
                          <a:latin typeface="宋体"/>
                          <a:ea typeface="宋体"/>
                          <a:cs typeface="宋体"/>
                          <a:sym typeface="宋体"/>
                        </a:rPr>
                        <a:t>√</a:t>
                      </a:r>
                    </a:p>
                  </a:txBody>
                  <a:tcPr marL="25400" marR="25400" marT="0" marB="25400" anchor="ctr" anchorCtr="0" horzOverflow="overflow">
                    <a:lnL w="50800">
                      <a:solidFill>
                        <a:srgbClr val="A9A9A9"/>
                      </a:solidFill>
                      <a:miter lim="400000"/>
                    </a:lnL>
                    <a:lnR w="0">
                      <a:miter lim="400000"/>
                    </a:lnR>
                    <a:lnT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T>
                    <a:lnB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</a:p>
                  </a:txBody>
                  <a:tcPr marL="25400" marR="25400" marT="0" marB="25400" anchor="ctr" anchorCtr="0" horzOverflow="overflow">
                    <a:lnL w="0">
                      <a:miter lim="400000"/>
                    </a:lnL>
                    <a:noFill/>
                  </a:tcPr>
                </a:tc>
              </a:tr>
              <a:tr h="1153884"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b="1" sz="3100">
                          <a:latin typeface="宋体"/>
                          <a:ea typeface="宋体"/>
                          <a:cs typeface="宋体"/>
                          <a:sym typeface="宋体"/>
                        </a:rPr>
                        <a:t>Average Price</a:t>
                      </a:r>
                    </a:p>
                  </a:txBody>
                  <a:tcPr marL="25400" marR="25400" marT="0" marB="25400" anchor="ctr" anchorCtr="0" horzOverflow="overflow">
                    <a:lnL w="0">
                      <a:miter lim="400000"/>
                    </a:lnL>
                    <a:lnR w="50800">
                      <a:solidFill>
                        <a:srgbClr val="A9A9A9"/>
                      </a:solidFill>
                      <a:miter lim="400000"/>
                    </a:lnR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5000">
                          <a:latin typeface="宋体"/>
                          <a:ea typeface="宋体"/>
                          <a:cs typeface="宋体"/>
                          <a:sym typeface="宋体"/>
                        </a:rPr>
                        <a:t>$24,000 </a:t>
                      </a:r>
                    </a:p>
                  </a:txBody>
                  <a:tcPr marL="25400" marR="25400" marT="0" marB="25400" anchor="ctr" anchorCtr="0" horzOverflow="overflow">
                    <a:lnL w="50800">
                      <a:solidFill>
                        <a:srgbClr val="A9A9A9"/>
                      </a:solidFill>
                      <a:miter lim="400000"/>
                    </a:lnL>
                    <a:lnR w="50800">
                      <a:solidFill>
                        <a:srgbClr val="A9A9A9"/>
                      </a:solidFill>
                      <a:miter lim="400000"/>
                    </a:lnR>
                    <a:lnT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5000">
                          <a:latin typeface="宋体"/>
                          <a:ea typeface="宋体"/>
                          <a:cs typeface="宋体"/>
                          <a:sym typeface="宋体"/>
                        </a:rPr>
                        <a:t>$20,000 </a:t>
                      </a:r>
                    </a:p>
                  </a:txBody>
                  <a:tcPr marL="25400" marR="25400" marT="0" marB="25400" anchor="ctr" anchorCtr="0" horzOverflow="overflow">
                    <a:lnL w="50800">
                      <a:solidFill>
                        <a:srgbClr val="A9A9A9"/>
                      </a:solidFill>
                      <a:miter lim="400000"/>
                    </a:lnL>
                    <a:lnR w="50800">
                      <a:solidFill>
                        <a:srgbClr val="A9A9A9"/>
                      </a:solidFill>
                      <a:miter lim="400000"/>
                    </a:lnR>
                    <a:lnT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5000">
                          <a:latin typeface="宋体"/>
                          <a:ea typeface="宋体"/>
                          <a:cs typeface="宋体"/>
                          <a:sym typeface="宋体"/>
                        </a:rPr>
                        <a:t>$12,000</a:t>
                      </a:r>
                    </a:p>
                  </a:txBody>
                  <a:tcPr marL="25400" marR="25400" marT="0" marB="25400" anchor="ctr" anchorCtr="0" horzOverflow="overflow">
                    <a:lnL w="50800">
                      <a:solidFill>
                        <a:srgbClr val="A9A9A9"/>
                      </a:solidFill>
                      <a:miter lim="400000"/>
                    </a:lnL>
                    <a:lnR w="50800">
                      <a:solidFill>
                        <a:srgbClr val="A9A9A9"/>
                      </a:solidFill>
                      <a:miter lim="400000"/>
                    </a:lnR>
                    <a:lnT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rgbClr val="FDCD0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5000">
                          <a:latin typeface="宋体"/>
                          <a:ea typeface="宋体"/>
                          <a:cs typeface="宋体"/>
                          <a:sym typeface="宋体"/>
                        </a:rPr>
                        <a:t>$14,000 </a:t>
                      </a:r>
                    </a:p>
                  </a:txBody>
                  <a:tcPr marL="25400" marR="25400" marT="0" marB="25400" anchor="ctr" anchorCtr="0" horzOverflow="overflow">
                    <a:lnL w="50800">
                      <a:solidFill>
                        <a:srgbClr val="A9A9A9"/>
                      </a:solidFill>
                      <a:miter lim="400000"/>
                    </a:lnL>
                    <a:lnR w="50800">
                      <a:solidFill>
                        <a:srgbClr val="A9A9A9"/>
                      </a:solidFill>
                      <a:miter lim="400000"/>
                    </a:lnR>
                    <a:lnT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5000">
                          <a:latin typeface="宋体"/>
                          <a:ea typeface="宋体"/>
                          <a:cs typeface="宋体"/>
                          <a:sym typeface="宋体"/>
                        </a:rPr>
                        <a:t>$9,000 </a:t>
                      </a:r>
                    </a:p>
                  </a:txBody>
                  <a:tcPr marL="25400" marR="25400" marT="0" marB="25400" anchor="ctr" anchorCtr="0" horzOverflow="overflow">
                    <a:lnL w="50800">
                      <a:solidFill>
                        <a:srgbClr val="A9A9A9"/>
                      </a:solidFill>
                      <a:miter lim="400000"/>
                    </a:lnL>
                    <a:lnR w="0">
                      <a:miter lim="400000"/>
                    </a:lnR>
                    <a:lnT w="101600">
                      <a:solidFill>
                        <a:srgbClr val="000000">
                          <a:alpha val="4712"/>
                        </a:srgb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</a:p>
                  </a:txBody>
                  <a:tcPr marL="25400" marR="25400" marT="0" marB="25400" anchor="ctr" anchorCtr="0" horzOverflow="overflow">
                    <a:lnL w="0">
                      <a:miter lim="400000"/>
                    </a:lnL>
                    <a:noFill/>
                  </a:tcPr>
                </a:tc>
              </a:tr>
            </a:tbl>
          </a:graphicData>
        </a:graphic>
      </p:graphicFrame>
      <p:pic>
        <p:nvPicPr>
          <p:cNvPr id="241" name="image1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02599" y="2467264"/>
            <a:ext cx="2739621" cy="1663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-1682028" y="-3077440"/>
            <a:ext cx="27748056" cy="23904562"/>
          </a:xfrm>
          <a:prstGeom prst="ellipse">
            <a:avLst/>
          </a:prstGeom>
          <a:solidFill>
            <a:srgbClr val="FDCD01">
              <a:alpha val="3741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6" name="Shape 246"/>
          <p:cNvSpPr/>
          <p:nvPr/>
        </p:nvSpPr>
        <p:spPr>
          <a:xfrm>
            <a:off x="5054619" y="4582429"/>
            <a:ext cx="14274762" cy="12297509"/>
          </a:xfrm>
          <a:prstGeom prst="ellipse">
            <a:avLst/>
          </a:prstGeom>
          <a:solidFill>
            <a:srgbClr val="FDCD01">
              <a:alpha val="4620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7" name="Shape 247"/>
          <p:cNvSpPr/>
          <p:nvPr/>
        </p:nvSpPr>
        <p:spPr>
          <a:xfrm>
            <a:off x="7388484" y="8730614"/>
            <a:ext cx="9607032" cy="8276324"/>
          </a:xfrm>
          <a:prstGeom prst="ellipse">
            <a:avLst/>
          </a:prstGeom>
          <a:solidFill>
            <a:srgbClr val="FDCD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8" name="Shape 248"/>
          <p:cNvSpPr/>
          <p:nvPr/>
        </p:nvSpPr>
        <p:spPr>
          <a:xfrm>
            <a:off x="436772" y="425586"/>
            <a:ext cx="37007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>
                <a:solidFill>
                  <a:srgbClr val="7A7A7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Market Size</a:t>
            </a:r>
          </a:p>
        </p:txBody>
      </p:sp>
      <p:sp>
        <p:nvSpPr>
          <p:cNvPr id="249" name="Shape 249"/>
          <p:cNvSpPr/>
          <p:nvPr/>
        </p:nvSpPr>
        <p:spPr>
          <a:xfrm>
            <a:off x="7957883" y="2077904"/>
            <a:ext cx="9033130" cy="294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70000"/>
              </a:lnSpc>
              <a:defRPr b="1" sz="8000">
                <a:solidFill>
                  <a:srgbClr val="2424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$</a:t>
            </a:r>
            <a:r>
              <a:rPr sz="15000"/>
              <a:t>84 billion</a:t>
            </a:r>
          </a:p>
        </p:txBody>
      </p:sp>
      <p:sp>
        <p:nvSpPr>
          <p:cNvPr id="250" name="Shape 250"/>
          <p:cNvSpPr/>
          <p:nvPr/>
        </p:nvSpPr>
        <p:spPr>
          <a:xfrm>
            <a:off x="9300591" y="6336659"/>
            <a:ext cx="6246115" cy="2221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70000"/>
              </a:lnSpc>
              <a:defRPr b="1" sz="8000">
                <a:solidFill>
                  <a:srgbClr val="2424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$</a:t>
            </a:r>
            <a:r>
              <a:rPr sz="14000"/>
              <a:t>1200M</a:t>
            </a:r>
          </a:p>
        </p:txBody>
      </p:sp>
      <p:sp>
        <p:nvSpPr>
          <p:cNvPr id="251" name="Shape 251"/>
          <p:cNvSpPr/>
          <p:nvPr/>
        </p:nvSpPr>
        <p:spPr>
          <a:xfrm>
            <a:off x="9682162" y="10759315"/>
            <a:ext cx="5584572" cy="2370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70000"/>
              </a:lnSpc>
              <a:defRPr b="1" sz="8000">
                <a:solidFill>
                  <a:srgbClr val="2424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$</a:t>
            </a:r>
            <a:r>
              <a:rPr sz="15000"/>
              <a:t>240M</a:t>
            </a:r>
          </a:p>
        </p:txBody>
      </p:sp>
      <p:sp>
        <p:nvSpPr>
          <p:cNvPr id="252" name="Shape 252"/>
          <p:cNvSpPr/>
          <p:nvPr/>
        </p:nvSpPr>
        <p:spPr>
          <a:xfrm>
            <a:off x="9553575" y="10302243"/>
            <a:ext cx="5382895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70000"/>
              </a:lnSpc>
              <a:defRPr b="1">
                <a:solidFill>
                  <a:srgbClr val="7A7A7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Chinese students</a:t>
            </a:r>
          </a:p>
        </p:txBody>
      </p:sp>
      <p:sp>
        <p:nvSpPr>
          <p:cNvPr id="253" name="Shape 253"/>
          <p:cNvSpPr/>
          <p:nvPr/>
        </p:nvSpPr>
        <p:spPr>
          <a:xfrm>
            <a:off x="8774429" y="5710183"/>
            <a:ext cx="673354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70000"/>
              </a:lnSpc>
              <a:defRPr b="1">
                <a:solidFill>
                  <a:srgbClr val="7A7A7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international students</a:t>
            </a:r>
          </a:p>
        </p:txBody>
      </p:sp>
      <p:sp>
        <p:nvSpPr>
          <p:cNvPr id="254" name="Shape 254"/>
          <p:cNvSpPr/>
          <p:nvPr/>
        </p:nvSpPr>
        <p:spPr>
          <a:xfrm>
            <a:off x="6309042" y="1666559"/>
            <a:ext cx="1176591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70000"/>
              </a:lnSpc>
              <a:defRPr b="1">
                <a:solidFill>
                  <a:srgbClr val="7A7A7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7M students in US Community College</a:t>
            </a:r>
          </a:p>
        </p:txBody>
      </p:sp>
      <p:sp>
        <p:nvSpPr>
          <p:cNvPr id="255" name="Shape 255"/>
          <p:cNvSpPr/>
          <p:nvPr/>
        </p:nvSpPr>
        <p:spPr>
          <a:xfrm>
            <a:off x="436772" y="1305864"/>
            <a:ext cx="5841874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3000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Appendix has how we calculate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-69108" y="7699740"/>
            <a:ext cx="24522215" cy="6256286"/>
          </a:xfrm>
          <a:prstGeom prst="rect">
            <a:avLst/>
          </a:prstGeom>
          <a:solidFill>
            <a:srgbClr val="FDCD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8" name="Shape 258"/>
          <p:cNvSpPr/>
          <p:nvPr/>
        </p:nvSpPr>
        <p:spPr>
          <a:xfrm>
            <a:off x="459505" y="589084"/>
            <a:ext cx="8816976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>
                <a:solidFill>
                  <a:srgbClr val="7A7A7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Product Market Fit / Traction</a:t>
            </a:r>
          </a:p>
        </p:txBody>
      </p:sp>
      <p:sp>
        <p:nvSpPr>
          <p:cNvPr id="259" name="Shape 259"/>
          <p:cNvSpPr/>
          <p:nvPr/>
        </p:nvSpPr>
        <p:spPr>
          <a:xfrm>
            <a:off x="6651588" y="8556618"/>
            <a:ext cx="16769589" cy="454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1">
                <a:solidFill>
                  <a:srgbClr val="2424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we got</a:t>
            </a:r>
          </a:p>
          <a:p>
            <a:pPr algn="r">
              <a:defRPr b="1" sz="8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11 students paid 120K on average</a:t>
            </a:r>
          </a:p>
          <a:p>
            <a:pPr algn="r">
              <a:defRPr b="1" sz="8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 agency in China signed</a:t>
            </a:r>
          </a:p>
          <a:p>
            <a:pPr algn="r">
              <a:defRPr b="1" sz="8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 agency in China is in negotiation</a:t>
            </a:r>
          </a:p>
        </p:txBody>
      </p:sp>
      <p:sp>
        <p:nvSpPr>
          <p:cNvPr id="260" name="Shape 260"/>
          <p:cNvSpPr/>
          <p:nvPr/>
        </p:nvSpPr>
        <p:spPr>
          <a:xfrm>
            <a:off x="543392" y="2302088"/>
            <a:ext cx="10969245" cy="454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>
                <a:solidFill>
                  <a:srgbClr val="FDCD0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what we did:</a:t>
            </a:r>
          </a:p>
          <a:p>
            <a:pPr algn="l">
              <a:defRPr b="1" sz="8000">
                <a:solidFill>
                  <a:srgbClr val="2424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research in 6 colleges</a:t>
            </a:r>
          </a:p>
          <a:p>
            <a:pPr algn="l">
              <a:defRPr b="1" sz="8000">
                <a:solidFill>
                  <a:srgbClr val="2424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 online marketing</a:t>
            </a:r>
          </a:p>
          <a:p>
            <a:pPr algn="l">
              <a:defRPr b="1" sz="8000">
                <a:solidFill>
                  <a:srgbClr val="2424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+ 1 workshop</a:t>
            </a:r>
          </a:p>
        </p:txBody>
      </p:sp>
      <p:sp>
        <p:nvSpPr>
          <p:cNvPr id="261" name="Shape 261"/>
          <p:cNvSpPr/>
          <p:nvPr/>
        </p:nvSpPr>
        <p:spPr>
          <a:xfrm>
            <a:off x="4557055" y="2386597"/>
            <a:ext cx="455879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rgbClr val="7A7A7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(last summer ~ now)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459505" y="589084"/>
            <a:ext cx="555752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>
                <a:solidFill>
                  <a:srgbClr val="7A7A7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Go to market plan</a:t>
            </a:r>
          </a:p>
        </p:txBody>
      </p:sp>
      <p:sp>
        <p:nvSpPr>
          <p:cNvPr id="264" name="Shape 264"/>
          <p:cNvSpPr/>
          <p:nvPr/>
        </p:nvSpPr>
        <p:spPr>
          <a:xfrm>
            <a:off x="1762592" y="4733599"/>
            <a:ext cx="19620485" cy="4248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b="1" sz="8000">
                <a:solidFill>
                  <a:srgbClr val="2424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Social Media Campaign</a:t>
            </a:r>
          </a:p>
          <a:p>
            <a:pPr algn="l">
              <a:lnSpc>
                <a:spcPct val="120000"/>
              </a:lnSpc>
              <a:defRPr b="1" sz="8000">
                <a:solidFill>
                  <a:srgbClr val="2424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CC integration</a:t>
            </a:r>
          </a:p>
          <a:p>
            <a:pPr algn="l">
              <a:lnSpc>
                <a:spcPct val="120000"/>
              </a:lnSpc>
              <a:defRPr b="1" sz="8000">
                <a:solidFill>
                  <a:srgbClr val="2424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Build partnership with Chinese agencies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459505" y="589084"/>
            <a:ext cx="1924686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>
                <a:solidFill>
                  <a:srgbClr val="7A7A7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TEAM</a:t>
            </a:r>
          </a:p>
        </p:txBody>
      </p:sp>
      <p:pic>
        <p:nvPicPr>
          <p:cNvPr id="267" name="image14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0150" y="2375148"/>
            <a:ext cx="4315939" cy="44828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image15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98092" y="2352660"/>
            <a:ext cx="4482853" cy="44828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image16.jpeg" descr="15094506_10210236770332441_3436422936590896648_n.jpg"/>
          <p:cNvPicPr>
            <a:picLocks noChangeAspect="1"/>
          </p:cNvPicPr>
          <p:nvPr/>
        </p:nvPicPr>
        <p:blipFill>
          <a:blip r:embed="rId4">
            <a:extLst/>
          </a:blip>
          <a:srcRect l="33623" t="2155" r="8221" b="11634"/>
          <a:stretch>
            <a:fillRect/>
          </a:stretch>
        </p:blipFill>
        <p:spPr>
          <a:xfrm>
            <a:off x="18947579" y="2491123"/>
            <a:ext cx="4304629" cy="4351761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pic>
        <p:nvPicPr>
          <p:cNvPr id="270" name="image17.tif"/>
          <p:cNvPicPr>
            <a:picLocks noChangeAspect="1"/>
          </p:cNvPicPr>
          <p:nvPr/>
        </p:nvPicPr>
        <p:blipFill>
          <a:blip r:embed="rId5">
            <a:extLst/>
          </a:blip>
          <a:srcRect l="0" t="12500" r="0" b="12500"/>
          <a:stretch>
            <a:fillRect/>
          </a:stretch>
        </p:blipFill>
        <p:spPr>
          <a:xfrm>
            <a:off x="13100760" y="2417658"/>
            <a:ext cx="4425227" cy="4425227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Shape 271"/>
          <p:cNvSpPr/>
          <p:nvPr/>
        </p:nvSpPr>
        <p:spPr>
          <a:xfrm>
            <a:off x="11954433" y="6488667"/>
            <a:ext cx="298943" cy="640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 </a:t>
            </a:r>
          </a:p>
        </p:txBody>
      </p:sp>
      <p:pic>
        <p:nvPicPr>
          <p:cNvPr id="272" name="image18.ti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089996" y="7414669"/>
            <a:ext cx="1093583" cy="1949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image18.ti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192000" y="7397599"/>
            <a:ext cx="1093582" cy="1949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image18.ti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53137" y="7414669"/>
            <a:ext cx="1093583" cy="1949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image18.ti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235271" y="7397598"/>
            <a:ext cx="1093583" cy="1949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image19.ti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25175" y="7739794"/>
            <a:ext cx="431801" cy="35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image19.ti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689625" y="7788464"/>
            <a:ext cx="431801" cy="35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image19.tif"/>
          <p:cNvPicPr>
            <a:picLocks noChangeAspect="1"/>
          </p:cNvPicPr>
          <p:nvPr/>
        </p:nvPicPr>
        <p:blipFill>
          <a:blip r:embed="rId7">
            <a:extLst/>
          </a:blip>
          <a:srcRect l="15376" t="13212" r="0" b="0"/>
          <a:stretch>
            <a:fillRect/>
          </a:stretch>
        </p:blipFill>
        <p:spPr>
          <a:xfrm flipH="1" rot="10800000">
            <a:off x="12759885" y="7680114"/>
            <a:ext cx="130688" cy="1103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image19.tif"/>
          <p:cNvPicPr>
            <a:picLocks noChangeAspect="1"/>
          </p:cNvPicPr>
          <p:nvPr/>
        </p:nvPicPr>
        <p:blipFill>
          <a:blip r:embed="rId7">
            <a:extLst/>
          </a:blip>
          <a:srcRect l="15376" t="13212" r="0" b="0"/>
          <a:stretch>
            <a:fillRect/>
          </a:stretch>
        </p:blipFill>
        <p:spPr>
          <a:xfrm>
            <a:off x="18805095" y="7599464"/>
            <a:ext cx="523753" cy="3241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image20.ti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64631" y="8862263"/>
            <a:ext cx="5033232" cy="3498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image20.ti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772854" y="8878968"/>
            <a:ext cx="5013082" cy="34653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image20.ti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835392" y="8873891"/>
            <a:ext cx="5169353" cy="34982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image20.ti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8918741" y="8851144"/>
            <a:ext cx="4933452" cy="3442097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Shape 284"/>
          <p:cNvSpPr/>
          <p:nvPr/>
        </p:nvSpPr>
        <p:spPr>
          <a:xfrm>
            <a:off x="1420291" y="9103606"/>
            <a:ext cx="3909230" cy="2937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3400">
                <a:latin typeface="Arial Hebrew"/>
                <a:ea typeface="Arial Hebrew"/>
                <a:cs typeface="Arial Hebrew"/>
                <a:sym typeface="Arial Hebrew"/>
              </a:defRPr>
            </a:lvl1pPr>
          </a:lstStyle>
          <a:p>
            <a:pPr/>
            <a:r>
              <a:t>Cofounded an education firm in China and grew to 1 million in 3 years</a:t>
            </a:r>
          </a:p>
        </p:txBody>
      </p:sp>
      <p:sp>
        <p:nvSpPr>
          <p:cNvPr id="285" name="Shape 285"/>
          <p:cNvSpPr/>
          <p:nvPr/>
        </p:nvSpPr>
        <p:spPr>
          <a:xfrm>
            <a:off x="7270266" y="9103607"/>
            <a:ext cx="3909229" cy="232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3400">
                <a:latin typeface="Arial Hebrew"/>
                <a:ea typeface="Arial Hebrew"/>
                <a:cs typeface="Arial Hebrew"/>
                <a:sym typeface="Arial Hebrew"/>
              </a:defRPr>
            </a:lvl1pPr>
          </a:lstStyle>
          <a:p>
            <a:pPr/>
            <a:r>
              <a:t>Full-stack, 8-time Hackathon Champion in 2016</a:t>
            </a:r>
          </a:p>
        </p:txBody>
      </p:sp>
      <p:sp>
        <p:nvSpPr>
          <p:cNvPr id="286" name="Shape 286"/>
          <p:cNvSpPr/>
          <p:nvPr/>
        </p:nvSpPr>
        <p:spPr>
          <a:xfrm>
            <a:off x="13205869" y="8952455"/>
            <a:ext cx="4365742" cy="34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3400">
                <a:latin typeface="Arial Hebrew"/>
                <a:ea typeface="Arial Hebrew"/>
                <a:cs typeface="Arial Hebrew"/>
                <a:sym typeface="Arial Hebrew"/>
              </a:defRPr>
            </a:lvl1pPr>
          </a:lstStyle>
          <a:p>
            <a:pPr/>
            <a:r>
              <a:t>Created 2 initiatives to educate over 1800 students on violence prevention &amp; stress-management</a:t>
            </a:r>
          </a:p>
        </p:txBody>
      </p:sp>
      <p:sp>
        <p:nvSpPr>
          <p:cNvPr id="287" name="Shape 287"/>
          <p:cNvSpPr/>
          <p:nvPr/>
        </p:nvSpPr>
        <p:spPr>
          <a:xfrm>
            <a:off x="19344298" y="8976200"/>
            <a:ext cx="4023819" cy="3394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3400">
                <a:latin typeface="Arial Hebrew"/>
                <a:ea typeface="Arial Hebrew"/>
                <a:cs typeface="Arial Hebrew"/>
                <a:sym typeface="Arial Hebrew"/>
              </a:defRPr>
            </a:lvl1pPr>
          </a:lstStyle>
          <a:p>
            <a:pPr/>
            <a:r>
              <a:t>Branding and Strategy at Packback and Nommery for 2 years</a:t>
            </a:r>
          </a:p>
        </p:txBody>
      </p:sp>
      <p:pic>
        <p:nvPicPr>
          <p:cNvPr id="288" name="image19.ti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flipH="1">
            <a:off x="12759886" y="7735302"/>
            <a:ext cx="467083" cy="3846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image19.ti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782221" y="7735302"/>
            <a:ext cx="148669" cy="122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image19.ti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flipH="1" rot="10800000">
            <a:off x="6650297" y="7735302"/>
            <a:ext cx="457043" cy="376389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Shape 291"/>
          <p:cNvSpPr/>
          <p:nvPr/>
        </p:nvSpPr>
        <p:spPr>
          <a:xfrm>
            <a:off x="12586578" y="7238802"/>
            <a:ext cx="5453589" cy="1336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4400">
                <a:latin typeface="Arial"/>
                <a:ea typeface="Arial"/>
                <a:cs typeface="Arial"/>
                <a:sym typeface="Arial"/>
              </a:defRPr>
            </a:pPr>
            <a:r>
              <a:t>Syeda Inamdar</a:t>
            </a:r>
          </a:p>
          <a:p>
            <a:pPr defTabSz="1828800"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Chief Operations Officer</a:t>
            </a:r>
          </a:p>
        </p:txBody>
      </p:sp>
      <p:sp>
        <p:nvSpPr>
          <p:cNvPr id="292" name="Shape 292"/>
          <p:cNvSpPr/>
          <p:nvPr/>
        </p:nvSpPr>
        <p:spPr>
          <a:xfrm>
            <a:off x="668647" y="7178930"/>
            <a:ext cx="5358940" cy="1399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4800">
                <a:latin typeface="Arial"/>
                <a:ea typeface="Arial"/>
                <a:cs typeface="Arial"/>
                <a:sym typeface="Arial"/>
              </a:defRPr>
            </a:pPr>
            <a:r>
              <a:t>Kevin Tian</a:t>
            </a:r>
          </a:p>
          <a:p>
            <a:pPr defTabSz="1828800"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Chief Executive Officer</a:t>
            </a:r>
          </a:p>
        </p:txBody>
      </p:sp>
      <p:sp>
        <p:nvSpPr>
          <p:cNvPr id="293" name="Shape 293"/>
          <p:cNvSpPr/>
          <p:nvPr/>
        </p:nvSpPr>
        <p:spPr>
          <a:xfrm>
            <a:off x="6343096" y="7213873"/>
            <a:ext cx="5792843" cy="1399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4800">
                <a:latin typeface="Arial"/>
                <a:ea typeface="Arial"/>
                <a:cs typeface="Arial"/>
                <a:sym typeface="Arial"/>
              </a:defRPr>
            </a:pPr>
            <a:r>
              <a:t>Andy Chen</a:t>
            </a:r>
          </a:p>
          <a:p>
            <a:pPr defTabSz="1828800"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Chief Technology Officer</a:t>
            </a:r>
          </a:p>
        </p:txBody>
      </p:sp>
      <p:sp>
        <p:nvSpPr>
          <p:cNvPr id="294" name="Shape 294"/>
          <p:cNvSpPr/>
          <p:nvPr/>
        </p:nvSpPr>
        <p:spPr>
          <a:xfrm>
            <a:off x="17810618" y="7246466"/>
            <a:ext cx="6578553" cy="1399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4800">
                <a:latin typeface="Arial"/>
                <a:ea typeface="Arial"/>
                <a:cs typeface="Arial"/>
                <a:sym typeface="Arial"/>
              </a:defRPr>
            </a:pPr>
            <a:r>
              <a:t>Nicole Tsai</a:t>
            </a:r>
          </a:p>
          <a:p>
            <a:pPr defTabSz="1828800"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Marketing Director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459505" y="589084"/>
            <a:ext cx="13212446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>
                <a:solidFill>
                  <a:srgbClr val="7A7A7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It’s profitable already, but we want to scale!</a:t>
            </a:r>
          </a:p>
        </p:txBody>
      </p:sp>
      <p:sp>
        <p:nvSpPr>
          <p:cNvPr id="297" name="Shape 297"/>
          <p:cNvSpPr/>
          <p:nvPr/>
        </p:nvSpPr>
        <p:spPr>
          <a:xfrm>
            <a:off x="1472522" y="2679838"/>
            <a:ext cx="7597141" cy="3126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20000">
                <a:solidFill>
                  <a:srgbClr val="2424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$500K</a:t>
            </a:r>
          </a:p>
        </p:txBody>
      </p:sp>
      <p:sp>
        <p:nvSpPr>
          <p:cNvPr id="298" name="Shape 298"/>
          <p:cNvSpPr/>
          <p:nvPr/>
        </p:nvSpPr>
        <p:spPr>
          <a:xfrm>
            <a:off x="1581299" y="6474362"/>
            <a:ext cx="19620485" cy="5721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b="1" sz="8000">
                <a:solidFill>
                  <a:srgbClr val="2424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Marketing</a:t>
            </a:r>
          </a:p>
          <a:p>
            <a:pPr algn="l">
              <a:lnSpc>
                <a:spcPct val="120000"/>
              </a:lnSpc>
              <a:defRPr b="1" sz="8000">
                <a:solidFill>
                  <a:srgbClr val="2424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Hire Associates to provide our services</a:t>
            </a:r>
          </a:p>
          <a:p>
            <a:pPr algn="l">
              <a:lnSpc>
                <a:spcPct val="120000"/>
              </a:lnSpc>
              <a:defRPr b="1" sz="8000">
                <a:solidFill>
                  <a:srgbClr val="2424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Expand to more CCs</a:t>
            </a:r>
          </a:p>
          <a:p>
            <a:pPr algn="l">
              <a:lnSpc>
                <a:spcPct val="120000"/>
              </a:lnSpc>
              <a:defRPr b="1" sz="8000">
                <a:solidFill>
                  <a:srgbClr val="2424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Build partnership with Chinese agencies</a:t>
            </a:r>
          </a:p>
        </p:txBody>
      </p:sp>
      <p:sp>
        <p:nvSpPr>
          <p:cNvPr id="299" name="Shape 299"/>
          <p:cNvSpPr/>
          <p:nvPr/>
        </p:nvSpPr>
        <p:spPr>
          <a:xfrm>
            <a:off x="1576180" y="2092458"/>
            <a:ext cx="338201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>
                <a:solidFill>
                  <a:srgbClr val="2424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We Ask for</a:t>
            </a:r>
          </a:p>
        </p:txBody>
      </p:sp>
      <p:sp>
        <p:nvSpPr>
          <p:cNvPr id="300" name="Shape 300"/>
          <p:cNvSpPr/>
          <p:nvPr/>
        </p:nvSpPr>
        <p:spPr>
          <a:xfrm>
            <a:off x="14969137" y="12439742"/>
            <a:ext cx="895223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>
                <a:solidFill>
                  <a:srgbClr val="7A7A7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capital allocation in appendix</a:t>
            </a:r>
          </a:p>
        </p:txBody>
      </p:sp>
      <p:sp>
        <p:nvSpPr>
          <p:cNvPr id="301" name="Shape 301"/>
          <p:cNvSpPr/>
          <p:nvPr/>
        </p:nvSpPr>
        <p:spPr>
          <a:xfrm>
            <a:off x="1559542" y="5496288"/>
            <a:ext cx="59105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>
                <a:solidFill>
                  <a:srgbClr val="7A7A7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timespan: 24month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/>
        </p:nvSpPr>
        <p:spPr>
          <a:xfrm rot="16200000">
            <a:off x="18166191" y="5415269"/>
            <a:ext cx="4143091" cy="9690349"/>
          </a:xfrm>
          <a:prstGeom prst="rect">
            <a:avLst/>
          </a:prstGeom>
          <a:solidFill>
            <a:srgbClr val="FDCD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4" name="Shape 304"/>
          <p:cNvSpPr/>
          <p:nvPr/>
        </p:nvSpPr>
        <p:spPr>
          <a:xfrm>
            <a:off x="9923780" y="6361440"/>
            <a:ext cx="453644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z="10000">
                <a:solidFill>
                  <a:srgbClr val="2424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305" name="image1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2189" y="4582357"/>
            <a:ext cx="2739621" cy="1663424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Shape 306"/>
          <p:cNvSpPr/>
          <p:nvPr/>
        </p:nvSpPr>
        <p:spPr>
          <a:xfrm>
            <a:off x="16112819" y="9056803"/>
            <a:ext cx="7371716" cy="2407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Contact Kevin, CEO</a:t>
            </a:r>
          </a:p>
          <a:p>
            <a:pPr algn="l">
              <a:defRPr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kevintian@berkeley.edu</a:t>
            </a:r>
          </a:p>
          <a:p>
            <a:pPr algn="l">
              <a:defRPr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925-639-4711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 rot="18900000">
            <a:off x="11843444" y="5211943"/>
            <a:ext cx="697112" cy="697112"/>
          </a:xfrm>
          <a:prstGeom prst="rect">
            <a:avLst/>
          </a:prstGeom>
          <a:solidFill>
            <a:srgbClr val="FDCD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9" name="Shape 309"/>
          <p:cNvSpPr/>
          <p:nvPr/>
        </p:nvSpPr>
        <p:spPr>
          <a:xfrm>
            <a:off x="11203178" y="6205985"/>
            <a:ext cx="197764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0">
                <a:solidFill>
                  <a:srgbClr val="2424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Q/A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 rot="18900000">
            <a:off x="9655299" y="4321300"/>
            <a:ext cx="5073401" cy="5073401"/>
          </a:xfrm>
          <a:prstGeom prst="rect">
            <a:avLst/>
          </a:prstGeom>
          <a:solidFill>
            <a:srgbClr val="FDCD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4" name="Shape 154"/>
          <p:cNvSpPr/>
          <p:nvPr/>
        </p:nvSpPr>
        <p:spPr>
          <a:xfrm>
            <a:off x="4461002" y="5818635"/>
            <a:ext cx="15461997" cy="2078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rgbClr val="7A7A7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it’s all about </a:t>
            </a:r>
          </a:p>
          <a:p>
            <a:pPr>
              <a:defRPr b="1" sz="8000">
                <a:solidFill>
                  <a:srgbClr val="2424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Community College(CC) Market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/>
        </p:nvSpPr>
        <p:spPr>
          <a:xfrm>
            <a:off x="9859009" y="6205985"/>
            <a:ext cx="466598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0">
                <a:solidFill>
                  <a:srgbClr val="2424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Appendix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image11.png" descr="https://lh5.googleusercontent.com/a7_xSn1drsIjRGeswg1nFY8WS1UbZqWtQnLCl_1bd8HJTckz044FHc7cGHpKIqz-K0yTAnJqwp8iLKcouvHnYmkD7jzI2dLRHmnYqoq4uih3AQhPaVfxmN9N81NwLH0QoK1vrZrhbL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5718" y="1424502"/>
            <a:ext cx="20692564" cy="12070663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Shape 314"/>
          <p:cNvSpPr/>
          <p:nvPr/>
        </p:nvSpPr>
        <p:spPr>
          <a:xfrm>
            <a:off x="436772" y="425586"/>
            <a:ext cx="782955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>
                <a:solidFill>
                  <a:srgbClr val="7A7A7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Product (App) screenshot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424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/>
        </p:nvSpPr>
        <p:spPr>
          <a:xfrm>
            <a:off x="18000698" y="894719"/>
            <a:ext cx="3997961" cy="2401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rgbClr val="FFFFFF">
                    <a:alpha val="3811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2016</a:t>
            </a:r>
          </a:p>
          <a:p>
            <a:pPr>
              <a:defRPr b="1" sz="10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18,000</a:t>
            </a:r>
          </a:p>
        </p:txBody>
      </p:sp>
      <p:sp>
        <p:nvSpPr>
          <p:cNvPr id="317" name="Shape 317"/>
          <p:cNvSpPr/>
          <p:nvPr/>
        </p:nvSpPr>
        <p:spPr>
          <a:xfrm>
            <a:off x="185168" y="10853610"/>
            <a:ext cx="2232661" cy="2401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rgbClr val="FFFFFF">
                    <a:alpha val="3811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2005</a:t>
            </a:r>
          </a:p>
          <a:p>
            <a:pPr>
              <a:defRPr b="1" sz="10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700</a:t>
            </a:r>
          </a:p>
        </p:txBody>
      </p:sp>
      <p:pic>
        <p:nvPicPr>
          <p:cNvPr id="322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6692" y="1241294"/>
            <a:ext cx="23182672" cy="12349179"/>
          </a:xfrm>
          <a:prstGeom prst="rect">
            <a:avLst/>
          </a:prstGeom>
        </p:spPr>
      </p:pic>
      <p:sp>
        <p:nvSpPr>
          <p:cNvPr id="319" name="Shape 319"/>
          <p:cNvSpPr/>
          <p:nvPr/>
        </p:nvSpPr>
        <p:spPr>
          <a:xfrm>
            <a:off x="7751757" y="8544281"/>
            <a:ext cx="2020825" cy="1641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4000">
                <a:solidFill>
                  <a:srgbClr val="FFFFFF">
                    <a:alpha val="3811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2008</a:t>
            </a:r>
          </a:p>
          <a:p>
            <a:pPr>
              <a:defRPr b="1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2,500</a:t>
            </a:r>
          </a:p>
        </p:txBody>
      </p:sp>
      <p:sp>
        <p:nvSpPr>
          <p:cNvPr id="320" name="Shape 320"/>
          <p:cNvSpPr/>
          <p:nvPr/>
        </p:nvSpPr>
        <p:spPr>
          <a:xfrm>
            <a:off x="17111268" y="12950918"/>
            <a:ext cx="7049644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1" sz="3000">
                <a:solidFill>
                  <a:srgbClr val="7A7A7A">
                    <a:alpha val="88344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resource: Ministry of Education, China</a:t>
            </a:r>
          </a:p>
        </p:txBody>
      </p:sp>
      <p:sp>
        <p:nvSpPr>
          <p:cNvPr id="321" name="Shape 321"/>
          <p:cNvSpPr/>
          <p:nvPr/>
        </p:nvSpPr>
        <p:spPr>
          <a:xfrm>
            <a:off x="487832" y="449216"/>
            <a:ext cx="1178356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solidFill>
                  <a:srgbClr val="7A7A7A">
                    <a:alpha val="88344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Chinese students enrolled in CC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/>
        </p:nvSpPr>
        <p:spPr>
          <a:xfrm>
            <a:off x="1264043" y="2680158"/>
            <a:ext cx="17586834" cy="9512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70000"/>
              </a:lnSpc>
              <a:defRPr b="1">
                <a:solidFill>
                  <a:srgbClr val="7A7A7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TAM = (all CC students) X our price X 0.5</a:t>
            </a:r>
          </a:p>
          <a:p>
            <a:pPr algn="l">
              <a:lnSpc>
                <a:spcPct val="70000"/>
              </a:lnSpc>
              <a:defRPr b="1" sz="8000">
                <a:solidFill>
                  <a:srgbClr val="2424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7M x 12000 x 0.5 = </a:t>
            </a:r>
            <a:r>
              <a:rPr sz="15000"/>
              <a:t>84 billion</a:t>
            </a:r>
          </a:p>
          <a:p>
            <a:pPr algn="l">
              <a:lnSpc>
                <a:spcPct val="70000"/>
              </a:lnSpc>
              <a:defRPr b="1" sz="8000">
                <a:solidFill>
                  <a:srgbClr val="2424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>
              <a:lnSpc>
                <a:spcPct val="70000"/>
              </a:lnSpc>
              <a:defRPr b="1">
                <a:solidFill>
                  <a:srgbClr val="7A7A7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SAM = (all international student in CC) X fraction</a:t>
            </a:r>
          </a:p>
          <a:p>
            <a:pPr algn="l">
              <a:lnSpc>
                <a:spcPct val="70000"/>
              </a:lnSpc>
              <a:defRPr b="1" sz="8000">
                <a:solidFill>
                  <a:srgbClr val="2424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100K x 12000 x 0.5 = </a:t>
            </a:r>
            <a:r>
              <a:rPr sz="14000"/>
              <a:t>1200M</a:t>
            </a:r>
          </a:p>
          <a:p>
            <a:pPr algn="l">
              <a:lnSpc>
                <a:spcPct val="70000"/>
              </a:lnSpc>
              <a:defRPr b="1" sz="8000">
                <a:solidFill>
                  <a:srgbClr val="2424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>
              <a:lnSpc>
                <a:spcPct val="70000"/>
              </a:lnSpc>
              <a:defRPr b="1">
                <a:solidFill>
                  <a:srgbClr val="7A7A7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Target Market = (chinese students in CC)</a:t>
            </a:r>
          </a:p>
          <a:p>
            <a:pPr algn="l">
              <a:lnSpc>
                <a:spcPct val="70000"/>
              </a:lnSpc>
              <a:defRPr b="1" sz="8000">
                <a:solidFill>
                  <a:srgbClr val="2424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20K x 12000 = </a:t>
            </a:r>
            <a:r>
              <a:rPr sz="15000"/>
              <a:t>240M</a:t>
            </a:r>
            <a:r>
              <a:t> -&gt; plan</a:t>
            </a:r>
          </a:p>
        </p:txBody>
      </p:sp>
      <p:sp>
        <p:nvSpPr>
          <p:cNvPr id="326" name="Shape 326"/>
          <p:cNvSpPr/>
          <p:nvPr/>
        </p:nvSpPr>
        <p:spPr>
          <a:xfrm>
            <a:off x="436772" y="425586"/>
            <a:ext cx="37007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>
                <a:solidFill>
                  <a:srgbClr val="7A7A7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Market Size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image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3752" y="2326014"/>
            <a:ext cx="22428990" cy="9914219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Shape 329"/>
          <p:cNvSpPr/>
          <p:nvPr/>
        </p:nvSpPr>
        <p:spPr>
          <a:xfrm>
            <a:off x="436772" y="425586"/>
            <a:ext cx="635698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>
                <a:solidFill>
                  <a:srgbClr val="7A7A7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Justification of Price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image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05637" y="1473334"/>
            <a:ext cx="14017867" cy="11233932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Shape 332"/>
          <p:cNvSpPr/>
          <p:nvPr/>
        </p:nvSpPr>
        <p:spPr>
          <a:xfrm>
            <a:off x="436772" y="425586"/>
            <a:ext cx="1469072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>
                <a:solidFill>
                  <a:srgbClr val="7A7A7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Partnership with China’s Agencies (commission)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80368" y="-84601"/>
            <a:ext cx="9137799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Shape 335"/>
          <p:cNvSpPr/>
          <p:nvPr/>
        </p:nvSpPr>
        <p:spPr>
          <a:xfrm>
            <a:off x="436772" y="425586"/>
            <a:ext cx="1187323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>
                <a:solidFill>
                  <a:srgbClr val="7A7A7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Projected Income Statement In 3 years</a:t>
            </a:r>
          </a:p>
        </p:txBody>
      </p:sp>
      <p:sp>
        <p:nvSpPr>
          <p:cNvPr id="336" name="Shape 336"/>
          <p:cNvSpPr/>
          <p:nvPr/>
        </p:nvSpPr>
        <p:spPr>
          <a:xfrm>
            <a:off x="1502738" y="2801125"/>
            <a:ext cx="7597141" cy="3126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20000">
                <a:solidFill>
                  <a:srgbClr val="2424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$500K</a:t>
            </a:r>
          </a:p>
        </p:txBody>
      </p:sp>
      <p:sp>
        <p:nvSpPr>
          <p:cNvPr id="337" name="Shape 337"/>
          <p:cNvSpPr/>
          <p:nvPr/>
        </p:nvSpPr>
        <p:spPr>
          <a:xfrm>
            <a:off x="1515749" y="2309992"/>
            <a:ext cx="2454276" cy="1783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>
                <a:solidFill>
                  <a:srgbClr val="2424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Ask for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5054619" y="5579544"/>
            <a:ext cx="14274762" cy="12297509"/>
          </a:xfrm>
          <a:prstGeom prst="ellipse">
            <a:avLst/>
          </a:prstGeom>
          <a:solidFill>
            <a:srgbClr val="FDCD01">
              <a:alpha val="4620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7" name="Shape 157"/>
          <p:cNvSpPr/>
          <p:nvPr/>
        </p:nvSpPr>
        <p:spPr>
          <a:xfrm>
            <a:off x="7957883" y="2077904"/>
            <a:ext cx="9527414" cy="294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70000"/>
              </a:lnSpc>
              <a:defRPr b="1" sz="15000">
                <a:solidFill>
                  <a:srgbClr val="2424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 sz="8000"/>
            </a:pPr>
            <a:r>
              <a:rPr sz="15000"/>
              <a:t>$84 billion</a:t>
            </a:r>
          </a:p>
        </p:txBody>
      </p:sp>
      <p:sp>
        <p:nvSpPr>
          <p:cNvPr id="158" name="Shape 158"/>
          <p:cNvSpPr/>
          <p:nvPr/>
        </p:nvSpPr>
        <p:spPr>
          <a:xfrm>
            <a:off x="9797184" y="9089063"/>
            <a:ext cx="4363721" cy="2221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70000"/>
              </a:lnSpc>
              <a:defRPr b="1" sz="14000">
                <a:solidFill>
                  <a:srgbClr val="2424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 sz="8000"/>
            </a:pPr>
            <a:r>
              <a:rPr sz="14000"/>
              <a:t>100K</a:t>
            </a:r>
          </a:p>
        </p:txBody>
      </p:sp>
      <p:sp>
        <p:nvSpPr>
          <p:cNvPr id="159" name="Shape 159"/>
          <p:cNvSpPr/>
          <p:nvPr/>
        </p:nvSpPr>
        <p:spPr>
          <a:xfrm>
            <a:off x="8612274" y="8278510"/>
            <a:ext cx="673354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70000"/>
              </a:lnSpc>
              <a:defRPr b="1">
                <a:solidFill>
                  <a:srgbClr val="7A7A7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international students</a:t>
            </a:r>
          </a:p>
        </p:txBody>
      </p:sp>
      <p:sp>
        <p:nvSpPr>
          <p:cNvPr id="160" name="Shape 160"/>
          <p:cNvSpPr/>
          <p:nvPr/>
        </p:nvSpPr>
        <p:spPr>
          <a:xfrm>
            <a:off x="6625676" y="1394619"/>
            <a:ext cx="10706736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70000"/>
              </a:lnSpc>
              <a:defRPr b="1">
                <a:solidFill>
                  <a:srgbClr val="7A7A7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7M students in Community College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 rot="16200000">
            <a:off x="17246265" y="7456878"/>
            <a:ext cx="1525899" cy="6494951"/>
          </a:xfrm>
          <a:prstGeom prst="rect">
            <a:avLst/>
          </a:prstGeom>
          <a:solidFill>
            <a:srgbClr val="FDCD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3" name="Shape 163"/>
          <p:cNvSpPr/>
          <p:nvPr/>
        </p:nvSpPr>
        <p:spPr>
          <a:xfrm>
            <a:off x="3837686" y="8739285"/>
            <a:ext cx="16708629" cy="2078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rgbClr val="7A7A7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International College Students’ Goal</a:t>
            </a:r>
          </a:p>
          <a:p>
            <a:pPr>
              <a:defRPr b="1" sz="8000">
                <a:solidFill>
                  <a:srgbClr val="24242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Transfer to University successfully</a:t>
            </a:r>
          </a:p>
        </p:txBody>
      </p:sp>
      <p:sp>
        <p:nvSpPr>
          <p:cNvPr id="164" name="Shape 164"/>
          <p:cNvSpPr/>
          <p:nvPr/>
        </p:nvSpPr>
        <p:spPr>
          <a:xfrm>
            <a:off x="8711565" y="4220679"/>
            <a:ext cx="6960871" cy="4456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0">
                <a:solidFill>
                  <a:srgbClr val="242424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/>
            <a:r>
              <a:t>75%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5497830" y="4629771"/>
            <a:ext cx="13388341" cy="4456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0">
                <a:solidFill>
                  <a:srgbClr val="242424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/>
            <a:r>
              <a:t>GPA 4.0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5497830" y="2663392"/>
            <a:ext cx="13388341" cy="4456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0">
                <a:solidFill>
                  <a:srgbClr val="242424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/>
            <a:r>
              <a:t>GPA 4.0</a:t>
            </a:r>
          </a:p>
        </p:txBody>
      </p:sp>
      <p:pic>
        <p:nvPicPr>
          <p:cNvPr id="169" name="Screen Shot 2017-01-11 at 22.15.01.png"/>
          <p:cNvPicPr>
            <a:picLocks noChangeAspect="1"/>
          </p:cNvPicPr>
          <p:nvPr/>
        </p:nvPicPr>
        <p:blipFill>
          <a:blip r:embed="rId2">
            <a:extLst/>
          </a:blip>
          <a:srcRect l="0" t="0" r="50768" b="63505"/>
          <a:stretch>
            <a:fillRect/>
          </a:stretch>
        </p:blipFill>
        <p:spPr>
          <a:xfrm>
            <a:off x="12685027" y="7288935"/>
            <a:ext cx="10789737" cy="576176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00">
        <p:dissolve/>
      </p:transition>
    </mc:Choice>
    <mc:Fallback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5497830" y="2663392"/>
            <a:ext cx="13388341" cy="4456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0">
                <a:solidFill>
                  <a:srgbClr val="242424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/>
            <a:r>
              <a:t>GPA 4.0</a:t>
            </a:r>
          </a:p>
        </p:txBody>
      </p:sp>
      <p:pic>
        <p:nvPicPr>
          <p:cNvPr id="172" name="Screen Shot 2017-01-11 at 22.15.08.png"/>
          <p:cNvPicPr>
            <a:picLocks noChangeAspect="1"/>
          </p:cNvPicPr>
          <p:nvPr/>
        </p:nvPicPr>
        <p:blipFill>
          <a:blip r:embed="rId2">
            <a:extLst/>
          </a:blip>
          <a:srcRect l="0" t="0" r="47665" b="67518"/>
          <a:stretch>
            <a:fillRect/>
          </a:stretch>
        </p:blipFill>
        <p:spPr>
          <a:xfrm>
            <a:off x="758388" y="8209688"/>
            <a:ext cx="11433710" cy="538683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pic>
        <p:nvPicPr>
          <p:cNvPr id="173" name="Screen Shot 2017-01-11 at 22.15.01.png"/>
          <p:cNvPicPr>
            <a:picLocks noChangeAspect="1"/>
          </p:cNvPicPr>
          <p:nvPr/>
        </p:nvPicPr>
        <p:blipFill>
          <a:blip r:embed="rId3">
            <a:extLst/>
          </a:blip>
          <a:srcRect l="0" t="0" r="50768" b="63505"/>
          <a:stretch>
            <a:fillRect/>
          </a:stretch>
        </p:blipFill>
        <p:spPr>
          <a:xfrm>
            <a:off x="12685027" y="7288935"/>
            <a:ext cx="10789737" cy="576176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5497830" y="2663392"/>
            <a:ext cx="13388341" cy="4456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0">
                <a:solidFill>
                  <a:srgbClr val="242424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/>
            <a:r>
              <a:t>GPA 4.0</a:t>
            </a:r>
          </a:p>
        </p:txBody>
      </p:sp>
      <p:pic>
        <p:nvPicPr>
          <p:cNvPr id="176" name="Screen Shot 2017-01-11 at 22.15.01.png"/>
          <p:cNvPicPr>
            <a:picLocks noChangeAspect="1"/>
          </p:cNvPicPr>
          <p:nvPr/>
        </p:nvPicPr>
        <p:blipFill>
          <a:blip r:embed="rId2">
            <a:extLst/>
          </a:blip>
          <a:srcRect l="0" t="0" r="50768" b="63505"/>
          <a:stretch>
            <a:fillRect/>
          </a:stretch>
        </p:blipFill>
        <p:spPr>
          <a:xfrm>
            <a:off x="12685027" y="7288935"/>
            <a:ext cx="10789737" cy="576176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pic>
        <p:nvPicPr>
          <p:cNvPr id="177" name="Screen Shot 2017-01-11 at 22.15.18.png"/>
          <p:cNvPicPr>
            <a:picLocks noChangeAspect="1"/>
          </p:cNvPicPr>
          <p:nvPr/>
        </p:nvPicPr>
        <p:blipFill>
          <a:blip r:embed="rId3">
            <a:extLst/>
          </a:blip>
          <a:srcRect l="0" t="0" r="45339" b="60758"/>
          <a:stretch>
            <a:fillRect/>
          </a:stretch>
        </p:blipFill>
        <p:spPr>
          <a:xfrm>
            <a:off x="15362045" y="9026549"/>
            <a:ext cx="11922874" cy="618191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pic>
        <p:nvPicPr>
          <p:cNvPr id="178" name="Screen Shot 2017-01-11 at 22.15.08.png"/>
          <p:cNvPicPr>
            <a:picLocks noChangeAspect="1"/>
          </p:cNvPicPr>
          <p:nvPr/>
        </p:nvPicPr>
        <p:blipFill>
          <a:blip r:embed="rId4">
            <a:extLst/>
          </a:blip>
          <a:srcRect l="0" t="0" r="47665" b="67518"/>
          <a:stretch>
            <a:fillRect/>
          </a:stretch>
        </p:blipFill>
        <p:spPr>
          <a:xfrm>
            <a:off x="758388" y="8209688"/>
            <a:ext cx="11433710" cy="538683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pic>
        <p:nvPicPr>
          <p:cNvPr id="179" name="Screen Shot 2017-01-11 at 22.15.27.png"/>
          <p:cNvPicPr>
            <a:picLocks noChangeAspect="1"/>
          </p:cNvPicPr>
          <p:nvPr/>
        </p:nvPicPr>
        <p:blipFill>
          <a:blip r:embed="rId5">
            <a:extLst/>
          </a:blip>
          <a:srcRect l="0" t="0" r="48316" b="65627"/>
          <a:stretch>
            <a:fillRect/>
          </a:stretch>
        </p:blipFill>
        <p:spPr>
          <a:xfrm>
            <a:off x="3520350" y="9291263"/>
            <a:ext cx="11219762" cy="565284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 rot="18900000">
            <a:off x="4989680" y="2203898"/>
            <a:ext cx="14404640" cy="14404640"/>
          </a:xfrm>
          <a:prstGeom prst="rect">
            <a:avLst/>
          </a:prstGeom>
          <a:solidFill>
            <a:srgbClr val="FDCD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182" name="Screen Shot 2017-01-11 at 22.15.01.png"/>
          <p:cNvPicPr>
            <a:picLocks noChangeAspect="1"/>
          </p:cNvPicPr>
          <p:nvPr/>
        </p:nvPicPr>
        <p:blipFill>
          <a:blip r:embed="rId2">
            <a:extLst/>
          </a:blip>
          <a:srcRect l="0" t="0" r="50768" b="63505"/>
          <a:stretch>
            <a:fillRect/>
          </a:stretch>
        </p:blipFill>
        <p:spPr>
          <a:xfrm>
            <a:off x="7900458" y="6083925"/>
            <a:ext cx="10789737" cy="576176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pic>
        <p:nvPicPr>
          <p:cNvPr id="183" name="Screen Shot 2017-01-11 at 22.15.18.png"/>
          <p:cNvPicPr>
            <a:picLocks noChangeAspect="1"/>
          </p:cNvPicPr>
          <p:nvPr/>
        </p:nvPicPr>
        <p:blipFill>
          <a:blip r:embed="rId3">
            <a:extLst/>
          </a:blip>
          <a:srcRect l="0" t="0" r="45339" b="60758"/>
          <a:stretch>
            <a:fillRect/>
          </a:stretch>
        </p:blipFill>
        <p:spPr>
          <a:xfrm>
            <a:off x="6590867" y="6673468"/>
            <a:ext cx="10540789" cy="546531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pic>
        <p:nvPicPr>
          <p:cNvPr id="184" name="Screen Shot 2017-01-11 at 22.15.08.png"/>
          <p:cNvPicPr>
            <a:picLocks noChangeAspect="1"/>
          </p:cNvPicPr>
          <p:nvPr/>
        </p:nvPicPr>
        <p:blipFill>
          <a:blip r:embed="rId4">
            <a:extLst/>
          </a:blip>
          <a:srcRect l="0" t="0" r="47665" b="67518"/>
          <a:stretch>
            <a:fillRect/>
          </a:stretch>
        </p:blipFill>
        <p:spPr>
          <a:xfrm>
            <a:off x="7107621" y="7260521"/>
            <a:ext cx="11433711" cy="538683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pic>
        <p:nvPicPr>
          <p:cNvPr id="185" name="image1.ti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765521" y="3765246"/>
            <a:ext cx="2852959" cy="17322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Screen Shot 2017-01-11 at 22.15.27.png"/>
          <p:cNvPicPr>
            <a:picLocks noChangeAspect="1"/>
          </p:cNvPicPr>
          <p:nvPr/>
        </p:nvPicPr>
        <p:blipFill>
          <a:blip r:embed="rId6">
            <a:extLst/>
          </a:blip>
          <a:srcRect l="0" t="0" r="48316" b="65627"/>
          <a:stretch>
            <a:fillRect/>
          </a:stretch>
        </p:blipFill>
        <p:spPr>
          <a:xfrm>
            <a:off x="7685550" y="7127568"/>
            <a:ext cx="11219762" cy="565284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dissolv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