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11/05/2020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Revisão 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Prof.: </a:t>
            </a:r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andre.dasilva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@prof.sc.senac.br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Google Drive\Pen-Drive\Senai - Biblioteca para Aulas\Banco de dados\Arquivo para Pesquisa\Visual_SQL_JOINS_ori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31" b="60684"/>
          <a:stretch/>
        </p:blipFill>
        <p:spPr bwMode="auto">
          <a:xfrm>
            <a:off x="3244286" y="2933473"/>
            <a:ext cx="3356212" cy="387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23529" y="1495072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51520" y="2054223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03920" y="1916832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junções externas LEFT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caracterizam por uma seleção que retorna todos os dados da tabela da ESQUERDA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e apenas os dados que atendem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condição de junção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da tabela da DIREITA.</a:t>
            </a:r>
          </a:p>
        </p:txBody>
      </p:sp>
    </p:spTree>
    <p:extLst>
      <p:ext uri="{BB962C8B-B14F-4D97-AF65-F5344CB8AC3E}">
        <p14:creationId xmlns:p14="http://schemas.microsoft.com/office/powerpoint/2010/main" val="16354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3529" y="1531600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Consultas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1520" y="2090751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99577" y="210492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Lucida Console" panose="020B0609040504020204" pitchFamily="49" charset="0"/>
              </a:rPr>
              <a:t>SELECT	D.IDDEPARTAMENTO, D.NOME, F.IDFUNCIONARIO, F.NOME</a:t>
            </a:r>
          </a:p>
          <a:p>
            <a:r>
              <a:rPr lang="pt-BR" sz="1600" dirty="0" smtClean="0">
                <a:latin typeface="Lucida Console" panose="020B0609040504020204" pitchFamily="49" charset="0"/>
              </a:rPr>
              <a:t>FROM</a:t>
            </a:r>
            <a:r>
              <a:rPr lang="pt-BR" sz="1600" dirty="0">
                <a:latin typeface="Lucida Console" panose="020B0609040504020204" pitchFamily="49" charset="0"/>
              </a:rPr>
              <a:t>	DEPARTAMENTO AS </a:t>
            </a:r>
            <a:r>
              <a:rPr lang="pt-BR" sz="1600" dirty="0" smtClean="0">
                <a:latin typeface="Lucida Console" panose="020B0609040504020204" pitchFamily="49" charset="0"/>
              </a:rPr>
              <a:t>D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	</a:t>
            </a:r>
            <a:r>
              <a:rPr lang="pt-BR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LEFT </a:t>
            </a:r>
            <a:r>
              <a:rPr lang="pt-BR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JOIN</a:t>
            </a:r>
            <a:r>
              <a:rPr lang="pt-BR" sz="1600" dirty="0">
                <a:latin typeface="Lucida Console" panose="020B0609040504020204" pitchFamily="49" charset="0"/>
              </a:rPr>
              <a:t> FUNCIONARIO AS F </a:t>
            </a:r>
            <a:r>
              <a:rPr lang="pt-BR" sz="1600" dirty="0" smtClean="0">
                <a:latin typeface="Lucida Console" panose="020B0609040504020204" pitchFamily="49" charset="0"/>
              </a:rPr>
              <a:t>ON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	</a:t>
            </a:r>
            <a:r>
              <a:rPr lang="pt-BR" sz="1600" dirty="0" smtClean="0">
                <a:latin typeface="Lucida Console" panose="020B0609040504020204" pitchFamily="49" charset="0"/>
              </a:rPr>
              <a:t>D.IDDEPARTAMENTO </a:t>
            </a:r>
            <a:r>
              <a:rPr lang="pt-BR" sz="1600" dirty="0">
                <a:latin typeface="Lucida Console" panose="020B0609040504020204" pitchFamily="49" charset="0"/>
              </a:rPr>
              <a:t>= </a:t>
            </a:r>
            <a:r>
              <a:rPr lang="pt-BR" sz="1600" dirty="0" smtClean="0">
                <a:latin typeface="Lucida Console" panose="020B0609040504020204" pitchFamily="49" charset="0"/>
              </a:rPr>
              <a:t>F.IDDEPARTAMENTO</a:t>
            </a:r>
            <a:r>
              <a:rPr lang="pt-BR" sz="1600" dirty="0">
                <a:latin typeface="Lucida Console" panose="020B0609040504020204" pitchFamily="49" charset="0"/>
              </a:rPr>
              <a:t>;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/>
          </p:nvPr>
        </p:nvGraphicFramePr>
        <p:xfrm>
          <a:off x="899592" y="3403808"/>
          <a:ext cx="73448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Iddepartamento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Idfuncionario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Financeiro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Financeiro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Cobrança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Antonio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Manutenção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9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521" y="2866109"/>
            <a:ext cx="3528392" cy="380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23529" y="1349930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51520" y="1909081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03920" y="1772816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junções externas RIGHT OUTER JOIN se caracterizam por uma seleção que retorna todos os dados da tabela da DIREITA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e apenas os dados que atendem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condição de junção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da tabela da ESQUERDA.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3529" y="1531600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Consultas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1520" y="2090751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99577" y="210492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Lucida Console" panose="020B0609040504020204" pitchFamily="49" charset="0"/>
              </a:rPr>
              <a:t>SELECT	D.IDDEPARTAMENTO, D.NOME, F.IDFUNCIONARIO, F.NOME</a:t>
            </a:r>
          </a:p>
          <a:p>
            <a:r>
              <a:rPr lang="pt-BR" sz="1600" dirty="0" smtClean="0">
                <a:latin typeface="Lucida Console" panose="020B0609040504020204" pitchFamily="49" charset="0"/>
              </a:rPr>
              <a:t>FROM</a:t>
            </a:r>
            <a:r>
              <a:rPr lang="pt-BR" sz="1600" dirty="0">
                <a:latin typeface="Lucida Console" panose="020B0609040504020204" pitchFamily="49" charset="0"/>
              </a:rPr>
              <a:t>	DEPARTAMENTO AS </a:t>
            </a:r>
            <a:r>
              <a:rPr lang="pt-BR" sz="1600" dirty="0" smtClean="0">
                <a:latin typeface="Lucida Console" panose="020B0609040504020204" pitchFamily="49" charset="0"/>
              </a:rPr>
              <a:t>D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	</a:t>
            </a:r>
            <a:r>
              <a:rPr lang="pt-BR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RIGHT JOIN</a:t>
            </a:r>
            <a:r>
              <a:rPr lang="pt-BR" sz="1600" dirty="0" smtClean="0">
                <a:latin typeface="Lucida Console" panose="020B0609040504020204" pitchFamily="49" charset="0"/>
              </a:rPr>
              <a:t> </a:t>
            </a:r>
            <a:r>
              <a:rPr lang="pt-BR" sz="1600" dirty="0">
                <a:latin typeface="Lucida Console" panose="020B0609040504020204" pitchFamily="49" charset="0"/>
              </a:rPr>
              <a:t>FUNCIONARIO AS F </a:t>
            </a:r>
            <a:r>
              <a:rPr lang="pt-BR" sz="1600" dirty="0" smtClean="0">
                <a:latin typeface="Lucida Console" panose="020B0609040504020204" pitchFamily="49" charset="0"/>
              </a:rPr>
              <a:t>ON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	</a:t>
            </a:r>
            <a:r>
              <a:rPr lang="pt-BR" sz="1600" dirty="0" smtClean="0">
                <a:latin typeface="Lucida Console" panose="020B0609040504020204" pitchFamily="49" charset="0"/>
              </a:rPr>
              <a:t>D.IDDEPARTAMENTO </a:t>
            </a:r>
            <a:r>
              <a:rPr lang="pt-BR" sz="1600" dirty="0">
                <a:latin typeface="Lucida Console" panose="020B0609040504020204" pitchFamily="49" charset="0"/>
              </a:rPr>
              <a:t>= </a:t>
            </a:r>
            <a:r>
              <a:rPr lang="pt-BR" sz="1600" dirty="0" smtClean="0">
                <a:latin typeface="Lucida Console" panose="020B0609040504020204" pitchFamily="49" charset="0"/>
              </a:rPr>
              <a:t>F.IDDEPARTAMENTO</a:t>
            </a:r>
            <a:r>
              <a:rPr lang="pt-BR" sz="1600" dirty="0">
                <a:latin typeface="Lucida Console" panose="020B0609040504020204" pitchFamily="49" charset="0"/>
              </a:rPr>
              <a:t>;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/>
          </p:nvPr>
        </p:nvGraphicFramePr>
        <p:xfrm>
          <a:off x="899592" y="3331800"/>
          <a:ext cx="73448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Iddepartamento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Idfuncionario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Financeiro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Financeiro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Logística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Antonio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Karina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Carlos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3529" y="1484784"/>
            <a:ext cx="8496942" cy="6862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Consultando dados –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suas Funções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1520" y="2171039"/>
            <a:ext cx="8712968" cy="4320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cláusula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serve para agrupar os resultado em uma consulta SQL,</a:t>
            </a:r>
            <a:endParaRPr lang="pt-BR" sz="2000" dirty="0" smtClean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endParaRPr lang="pt-BR" sz="20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COUNT	</a:t>
            </a:r>
            <a:r>
              <a:rPr lang="pt-BR" sz="2000" dirty="0">
                <a:latin typeface="Lucida Console" panose="020B0609040504020204" pitchFamily="49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Retorna </a:t>
            </a:r>
            <a:r>
              <a:rPr lang="pt-BR" sz="2000" dirty="0">
                <a:latin typeface="Lucida Console" panose="020B0609040504020204" pitchFamily="49" charset="0"/>
                <a:cs typeface="Arial" panose="020B0604020202020204" pitchFamily="34" charset="0"/>
              </a:rPr>
              <a:t>a quantidade de </a:t>
            </a:r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registros </a:t>
            </a:r>
            <a:r>
              <a:rPr lang="pt-BR" sz="2000" dirty="0">
                <a:latin typeface="Lucida Console" panose="020B0609040504020204" pitchFamily="49" charset="0"/>
                <a:cs typeface="Arial" panose="020B0604020202020204" pitchFamily="34" charset="0"/>
              </a:rPr>
              <a:t>com </a:t>
            </a:r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			valores </a:t>
            </a:r>
            <a:r>
              <a:rPr lang="pt-BR" sz="2000" dirty="0">
                <a:latin typeface="Lucida Console" panose="020B0609040504020204" pitchFamily="49" charset="0"/>
                <a:cs typeface="Arial" panose="020B0604020202020204" pitchFamily="34" charset="0"/>
              </a:rPr>
              <a:t>não-NULL diferentes</a:t>
            </a:r>
            <a:endParaRPr lang="pt-BR" sz="2000" dirty="0" smtClean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AVG		Retorna </a:t>
            </a:r>
            <a:r>
              <a:rPr lang="pt-BR" sz="2000" dirty="0">
                <a:latin typeface="Lucida Console" panose="020B0609040504020204" pitchFamily="49" charset="0"/>
                <a:cs typeface="Arial" panose="020B0604020202020204" pitchFamily="34" charset="0"/>
              </a:rPr>
              <a:t>o valor médio</a:t>
            </a:r>
            <a:endParaRPr lang="pt-BR" sz="2000" dirty="0" smtClean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MIN		Retorna </a:t>
            </a:r>
            <a:r>
              <a:rPr lang="pt-BR" sz="2000" dirty="0">
                <a:latin typeface="Lucida Console" panose="020B0609040504020204" pitchFamily="49" charset="0"/>
                <a:cs typeface="Arial" panose="020B0604020202020204" pitchFamily="34" charset="0"/>
              </a:rPr>
              <a:t>o </a:t>
            </a:r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menor valor</a:t>
            </a:r>
          </a:p>
          <a:p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MAX</a:t>
            </a:r>
            <a:r>
              <a:rPr lang="pt-BR" sz="2000" dirty="0">
                <a:latin typeface="Lucida Console" panose="020B0609040504020204" pitchFamily="49" charset="0"/>
                <a:cs typeface="Arial" panose="020B0604020202020204" pitchFamily="34" charset="0"/>
              </a:rPr>
              <a:t>		Retorna o </a:t>
            </a:r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maior valor</a:t>
            </a:r>
          </a:p>
          <a:p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SUM</a:t>
            </a:r>
            <a:r>
              <a:rPr lang="pt-BR" sz="2000" dirty="0">
                <a:latin typeface="Lucida Console" panose="020B0609040504020204" pitchFamily="49" charset="0"/>
                <a:cs typeface="Arial" panose="020B0604020202020204" pitchFamily="34" charset="0"/>
              </a:rPr>
              <a:t>		Retorna </a:t>
            </a:r>
            <a:r>
              <a:rPr lang="pt-BR" sz="200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a soma dos valores</a:t>
            </a:r>
          </a:p>
          <a:p>
            <a:endParaRPr lang="pt-BR" sz="2000" dirty="0"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endParaRPr lang="pt-BR" sz="2000" dirty="0" smtClean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DER</a:t>
            </a:r>
          </a:p>
        </p:txBody>
      </p:sp>
      <p:pic>
        <p:nvPicPr>
          <p:cNvPr id="1026" name="Picture 2" descr="C:\Users\andre ulisses\Google Drive\SENAC\Pesquisa\07. Banco de Dados I\Estudos de Caso\Estudo de Caso - Quiz\Quiz - 03 - Modelo Físi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25" y="1628800"/>
            <a:ext cx="4427974" cy="504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Exercício 2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1683895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Escreva os comandos SQL para listar o QUIZ com IDQUIZ = 2, as perguntas que pertencem esse QUIZ e as opções de resposta.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Exercício 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1683895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Escreva os comandos SQL para listar todas as participações, coloque o nome e o e-mail do participante, a resposta escolhida, o enunciado da pergunta e o titulo e a descrição do QUIZ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1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Exercício 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1683895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Escreva os comandos SQL para listar somente as respostas certas, desde que o QUIZ seja do tipo “T”. Liste o código da pergunta, o enunciado, e todos os dados da opção.</a:t>
            </a:r>
          </a:p>
        </p:txBody>
      </p:sp>
    </p:spTree>
    <p:extLst>
      <p:ext uri="{BB962C8B-B14F-4D97-AF65-F5344CB8AC3E}">
        <p14:creationId xmlns:p14="http://schemas.microsoft.com/office/powerpoint/2010/main" val="12151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Exercício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1683895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Para verificar qual pergunta teve mais participação foi utilizada uma consulta SQL que gerou o quadro abaixo, nesta tabela é listado o código da pergunta e a quantidade de participantes que respondeu essa questão.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2312940" y="4305910"/>
          <a:ext cx="43441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IDPERGUNTA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COUNT(IDPARTICIPANTE)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971601" y="1484784"/>
            <a:ext cx="7848870" cy="46805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pPr lvl="4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*, Função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</a:t>
            </a: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Tabela(s)</a:t>
            </a: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operação lógica</a:t>
            </a: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</a:t>
            </a: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de agregação</a:t>
            </a: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</a:t>
            </a:r>
            <a:endParaRPr lang="pt-BR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2587358" y="1875304"/>
            <a:ext cx="155448" cy="7557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86734" y="1916832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dos </a:t>
            </a:r>
          </a:p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2587358" y="2903000"/>
            <a:ext cx="155448" cy="469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>
            <a:off x="2587358" y="3645024"/>
            <a:ext cx="155448" cy="516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2587358" y="4365104"/>
            <a:ext cx="155448" cy="516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have esquerda 13"/>
          <p:cNvSpPr/>
          <p:nvPr/>
        </p:nvSpPr>
        <p:spPr>
          <a:xfrm>
            <a:off x="2587358" y="5877272"/>
            <a:ext cx="155448" cy="516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86734" y="2807727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Origem dos </a:t>
            </a:r>
          </a:p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6734" y="3573016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 do resultado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86734" y="4365104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 resultado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86734" y="5838800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</a:t>
            </a:r>
          </a:p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076056" y="4149080"/>
            <a:ext cx="3888432" cy="717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Obrigatório sempre que tiver função de agregação </a:t>
            </a:r>
            <a:r>
              <a:rPr lang="pt-B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(SUM, MAX, MIN, AVG E COUNT)</a:t>
            </a:r>
            <a:r>
              <a:rPr lang="pt-B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campos fora da função devem estar aqui</a:t>
            </a:r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have esquerda 19"/>
          <p:cNvSpPr/>
          <p:nvPr/>
        </p:nvSpPr>
        <p:spPr>
          <a:xfrm>
            <a:off x="2603810" y="5123656"/>
            <a:ext cx="155448" cy="516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74671" y="5085184"/>
            <a:ext cx="2311873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 usando função de agregação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227565" y="2719774"/>
            <a:ext cx="3888432" cy="717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 uma tabela tem que ter Junção, sempre ligando pela chave estrangeira.</a:t>
            </a:r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DER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06" y="1772816"/>
            <a:ext cx="6384012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Dados de Exemplo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283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4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Exercício 6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1683895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consulta SQL que liste o código identificador da matricula, o código identificador da disciplina, o nome da disciplina, o código identificador do aluno, o nome do aluno, o ano da matricula, o semestre da matricula e a situação da matricula. Liste apenas as matriculas com ano igual a 2015 e semestre igual 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375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Exercício 7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1683895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Crie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uma consulta SQL que liste o código identificador do aluno, o nome do aluno, o código identificador da disciplina, o nome da disciplina e a situação da matricula. Liste apenas as matriculas com ano igual a 2015 e semestre igual a 2 e a disciplina “ANTROPOLOGIA TEOLÓGICA”, ordenado pelo nome do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aluno.</a:t>
            </a:r>
          </a:p>
        </p:txBody>
      </p:sp>
    </p:spTree>
    <p:extLst>
      <p:ext uri="{BB962C8B-B14F-4D97-AF65-F5344CB8AC3E}">
        <p14:creationId xmlns:p14="http://schemas.microsoft.com/office/powerpoint/2010/main" val="11003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Exercício 8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1683895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Crie uma consulta para listar a quantidade de matricula, quantidade de disciplinas, quantidade de alunos, agrupado por ano, semestre 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situação, conforme imagem abaixo: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82" y="4005064"/>
            <a:ext cx="8651668" cy="1849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2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9" y="1518609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Consultas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Nos Bancos de Dados relacionais a relação entre tabelas é o ponto fundamental da sua existência. Por isso muitas informações são acessadas através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junções entre tabelas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relacionamentos são organizados através das chaves estrangeiras (FK).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Tem-se sempre a preferencia ao juntar duas tabelas à partir dos campos utilizados na </a:t>
            </a:r>
            <a:r>
              <a:rPr lang="pt-BR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foreing</a:t>
            </a:r>
            <a:r>
              <a:rPr lang="pt-B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existente entre as tabelas. 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9" y="1518609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Consultas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precisamos acessar as informações entre duas tabelas, o SQL nos fornece uma recurso para acesso simultâneo a tabelas que encontram-se relacionadas. Esse recurso é identificado como junção (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Uma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junção de tabelas cria uma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pseudo-tabela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derivada de duas ou mais tabelas de acordo com as regras especificadas, e que são parecidas com as regras da teoria dos conjuntos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Tem-se preferencia ao juntar duas tabelas à partir dos campos utilizados na </a:t>
            </a:r>
            <a:r>
              <a:rPr lang="pt-BR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foreing</a:t>
            </a:r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existente entre as tabelas. 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1" y="2767013"/>
            <a:ext cx="8266384" cy="159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8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2149768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3508" y="1522934"/>
            <a:ext cx="89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CREATE TABLE DEPARTAMENTO (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	IDDEPARTAMENTO INT </a:t>
            </a:r>
            <a:r>
              <a:rPr lang="en-US" sz="1400" dirty="0" smtClean="0">
                <a:latin typeface="Lucida Console" panose="020B0609040504020204" pitchFamily="49" charset="0"/>
              </a:rPr>
              <a:t>PRIMARY </a:t>
            </a:r>
            <a:r>
              <a:rPr lang="en-US" sz="1400" dirty="0">
                <a:latin typeface="Lucida Console" panose="020B0609040504020204" pitchFamily="49" charset="0"/>
              </a:rPr>
              <a:t>KEY </a:t>
            </a:r>
            <a:r>
              <a:rPr lang="en-US" sz="1400" dirty="0" err="1">
                <a:latin typeface="Lucida Console" panose="020B0609040504020204" pitchFamily="49" charset="0"/>
              </a:rPr>
              <a:t>auto_increment</a:t>
            </a:r>
            <a:r>
              <a:rPr lang="en-US" sz="14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	NOME VARCHAR(100));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CREATE </a:t>
            </a:r>
            <a:r>
              <a:rPr lang="en-US" sz="1400" dirty="0">
                <a:latin typeface="Lucida Console" panose="020B0609040504020204" pitchFamily="49" charset="0"/>
              </a:rPr>
              <a:t>TABLE FUNCIONARIO (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	IDFUNCIONARIO INT </a:t>
            </a:r>
            <a:r>
              <a:rPr lang="en-US" sz="1400" dirty="0" smtClean="0">
                <a:latin typeface="Lucida Console" panose="020B0609040504020204" pitchFamily="49" charset="0"/>
              </a:rPr>
              <a:t>NPRIMARY </a:t>
            </a:r>
            <a:r>
              <a:rPr lang="en-US" sz="1400" dirty="0">
                <a:latin typeface="Lucida Console" panose="020B0609040504020204" pitchFamily="49" charset="0"/>
              </a:rPr>
              <a:t>KEY </a:t>
            </a:r>
            <a:r>
              <a:rPr lang="en-US" sz="1400" dirty="0" err="1">
                <a:latin typeface="Lucida Console" panose="020B0609040504020204" pitchFamily="49" charset="0"/>
              </a:rPr>
              <a:t>auto_increment</a:t>
            </a:r>
            <a:r>
              <a:rPr lang="en-US" sz="14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	IDDEPARTAMENTO </a:t>
            </a:r>
            <a:r>
              <a:rPr lang="en-US" sz="1400" dirty="0" smtClean="0">
                <a:latin typeface="Lucida Console" panose="020B0609040504020204" pitchFamily="49" charset="0"/>
              </a:rPr>
              <a:t>INT,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	NOME VARCHAR(100),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FOREIGN 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KEY (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IDDEPARTAMENTO) REFERENCES DEPARTAMENTO (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IDDEPARTAMENTO</a:t>
            </a:r>
            <a:r>
              <a:rPr lang="en-US" sz="1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);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9" y="1518609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Consultas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71600" y="2691989"/>
            <a:ext cx="222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40152" y="2636912"/>
            <a:ext cx="2018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335868" y="3089339"/>
          <a:ext cx="34440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IDDEPARTAMENTO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Financeiro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Cobrança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Logística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manutenção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4716016" y="3050346"/>
          <a:ext cx="43441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IDFUNCIONARIO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IDDEPARTAMENTO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Antonio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Karina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Carlos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Conector angulado 13"/>
          <p:cNvCxnSpPr/>
          <p:nvPr/>
        </p:nvCxnSpPr>
        <p:spPr>
          <a:xfrm rot="5400000" flipH="1">
            <a:off x="4341572" y="2368301"/>
            <a:ext cx="729933" cy="7507786"/>
          </a:xfrm>
          <a:prstGeom prst="bentConnector3">
            <a:avLst>
              <a:gd name="adj1" fmla="val -31318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3529" y="1506054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1520" y="2065205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1993197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junções INNER JOIN se caracterizam por uma seleção que retorna apenas os dados que atendem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condição de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junção</a:t>
            </a:r>
          </a:p>
        </p:txBody>
      </p:sp>
      <p:pic>
        <p:nvPicPr>
          <p:cNvPr id="17" name="Picture 2" descr="C:\Users\user\Google Drive\Pen-Drive\Senai - Biblioteca para Aulas\Banco de dados\Arquivo para Pesquisa\Visual_SQL_JOINS_ori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1" t="24756" r="35533" b="37622"/>
          <a:stretch/>
        </p:blipFill>
        <p:spPr bwMode="auto">
          <a:xfrm>
            <a:off x="2893894" y="3162238"/>
            <a:ext cx="3356212" cy="35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CONSULTA DE DADOS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3529" y="1518609"/>
            <a:ext cx="8496942" cy="5591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Consultas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99577" y="2091929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Lucida Console" panose="020B0609040504020204" pitchFamily="49" charset="0"/>
              </a:rPr>
              <a:t>SELECT	D.IDDEPARTAMENTO, D.NOME, F.IDFUNCIONARIO, F.NOME</a:t>
            </a:r>
          </a:p>
          <a:p>
            <a:r>
              <a:rPr lang="pt-BR" sz="1600" dirty="0" smtClean="0">
                <a:latin typeface="Lucida Console" panose="020B0609040504020204" pitchFamily="49" charset="0"/>
              </a:rPr>
              <a:t>FROM</a:t>
            </a:r>
            <a:r>
              <a:rPr lang="pt-BR" sz="1600" dirty="0">
                <a:latin typeface="Lucida Console" panose="020B0609040504020204" pitchFamily="49" charset="0"/>
              </a:rPr>
              <a:t>	DEPARTAMENTO AS </a:t>
            </a:r>
            <a:r>
              <a:rPr lang="pt-BR" sz="1600" dirty="0" smtClean="0">
                <a:latin typeface="Lucida Console" panose="020B0609040504020204" pitchFamily="49" charset="0"/>
              </a:rPr>
              <a:t>D</a:t>
            </a:r>
          </a:p>
          <a:p>
            <a:r>
              <a:rPr lang="pt-BR" sz="1600" dirty="0" smtClean="0">
                <a:latin typeface="Lucida Console" panose="020B0609040504020204" pitchFamily="49" charset="0"/>
              </a:rPr>
              <a:t>	</a:t>
            </a:r>
            <a:r>
              <a:rPr lang="pt-BR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INNER </a:t>
            </a:r>
            <a:r>
              <a:rPr lang="pt-BR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JOIN</a:t>
            </a:r>
            <a:r>
              <a:rPr lang="pt-BR" sz="1600" dirty="0">
                <a:latin typeface="Lucida Console" panose="020B0609040504020204" pitchFamily="49" charset="0"/>
              </a:rPr>
              <a:t> FUNCIONARIO AS F </a:t>
            </a:r>
            <a:r>
              <a:rPr lang="pt-BR" sz="16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</a:p>
          <a:p>
            <a:r>
              <a:rPr lang="pt-BR" sz="1600" dirty="0">
                <a:latin typeface="Lucida Console" panose="020B0609040504020204" pitchFamily="49" charset="0"/>
              </a:rPr>
              <a:t>	</a:t>
            </a:r>
            <a:r>
              <a:rPr lang="pt-BR" sz="1600" dirty="0" smtClean="0">
                <a:latin typeface="Lucida Console" panose="020B0609040504020204" pitchFamily="49" charset="0"/>
              </a:rPr>
              <a:t>D.IDDEPARTAMENTO </a:t>
            </a:r>
            <a:r>
              <a:rPr lang="pt-BR" sz="1600" dirty="0">
                <a:latin typeface="Lucida Console" panose="020B0609040504020204" pitchFamily="49" charset="0"/>
              </a:rPr>
              <a:t>= </a:t>
            </a:r>
            <a:r>
              <a:rPr lang="pt-BR" sz="1600" dirty="0" smtClean="0">
                <a:latin typeface="Lucida Console" panose="020B0609040504020204" pitchFamily="49" charset="0"/>
              </a:rPr>
              <a:t>F.IDDEPARTAMENTO;</a:t>
            </a:r>
            <a:endParaRPr lang="pt-BR" sz="1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827584" y="3625766"/>
          <a:ext cx="73448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Iddepartamento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Idfuncionario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Marketing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Marcia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Financeiro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Financeiro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Logística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Antonio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650BD40E40134F911281482E7FE333" ma:contentTypeVersion="7" ma:contentTypeDescription="Crie um novo documento." ma:contentTypeScope="" ma:versionID="aeb52b4476c4d4a4a013a4bae4df40b7">
  <xsd:schema xmlns:xsd="http://www.w3.org/2001/XMLSchema" xmlns:xs="http://www.w3.org/2001/XMLSchema" xmlns:p="http://schemas.microsoft.com/office/2006/metadata/properties" xmlns:ns2="3d700473-34c1-4d98-bf5d-f0084c047785" targetNamespace="http://schemas.microsoft.com/office/2006/metadata/properties" ma:root="true" ma:fieldsID="b54c0d48a9941e502ec7cf5b403e67cb" ns2:_="">
    <xsd:import namespace="3d700473-34c1-4d98-bf5d-f0084c04778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00473-34c1-4d98-bf5d-f0084c04778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d700473-34c1-4d98-bf5d-f0084c047785" xsi:nil="true"/>
  </documentManagement>
</p:properties>
</file>

<file path=customXml/itemProps1.xml><?xml version="1.0" encoding="utf-8"?>
<ds:datastoreItem xmlns:ds="http://schemas.openxmlformats.org/officeDocument/2006/customXml" ds:itemID="{B31BCE66-0AAC-4378-9399-786FB6D0784C}"/>
</file>

<file path=customXml/itemProps2.xml><?xml version="1.0" encoding="utf-8"?>
<ds:datastoreItem xmlns:ds="http://schemas.openxmlformats.org/officeDocument/2006/customXml" ds:itemID="{4D857A87-29D1-43E3-A26F-AFA78228FD37}"/>
</file>

<file path=customXml/itemProps3.xml><?xml version="1.0" encoding="utf-8"?>
<ds:datastoreItem xmlns:ds="http://schemas.openxmlformats.org/officeDocument/2006/customXml" ds:itemID="{88006E1B-A5BC-4B2C-A9CD-0CD7A1AB8BDE}"/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849</Words>
  <Application>Microsoft Office PowerPoint</Application>
  <PresentationFormat>Apresentação na tela (4:3)</PresentationFormat>
  <Paragraphs>254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Andre Ulisses da Silva</cp:lastModifiedBy>
  <cp:revision>69</cp:revision>
  <dcterms:created xsi:type="dcterms:W3CDTF">2012-08-08T16:42:39Z</dcterms:created>
  <dcterms:modified xsi:type="dcterms:W3CDTF">2020-05-11T22:50:10Z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0x01010029650BD40E40134F911281482E7FE333</vt:lpwstr>
  </property>
</Properties>
</file>