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4FB6D-044B-4E30-9F4F-ECF8A2BFF1F2}" v="746" dt="2019-11-20T01:01:59.087"/>
    <p1510:client id="{B3B70CDA-5965-78A5-30C0-65D54C1A8E58}" v="138" dt="2019-11-20T01:33:24.060"/>
    <p1510:client id="{E6A7DF92-E396-8B2F-831E-FF3638F85C5B}" v="175" dt="2019-11-20T02:19:18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53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14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676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167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09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569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343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94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83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53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39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00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0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87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59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52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D7813-BD4F-455C-BBE1-00C6CCC6AC14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7F97A-8B51-49A5-A142-A5C65997F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939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Fire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>
                <a:ea typeface="+mn-lt"/>
                <a:cs typeface="+mn-lt"/>
              </a:rPr>
              <a:t>Supply</a:t>
            </a:r>
            <a:r>
              <a:rPr lang="pt-BR" dirty="0">
                <a:ea typeface="+mn-lt"/>
                <a:cs typeface="+mn-lt"/>
              </a:rPr>
              <a:t> Chain Management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82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052F9-B9E6-45B5-8C0F-BF4920FD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pic>
        <p:nvPicPr>
          <p:cNvPr id="4" name="Imagem 4" descr="Tela de computado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C01DE444-79E0-4CE2-9BFF-33099DD3F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136" y="2497302"/>
            <a:ext cx="2238375" cy="3352800"/>
          </a:xfrm>
        </p:spPr>
      </p:pic>
      <p:pic>
        <p:nvPicPr>
          <p:cNvPr id="6" name="Imagem 6" descr="Uma imagem contendo screenshot&#10;&#10;Descrição gerada com muito alta confiança">
            <a:extLst>
              <a:ext uri="{FF2B5EF4-FFF2-40B4-BE49-F238E27FC236}">
                <a16:creationId xmlns:a16="http://schemas.microsoft.com/office/drawing/2014/main" id="{83DC1CA3-1209-4443-A52F-F0F13548B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533" y="2496015"/>
            <a:ext cx="22383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4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72719-0012-437C-AD18-489D09F1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E82FF-396C-477C-AF24-672008D8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pt-BR" sz="8800" dirty="0">
                <a:latin typeface="Viner Hand ITC"/>
              </a:rPr>
              <a:t>Obrigado!</a:t>
            </a:r>
            <a:endParaRPr lang="pt-BR" sz="8800"/>
          </a:p>
        </p:txBody>
      </p:sp>
    </p:spTree>
    <p:extLst>
      <p:ext uri="{BB962C8B-B14F-4D97-AF65-F5344CB8AC3E}">
        <p14:creationId xmlns:p14="http://schemas.microsoft.com/office/powerpoint/2010/main" val="157390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E50747-29A3-4893-B1CE-A9087099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t-BR" sz="2400"/>
              <a:t>Sistema Fire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8EBF4B-3CA4-491C-A5E3-A3F4DF5F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ea typeface="+mn-lt"/>
                <a:cs typeface="+mn-lt"/>
              </a:rPr>
              <a:t>Cadastra os itens de uma determinada empresa;</a:t>
            </a:r>
          </a:p>
          <a:p>
            <a:pPr marL="0" indent="0">
              <a:buNone/>
            </a:pPr>
            <a:endParaRPr lang="pt-BR" sz="2800" dirty="0">
              <a:ea typeface="+mn-lt"/>
              <a:cs typeface="+mn-lt"/>
            </a:endParaRPr>
          </a:p>
          <a:p>
            <a:r>
              <a:rPr lang="pt-BR" sz="2800" dirty="0">
                <a:ea typeface="+mn-lt"/>
                <a:cs typeface="+mn-lt"/>
              </a:rPr>
              <a:t>Identifica quando deve ser feita a troca e/ou manutenção do item.</a:t>
            </a:r>
          </a:p>
          <a:p>
            <a:pPr marL="0" indent="0">
              <a:buNone/>
            </a:pPr>
            <a:endParaRPr lang="pt-BR" sz="2800" dirty="0"/>
          </a:p>
          <a:p>
            <a:endParaRPr lang="pt-BR" sz="1800"/>
          </a:p>
        </p:txBody>
      </p:sp>
      <p:pic>
        <p:nvPicPr>
          <p:cNvPr id="4" name="Imagem 4" descr="Uma imagem contendo texto, desenho&#10;&#10;Descrição gerada com muito alta confiança">
            <a:extLst>
              <a:ext uri="{FF2B5EF4-FFF2-40B4-BE49-F238E27FC236}">
                <a16:creationId xmlns:a16="http://schemas.microsoft.com/office/drawing/2014/main" id="{50483946-9A1E-446E-A1B6-82FD9197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497" y="609600"/>
            <a:ext cx="560832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91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F9375-7E39-4497-A02E-8E2D126F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Identificação do Problema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26C4F5-B8D2-475D-9B46-B27A5452E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80386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ea typeface="+mn-lt"/>
                <a:cs typeface="+mn-lt"/>
              </a:rPr>
              <a:t>Há uma necessidade que esses extintores sejam catalogados e que haja um controle para a manutenção deles;</a:t>
            </a:r>
          </a:p>
          <a:p>
            <a:endParaRPr lang="pt-BR" sz="2800" dirty="0"/>
          </a:p>
          <a:p>
            <a:r>
              <a:rPr lang="pt-BR" sz="2800" dirty="0"/>
              <a:t>Para prevenir eventuais casualidades em situações de risco. </a:t>
            </a:r>
          </a:p>
        </p:txBody>
      </p:sp>
      <p:pic>
        <p:nvPicPr>
          <p:cNvPr id="4" name="Imagem 4" descr="Uma imagem contendo vermelho, garrafa, comida, preto&#10;&#10;Descrição gerada com muito alta confiança">
            <a:extLst>
              <a:ext uri="{FF2B5EF4-FFF2-40B4-BE49-F238E27FC236}">
                <a16:creationId xmlns:a16="http://schemas.microsoft.com/office/drawing/2014/main" id="{55C0ACFC-BB3E-4281-9B6C-E9C4ED5E1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424" y="2694646"/>
            <a:ext cx="4611029" cy="25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1626C-25D5-41DE-B60A-E7B5C4E8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BA778-AB3F-489E-9264-B40EC7AC8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/>
              <a:t>Software Híbrido;</a:t>
            </a:r>
          </a:p>
          <a:p>
            <a:r>
              <a:rPr lang="pt-BR" sz="2800" dirty="0"/>
              <a:t>Gerencia quantidade de extintores de um prédio;</a:t>
            </a:r>
          </a:p>
          <a:p>
            <a:r>
              <a:rPr lang="pt-BR" sz="2800" dirty="0"/>
              <a:t>Emite alertas quando a validade está próxima;</a:t>
            </a:r>
          </a:p>
          <a:p>
            <a:r>
              <a:rPr lang="pt-BR" sz="2800" dirty="0"/>
              <a:t>Ou quando o produto está com problema.</a:t>
            </a:r>
          </a:p>
        </p:txBody>
      </p:sp>
      <p:pic>
        <p:nvPicPr>
          <p:cNvPr id="4" name="Imagem 4" descr="Imagem digital fictícia de personagem de desenho animado&#10;&#10;Descrição gerada com alta confiança">
            <a:extLst>
              <a:ext uri="{FF2B5EF4-FFF2-40B4-BE49-F238E27FC236}">
                <a16:creationId xmlns:a16="http://schemas.microsoft.com/office/drawing/2014/main" id="{70EFF652-ACF2-4B05-A397-434D91A8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828" y="2844068"/>
            <a:ext cx="5046446" cy="221051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359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ABB05-DC2D-4C10-BB62-3E12479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ACAD9C-E25C-4D72-AA24-C4EB0F640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71635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/>
              <a:t>Feito em 3 encontros com os clientes;</a:t>
            </a:r>
          </a:p>
          <a:p>
            <a:r>
              <a:rPr lang="pt-BR" sz="2800" dirty="0"/>
              <a:t>1º encontro foi informado o problema;</a:t>
            </a:r>
          </a:p>
          <a:p>
            <a:r>
              <a:rPr lang="pt-BR" sz="2800" dirty="0"/>
              <a:t>2º encontro foi apresentado proposta de solução;</a:t>
            </a:r>
          </a:p>
          <a:p>
            <a:r>
              <a:rPr lang="pt-BR" sz="2800" dirty="0"/>
              <a:t>3º encontro foi apresentado o documento de requisitos para a solução.</a:t>
            </a:r>
            <a:r>
              <a:rPr lang="pt-BR" dirty="0"/>
              <a:t> </a:t>
            </a:r>
          </a:p>
        </p:txBody>
      </p:sp>
      <p:pic>
        <p:nvPicPr>
          <p:cNvPr id="8" name="Imagem 8" descr="Uma imagem contendo quarto&#10;&#10;Descrição gerada com muito alta confiança">
            <a:extLst>
              <a:ext uri="{FF2B5EF4-FFF2-40B4-BE49-F238E27FC236}">
                <a16:creationId xmlns:a16="http://schemas.microsoft.com/office/drawing/2014/main" id="{B55F9913-2883-4224-B99E-4F1DC54A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059" y="2503246"/>
            <a:ext cx="3430858" cy="326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0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6B6AF-740D-4C01-9491-213E4FD7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Requisitos funcionais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F7697C1-7FC2-4681-8E59-EB086F956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551760"/>
              </p:ext>
            </p:extLst>
          </p:nvPr>
        </p:nvGraphicFramePr>
        <p:xfrm>
          <a:off x="681038" y="2336800"/>
          <a:ext cx="10919483" cy="326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733">
                  <a:extLst>
                    <a:ext uri="{9D8B030D-6E8A-4147-A177-3AD203B41FA5}">
                      <a16:colId xmlns:a16="http://schemas.microsoft.com/office/drawing/2014/main" val="57067803"/>
                    </a:ext>
                  </a:extLst>
                </a:gridCol>
                <a:gridCol w="6388692">
                  <a:extLst>
                    <a:ext uri="{9D8B030D-6E8A-4147-A177-3AD203B41FA5}">
                      <a16:colId xmlns:a16="http://schemas.microsoft.com/office/drawing/2014/main" val="379598596"/>
                    </a:ext>
                  </a:extLst>
                </a:gridCol>
                <a:gridCol w="2050058">
                  <a:extLst>
                    <a:ext uri="{9D8B030D-6E8A-4147-A177-3AD203B41FA5}">
                      <a16:colId xmlns:a16="http://schemas.microsoft.com/office/drawing/2014/main" val="4025781646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Identificador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800" dirty="0">
                          <a:effectLst/>
                        </a:rPr>
                        <a:t>Descrição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Prioridade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66294884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RF-01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800" dirty="0">
                          <a:effectLst/>
                        </a:rPr>
                        <a:t>Banco de dados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E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84925674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RF-02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800" dirty="0">
                          <a:effectLst/>
                        </a:rPr>
                        <a:t>Cadastro (produtos, fornecedores, clientes, </a:t>
                      </a:r>
                      <a:r>
                        <a:rPr lang="pt-BR" sz="2800" err="1">
                          <a:effectLst/>
                        </a:rPr>
                        <a:t>etc</a:t>
                      </a:r>
                      <a:r>
                        <a:rPr lang="pt-BR" sz="2800" dirty="0">
                          <a:effectLst/>
                        </a:rPr>
                        <a:t>).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I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577763434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RF-03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800" dirty="0">
                          <a:effectLst/>
                        </a:rPr>
                        <a:t>Controle por data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E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913032080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RF-04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800" dirty="0">
                          <a:effectLst/>
                        </a:rPr>
                        <a:t>Avisos para manutenção dos produtos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I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63398953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BD8B003-CD8C-42A6-9865-F404B12B7C5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14EFF-243C-4D79-A7DF-5FB4A626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63B2F9CA-0E9A-4BE7-8754-AE5619BFD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884593"/>
              </p:ext>
            </p:extLst>
          </p:nvPr>
        </p:nvGraphicFramePr>
        <p:xfrm>
          <a:off x="681038" y="2336800"/>
          <a:ext cx="10921999" cy="324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933">
                  <a:extLst>
                    <a:ext uri="{9D8B030D-6E8A-4147-A177-3AD203B41FA5}">
                      <a16:colId xmlns:a16="http://schemas.microsoft.com/office/drawing/2014/main" val="3500218828"/>
                    </a:ext>
                  </a:extLst>
                </a:gridCol>
                <a:gridCol w="8619066">
                  <a:extLst>
                    <a:ext uri="{9D8B030D-6E8A-4147-A177-3AD203B41FA5}">
                      <a16:colId xmlns:a16="http://schemas.microsoft.com/office/drawing/2014/main" val="711001853"/>
                    </a:ext>
                  </a:extLst>
                </a:gridCol>
              </a:tblGrid>
              <a:tr h="64406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Identificador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800" dirty="0">
                          <a:effectLst/>
                        </a:rPr>
                        <a:t>Descrição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3920252467"/>
                  </a:ext>
                </a:extLst>
              </a:tr>
              <a:tr h="64966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RNF-01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800" dirty="0">
                          <a:effectLst/>
                        </a:rPr>
                        <a:t>Rodar em Desktop e Smartphones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235512068"/>
                  </a:ext>
                </a:extLst>
              </a:tr>
              <a:tr h="64966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RNF-02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800" dirty="0">
                          <a:effectLst/>
                        </a:rPr>
                        <a:t>Linguagem HTML5 com a devida segurança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917488609"/>
                  </a:ext>
                </a:extLst>
              </a:tr>
              <a:tr h="64966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RFN-03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800" dirty="0">
                          <a:effectLst/>
                        </a:rPr>
                        <a:t>Servidor local e/ou hospedagem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777100494"/>
                  </a:ext>
                </a:extLst>
              </a:tr>
              <a:tr h="64966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RFN-04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800" dirty="0">
                          <a:effectLst/>
                        </a:rPr>
                        <a:t>Sistema Web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46123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66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D64A9-CE23-415D-B476-6282BDB6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rastreabilidade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038DBA1B-EB86-4D94-91AD-60DBACE45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424417"/>
              </p:ext>
            </p:extLst>
          </p:nvPr>
        </p:nvGraphicFramePr>
        <p:xfrm>
          <a:off x="681038" y="2336800"/>
          <a:ext cx="10921778" cy="315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5465">
                  <a:extLst>
                    <a:ext uri="{9D8B030D-6E8A-4147-A177-3AD203B41FA5}">
                      <a16:colId xmlns:a16="http://schemas.microsoft.com/office/drawing/2014/main" val="1102397425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670023893"/>
                    </a:ext>
                  </a:extLst>
                </a:gridCol>
                <a:gridCol w="1515531">
                  <a:extLst>
                    <a:ext uri="{9D8B030D-6E8A-4147-A177-3AD203B41FA5}">
                      <a16:colId xmlns:a16="http://schemas.microsoft.com/office/drawing/2014/main" val="3597972412"/>
                    </a:ext>
                  </a:extLst>
                </a:gridCol>
                <a:gridCol w="1436640">
                  <a:extLst>
                    <a:ext uri="{9D8B030D-6E8A-4147-A177-3AD203B41FA5}">
                      <a16:colId xmlns:a16="http://schemas.microsoft.com/office/drawing/2014/main" val="3600521804"/>
                    </a:ext>
                  </a:extLst>
                </a:gridCol>
                <a:gridCol w="1357142">
                  <a:extLst>
                    <a:ext uri="{9D8B030D-6E8A-4147-A177-3AD203B41FA5}">
                      <a16:colId xmlns:a16="http://schemas.microsoft.com/office/drawing/2014/main" val="4242988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RF x RNF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RNF-01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RNF-02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RNF-03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RNF-04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79957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RF-01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X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X 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X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180037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RF-02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 X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X 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X 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X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38365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RF-03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X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pt-BR" dirty="0">
                          <a:effectLst/>
                        </a:rPr>
                      </a:br>
                      <a:endParaRPr lang="pt-BR" sz="280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pt-BR" dirty="0">
                          <a:effectLst/>
                        </a:rPr>
                      </a:br>
                      <a:endParaRPr lang="pt-BR" sz="280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20611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RF-04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effectLst/>
                        </a:rPr>
                        <a:t>X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pt-BR" dirty="0">
                          <a:effectLst/>
                        </a:rPr>
                      </a:br>
                      <a:endParaRPr lang="pt-BR" sz="280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pt-BR" dirty="0">
                          <a:effectLst/>
                        </a:rPr>
                      </a:br>
                      <a:endParaRPr lang="pt-BR" sz="280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77858636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B0C9CECA-F9A8-4353-979E-63D66C8E060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02C98-166F-4A55-83EB-F503C555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pic>
        <p:nvPicPr>
          <p:cNvPr id="4" name="Imagem 4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D38C9231-544F-4B8F-A7D8-D0CC22714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502" y="2458686"/>
            <a:ext cx="2238375" cy="3352800"/>
          </a:xfrm>
        </p:spPr>
      </p:pic>
      <p:pic>
        <p:nvPicPr>
          <p:cNvPr id="6" name="Imagem 6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AFB6B14B-3765-42B6-BE6A-8A4A1EB6B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999" y="2458844"/>
            <a:ext cx="2238375" cy="3352800"/>
          </a:xfrm>
          <a:prstGeom prst="rect">
            <a:avLst/>
          </a:prstGeom>
        </p:spPr>
      </p:pic>
      <p:pic>
        <p:nvPicPr>
          <p:cNvPr id="8" name="Imagem 8" descr="Uma imagem contendo screenshot, desenho&#10;&#10;Descrição gerada com muito alta confiança">
            <a:extLst>
              <a:ext uri="{FF2B5EF4-FFF2-40B4-BE49-F238E27FC236}">
                <a16:creationId xmlns:a16="http://schemas.microsoft.com/office/drawing/2014/main" id="{2A73B0F4-9C94-40EA-A136-FB7B685DE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365" y="2458844"/>
            <a:ext cx="22383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264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Berlim</vt:lpstr>
      <vt:lpstr>Fire</vt:lpstr>
      <vt:lpstr>Sistema Fire</vt:lpstr>
      <vt:lpstr>Identificação do Problema</vt:lpstr>
      <vt:lpstr>Solução</vt:lpstr>
      <vt:lpstr>Análise de requisitos</vt:lpstr>
      <vt:lpstr>Requisitos funcionais</vt:lpstr>
      <vt:lpstr>Requisitos não funcionais</vt:lpstr>
      <vt:lpstr>Matriz de rastreabilidade</vt:lpstr>
      <vt:lpstr>Interfaces</vt:lpstr>
      <vt:lpstr>Interfaces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250</cp:revision>
  <dcterms:created xsi:type="dcterms:W3CDTF">2019-11-20T00:25:51Z</dcterms:created>
  <dcterms:modified xsi:type="dcterms:W3CDTF">2019-11-20T02:22:19Z</dcterms:modified>
</cp:coreProperties>
</file>