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0"/>
  </p:notesMasterIdLst>
  <p:sldIdLst>
    <p:sldId id="256" r:id="rId5"/>
    <p:sldId id="333" r:id="rId6"/>
    <p:sldId id="336" r:id="rId7"/>
    <p:sldId id="350" r:id="rId8"/>
    <p:sldId id="369" r:id="rId9"/>
    <p:sldId id="351" r:id="rId10"/>
    <p:sldId id="352" r:id="rId11"/>
    <p:sldId id="353" r:id="rId12"/>
    <p:sldId id="354" r:id="rId13"/>
    <p:sldId id="368" r:id="rId14"/>
    <p:sldId id="366" r:id="rId15"/>
    <p:sldId id="371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7" r:id="rId27"/>
    <p:sldId id="370" r:id="rId28"/>
    <p:sldId id="304" r:id="rId2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66FFFF"/>
    <a:srgbClr val="FFCCCC"/>
    <a:srgbClr val="28F82D"/>
    <a:srgbClr val="FF66FF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C4BB0-8AD3-498A-B334-5582B0A044A7}" v="4" dt="2020-04-09T03:25:3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UBERTY ALERRANDO CHAGAS RIBEIRO" userId="S::glauberty.ribeiro@alunos.sc.senac.br::8ea4f57c-675c-4627-83f4-fd23f89898b8" providerId="AD" clId="Web-{75EC4BB0-8AD3-498A-B334-5582B0A044A7}"/>
    <pc:docChg chg="modSld">
      <pc:chgData name="GLAUBERTY ALERRANDO CHAGAS RIBEIRO" userId="S::glauberty.ribeiro@alunos.sc.senac.br::8ea4f57c-675c-4627-83f4-fd23f89898b8" providerId="AD" clId="Web-{75EC4BB0-8AD3-498A-B334-5582B0A044A7}" dt="2020-04-09T03:25:38.880" v="3" actId="1076"/>
      <pc:docMkLst>
        <pc:docMk/>
      </pc:docMkLst>
      <pc:sldChg chg="modSp">
        <pc:chgData name="GLAUBERTY ALERRANDO CHAGAS RIBEIRO" userId="S::glauberty.ribeiro@alunos.sc.senac.br::8ea4f57c-675c-4627-83f4-fd23f89898b8" providerId="AD" clId="Web-{75EC4BB0-8AD3-498A-B334-5582B0A044A7}" dt="2020-04-09T02:54:32.604" v="0" actId="1076"/>
        <pc:sldMkLst>
          <pc:docMk/>
          <pc:sldMk cId="2585061093" sldId="366"/>
        </pc:sldMkLst>
        <pc:grpChg chg="mod">
          <ac:chgData name="GLAUBERTY ALERRANDO CHAGAS RIBEIRO" userId="S::glauberty.ribeiro@alunos.sc.senac.br::8ea4f57c-675c-4627-83f4-fd23f89898b8" providerId="AD" clId="Web-{75EC4BB0-8AD3-498A-B334-5582B0A044A7}" dt="2020-04-09T02:54:32.604" v="0" actId="1076"/>
          <ac:grpSpMkLst>
            <pc:docMk/>
            <pc:sldMk cId="2585061093" sldId="366"/>
            <ac:grpSpMk id="39" creationId="{03AE819A-5130-4C2B-AD44-9AFB0F887D7A}"/>
          </ac:grpSpMkLst>
        </pc:grpChg>
      </pc:sldChg>
      <pc:sldChg chg="modSp">
        <pc:chgData name="GLAUBERTY ALERRANDO CHAGAS RIBEIRO" userId="S::glauberty.ribeiro@alunos.sc.senac.br::8ea4f57c-675c-4627-83f4-fd23f89898b8" providerId="AD" clId="Web-{75EC4BB0-8AD3-498A-B334-5582B0A044A7}" dt="2020-04-09T03:25:38.880" v="3" actId="1076"/>
        <pc:sldMkLst>
          <pc:docMk/>
          <pc:sldMk cId="2567421288" sldId="368"/>
        </pc:sldMkLst>
        <pc:spChg chg="mod">
          <ac:chgData name="GLAUBERTY ALERRANDO CHAGAS RIBEIRO" userId="S::glauberty.ribeiro@alunos.sc.senac.br::8ea4f57c-675c-4627-83f4-fd23f89898b8" providerId="AD" clId="Web-{75EC4BB0-8AD3-498A-B334-5582B0A044A7}" dt="2020-04-09T03:25:38.849" v="1" actId="1076"/>
          <ac:spMkLst>
            <pc:docMk/>
            <pc:sldMk cId="2567421288" sldId="368"/>
            <ac:spMk id="17" creationId="{D9E31575-6795-4A76-811A-0B3B8B7B21FE}"/>
          </ac:spMkLst>
        </pc:spChg>
        <pc:spChg chg="mod">
          <ac:chgData name="GLAUBERTY ALERRANDO CHAGAS RIBEIRO" userId="S::glauberty.ribeiro@alunos.sc.senac.br::8ea4f57c-675c-4627-83f4-fd23f89898b8" providerId="AD" clId="Web-{75EC4BB0-8AD3-498A-B334-5582B0A044A7}" dt="2020-04-09T03:25:38.864" v="2" actId="1076"/>
          <ac:spMkLst>
            <pc:docMk/>
            <pc:sldMk cId="2567421288" sldId="368"/>
            <ac:spMk id="18" creationId="{54F09512-EE0B-4ECE-9E5D-7498C1A06673}"/>
          </ac:spMkLst>
        </pc:spChg>
        <pc:spChg chg="mod">
          <ac:chgData name="GLAUBERTY ALERRANDO CHAGAS RIBEIRO" userId="S::glauberty.ribeiro@alunos.sc.senac.br::8ea4f57c-675c-4627-83f4-fd23f89898b8" providerId="AD" clId="Web-{75EC4BB0-8AD3-498A-B334-5582B0A044A7}" dt="2020-04-09T03:25:38.880" v="3" actId="1076"/>
          <ac:spMkLst>
            <pc:docMk/>
            <pc:sldMk cId="2567421288" sldId="368"/>
            <ac:spMk id="19" creationId="{F271F8B8-5831-4019-B587-F88E72090B89}"/>
          </ac:spMkLst>
        </pc:spChg>
        <pc:cxnChg chg="mod">
          <ac:chgData name="GLAUBERTY ALERRANDO CHAGAS RIBEIRO" userId="S::glauberty.ribeiro@alunos.sc.senac.br::8ea4f57c-675c-4627-83f4-fd23f89898b8" providerId="AD" clId="Web-{75EC4BB0-8AD3-498A-B334-5582B0A044A7}" dt="2020-04-09T03:25:38.849" v="1" actId="1076"/>
          <ac:cxnSpMkLst>
            <pc:docMk/>
            <pc:sldMk cId="2567421288" sldId="368"/>
            <ac:cxnSpMk id="20" creationId="{68AB0EA7-4798-445F-B54D-A0E6BAA205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55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56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57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59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060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7745413"/>
            <a:ext cx="0" cy="1684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29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7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61263-1A1A-4688-BE5B-E5226288016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BD5A3-D9BF-4D39-A6FF-1D4A221A98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2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6700" y="128588"/>
            <a:ext cx="2052638" cy="5980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07100" cy="5980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E136B-7C68-4E13-B08C-3CD633E0426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5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7A533-2447-4F17-AEFF-C83F82E1499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10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B79D2-1155-47AB-BAD4-D30CCBE6894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2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0663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EAF11-518B-45E4-B3D8-C064A4C4F2F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17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10594-756F-43C7-B39E-538FDD06DD7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29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27139-5289-4CC2-ABEA-4611AAB519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ED869-E298-4F86-9F93-8FB675E4FD7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4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EEEB4-4E83-4737-B36D-780E590864C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0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7C55F-2FB1-4E0A-8B9B-2ED378736F1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43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12138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2138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  <a:p>
            <a:pPr lvl="4"/>
            <a:r>
              <a:rPr lang="en-GB"/>
              <a:t>8.º Nível da estrutura de tópicos</a:t>
            </a:r>
          </a:p>
          <a:p>
            <a:pPr lvl="4"/>
            <a:r>
              <a:rPr lang="en-GB"/>
              <a:t>9.º Nível da estrutura de tópicos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353175"/>
            <a:ext cx="21320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3175"/>
            <a:ext cx="2116138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63130C-D537-4559-90C6-0C0DC6193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1"/>
          <p:cNvSpPr txBox="1">
            <a:spLocks noChangeArrowheads="1"/>
          </p:cNvSpPr>
          <p:nvPr/>
        </p:nvSpPr>
        <p:spPr bwMode="auto">
          <a:xfrm>
            <a:off x="1331913" y="241300"/>
            <a:ext cx="6659562" cy="46196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400" b="1" dirty="0"/>
              <a:t>ANÁLISE ORIENTADA A OBJETOS</a:t>
            </a:r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217488" y="5287963"/>
            <a:ext cx="223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/>
              <a:t>Prof Flávio Yamanaka</a:t>
            </a:r>
          </a:p>
        </p:txBody>
      </p:sp>
      <p:sp>
        <p:nvSpPr>
          <p:cNvPr id="3077" name="CaixaDeTexto 4"/>
          <p:cNvSpPr txBox="1">
            <a:spLocks noChangeArrowheads="1"/>
          </p:cNvSpPr>
          <p:nvPr/>
        </p:nvSpPr>
        <p:spPr bwMode="auto">
          <a:xfrm>
            <a:off x="4139952" y="3948809"/>
            <a:ext cx="5004048" cy="830997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b="1" dirty="0">
                <a:latin typeface="Verdana" panose="020B0604030504040204" pitchFamily="34" charset="0"/>
              </a:rPr>
              <a:t>4. Elabora o projeto de uma aplicação utilizando os diagramas UML pertinentes ao contexto.</a:t>
            </a:r>
          </a:p>
        </p:txBody>
      </p:sp>
      <p:sp>
        <p:nvSpPr>
          <p:cNvPr id="3078" name="CaixaDeTexto 5"/>
          <p:cNvSpPr txBox="1">
            <a:spLocks noChangeArrowheads="1"/>
          </p:cNvSpPr>
          <p:nvPr/>
        </p:nvSpPr>
        <p:spPr bwMode="auto">
          <a:xfrm>
            <a:off x="539552" y="1844824"/>
            <a:ext cx="80648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400" b="1" dirty="0">
                <a:latin typeface="Verdana" panose="020B0604030504040204" pitchFamily="34" charset="0"/>
              </a:rPr>
              <a:t>UML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400" b="1" dirty="0">
                <a:latin typeface="Verdana" panose="020B0604030504040204" pitchFamily="34" charset="0"/>
              </a:rPr>
              <a:t>Diagrama de Objetos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400" b="1" dirty="0">
                <a:latin typeface="Verdana" panose="020B0604030504040204" pitchFamily="34" charset="0"/>
              </a:rPr>
              <a:t>Diagrama de Pacotes</a:t>
            </a:r>
          </a:p>
        </p:txBody>
      </p:sp>
      <p:sp>
        <p:nvSpPr>
          <p:cNvPr id="3079" name="Retângulo 6"/>
          <p:cNvSpPr>
            <a:spLocks noChangeArrowheads="1"/>
          </p:cNvSpPr>
          <p:nvPr/>
        </p:nvSpPr>
        <p:spPr bwMode="auto">
          <a:xfrm>
            <a:off x="66150" y="6148447"/>
            <a:ext cx="4572000" cy="27699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b="1" dirty="0">
                <a:solidFill>
                  <a:schemeClr val="tx1"/>
                </a:solidFill>
              </a:rPr>
              <a:t>GUEDES G., UML: Uma abordagem prática. São Paulo: </a:t>
            </a:r>
            <a:r>
              <a:rPr lang="pt-BR" sz="1200" b="1" dirty="0" err="1">
                <a:solidFill>
                  <a:schemeClr val="tx1"/>
                </a:solidFill>
              </a:rPr>
              <a:t>Novatec</a:t>
            </a:r>
            <a:r>
              <a:rPr lang="pt-BR" sz="1200" b="1" dirty="0">
                <a:solidFill>
                  <a:schemeClr val="tx1"/>
                </a:solidFill>
              </a:rPr>
              <a:t>, 2004.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Objetos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3568" y="1196752"/>
            <a:ext cx="739018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Monte um Diagrama de Objetos das Classe abaixo:</a:t>
            </a: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Obs: uma instância para Locadora e três para Automóvel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11168A9-159B-4DDB-94C0-3685703B4296}"/>
              </a:ext>
            </a:extLst>
          </p:cNvPr>
          <p:cNvSpPr txBox="1"/>
          <p:nvPr/>
        </p:nvSpPr>
        <p:spPr>
          <a:xfrm>
            <a:off x="1043608" y="3645024"/>
            <a:ext cx="240668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# nome: </a:t>
            </a:r>
            <a:r>
              <a:rPr lang="pt-BR" sz="1400" b="1" dirty="0" err="1">
                <a:solidFill>
                  <a:schemeClr val="tx1"/>
                </a:solidFill>
              </a:rPr>
              <a:t>String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endereço: </a:t>
            </a:r>
            <a:r>
              <a:rPr lang="pt-BR" sz="1400" b="1" dirty="0" err="1">
                <a:solidFill>
                  <a:schemeClr val="tx1"/>
                </a:solidFill>
              </a:rPr>
              <a:t>string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CNPJ: </a:t>
            </a:r>
            <a:r>
              <a:rPr lang="pt-BR" sz="1400" b="1" dirty="0" err="1">
                <a:solidFill>
                  <a:schemeClr val="tx1"/>
                </a:solidFill>
              </a:rPr>
              <a:t>int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telefone: </a:t>
            </a:r>
            <a:r>
              <a:rPr lang="pt-BR" sz="1400" b="1" dirty="0" err="1">
                <a:solidFill>
                  <a:schemeClr val="tx1"/>
                </a:solidFill>
              </a:rPr>
              <a:t>int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F0FCC907-674C-474E-A046-ABF1355AD35A}"/>
              </a:ext>
            </a:extLst>
          </p:cNvPr>
          <p:cNvSpPr txBox="1"/>
          <p:nvPr/>
        </p:nvSpPr>
        <p:spPr>
          <a:xfrm>
            <a:off x="1043607" y="4600997"/>
            <a:ext cx="240668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</a:rPr>
              <a:t>+ Manter()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8588CE0E-0448-4AD4-A976-38272103CB18}"/>
              </a:ext>
            </a:extLst>
          </p:cNvPr>
          <p:cNvSpPr txBox="1"/>
          <p:nvPr/>
        </p:nvSpPr>
        <p:spPr>
          <a:xfrm>
            <a:off x="1043607" y="3277051"/>
            <a:ext cx="24066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 Locadora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EAF2936E-8C59-4EFF-ACFA-794CE024BBCA}"/>
              </a:ext>
            </a:extLst>
          </p:cNvPr>
          <p:cNvSpPr txBox="1"/>
          <p:nvPr/>
        </p:nvSpPr>
        <p:spPr>
          <a:xfrm>
            <a:off x="1634880" y="2659912"/>
            <a:ext cx="1224136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CLASSE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D9E31575-6795-4A76-811A-0B3B8B7B21FE}"/>
              </a:ext>
            </a:extLst>
          </p:cNvPr>
          <p:cNvSpPr txBox="1"/>
          <p:nvPr/>
        </p:nvSpPr>
        <p:spPr>
          <a:xfrm>
            <a:off x="5076056" y="3449334"/>
            <a:ext cx="2406682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# modelo: </a:t>
            </a:r>
            <a:r>
              <a:rPr lang="pt-BR" sz="1400" b="1" dirty="0" err="1">
                <a:solidFill>
                  <a:schemeClr val="tx1"/>
                </a:solidFill>
              </a:rPr>
              <a:t>String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cor: </a:t>
            </a:r>
            <a:r>
              <a:rPr lang="pt-BR" sz="1400" b="1" dirty="0" err="1">
                <a:solidFill>
                  <a:schemeClr val="tx1"/>
                </a:solidFill>
              </a:rPr>
              <a:t>string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marca: </a:t>
            </a:r>
            <a:r>
              <a:rPr lang="pt-BR" sz="1400" b="1" dirty="0" err="1">
                <a:solidFill>
                  <a:schemeClr val="tx1"/>
                </a:solidFill>
              </a:rPr>
              <a:t>String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ano: </a:t>
            </a:r>
            <a:r>
              <a:rPr lang="pt-BR" sz="1400" b="1" dirty="0" err="1">
                <a:solidFill>
                  <a:schemeClr val="tx1"/>
                </a:solidFill>
              </a:rPr>
              <a:t>int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kilometragem</a:t>
            </a:r>
            <a:r>
              <a:rPr lang="pt-BR" sz="1400" b="1" dirty="0">
                <a:solidFill>
                  <a:schemeClr val="tx1"/>
                </a:solidFill>
              </a:rPr>
              <a:t>: </a:t>
            </a:r>
            <a:r>
              <a:rPr lang="pt-BR" sz="1400" b="1" dirty="0" err="1">
                <a:solidFill>
                  <a:schemeClr val="tx1"/>
                </a:solidFill>
              </a:rPr>
              <a:t>int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54F09512-EE0B-4ECE-9E5D-7498C1A06673}"/>
              </a:ext>
            </a:extLst>
          </p:cNvPr>
          <p:cNvSpPr txBox="1"/>
          <p:nvPr/>
        </p:nvSpPr>
        <p:spPr>
          <a:xfrm>
            <a:off x="5076055" y="4617776"/>
            <a:ext cx="240668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</a:rPr>
              <a:t>+ Manter()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+ Anunciar ()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+ Vender()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F271F8B8-5831-4019-B587-F88E72090B89}"/>
              </a:ext>
            </a:extLst>
          </p:cNvPr>
          <p:cNvSpPr txBox="1"/>
          <p:nvPr/>
        </p:nvSpPr>
        <p:spPr>
          <a:xfrm>
            <a:off x="5076055" y="3081361"/>
            <a:ext cx="240668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 Automóvel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xmlns="" id="{68AB0EA7-4798-445F-B54D-A0E6BAA205E0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 bwMode="auto">
          <a:xfrm flipV="1">
            <a:off x="3450290" y="4034110"/>
            <a:ext cx="1625766" cy="8796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676BFA88-296B-4FD9-B5B0-4B3CFEA4A133}"/>
              </a:ext>
            </a:extLst>
          </p:cNvPr>
          <p:cNvSpPr/>
          <p:nvPr/>
        </p:nvSpPr>
        <p:spPr>
          <a:xfrm>
            <a:off x="3847904" y="3713007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possui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DB257073-4456-4376-92A7-A6937D2E989E}"/>
              </a:ext>
            </a:extLst>
          </p:cNvPr>
          <p:cNvSpPr/>
          <p:nvPr/>
        </p:nvSpPr>
        <p:spPr>
          <a:xfrm>
            <a:off x="4609133" y="3769514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0..*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7F51A4B1-57EA-4480-9AD5-9099269074A7}"/>
              </a:ext>
            </a:extLst>
          </p:cNvPr>
          <p:cNvSpPr/>
          <p:nvPr/>
        </p:nvSpPr>
        <p:spPr>
          <a:xfrm>
            <a:off x="3439600" y="37429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1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7C688E67-1B2F-4F5D-879E-27F2C3411DE8}"/>
              </a:ext>
            </a:extLst>
          </p:cNvPr>
          <p:cNvSpPr txBox="1"/>
          <p:nvPr/>
        </p:nvSpPr>
        <p:spPr>
          <a:xfrm>
            <a:off x="5667328" y="2592788"/>
            <a:ext cx="1224136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25674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Objetos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0B22E520-B578-4350-BAF1-997C4C80C255}"/>
              </a:ext>
            </a:extLst>
          </p:cNvPr>
          <p:cNvSpPr txBox="1"/>
          <p:nvPr/>
        </p:nvSpPr>
        <p:spPr>
          <a:xfrm>
            <a:off x="1009328" y="3501008"/>
            <a:ext cx="1944216" cy="1061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Locadora 1 : Locadora</a:t>
            </a: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nome: </a:t>
            </a:r>
            <a:r>
              <a:rPr lang="pt-BR" sz="1050" b="1" dirty="0" err="1">
                <a:solidFill>
                  <a:schemeClr val="tx1"/>
                </a:solidFill>
              </a:rPr>
              <a:t>LocaCar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endereço: Rua do ouvidor 10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CNPJ: 76535764000143 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telefone: 4895862145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5981992D-0E7A-4682-A8AA-523A081A4B48}"/>
              </a:ext>
            </a:extLst>
          </p:cNvPr>
          <p:cNvSpPr txBox="1"/>
          <p:nvPr/>
        </p:nvSpPr>
        <p:spPr>
          <a:xfrm>
            <a:off x="4283968" y="1700808"/>
            <a:ext cx="1944216" cy="12234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auto 1 : </a:t>
            </a:r>
            <a:r>
              <a:rPr lang="pt-BR" sz="1050" b="1" u="sng" dirty="0" err="1">
                <a:solidFill>
                  <a:schemeClr val="tx1"/>
                </a:solidFill>
              </a:rPr>
              <a:t>Automovel</a:t>
            </a:r>
            <a:endParaRPr lang="pt-BR" sz="1050" b="1" u="sng" dirty="0">
              <a:solidFill>
                <a:schemeClr val="tx1"/>
              </a:solidFill>
            </a:endParaRP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modelo: Uno 1.0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cor: branco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marca: Fiat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ano: 2006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kilometragem</a:t>
            </a:r>
            <a:r>
              <a:rPr lang="pt-BR" sz="1050" b="1" dirty="0">
                <a:solidFill>
                  <a:schemeClr val="tx1"/>
                </a:solidFill>
              </a:rPr>
              <a:t>: 20478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12EB94AF-C31E-4ECA-8811-A71BCC92D668}"/>
              </a:ext>
            </a:extLst>
          </p:cNvPr>
          <p:cNvSpPr txBox="1"/>
          <p:nvPr/>
        </p:nvSpPr>
        <p:spPr>
          <a:xfrm>
            <a:off x="4250776" y="3420216"/>
            <a:ext cx="1944216" cy="12234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auto 2 : </a:t>
            </a:r>
            <a:r>
              <a:rPr lang="pt-BR" sz="1050" b="1" u="sng" dirty="0" err="1">
                <a:solidFill>
                  <a:schemeClr val="tx1"/>
                </a:solidFill>
              </a:rPr>
              <a:t>Automovel</a:t>
            </a:r>
            <a:endParaRPr lang="pt-BR" sz="1050" b="1" u="sng" dirty="0">
              <a:solidFill>
                <a:schemeClr val="tx1"/>
              </a:solidFill>
            </a:endParaRP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modelo: Gol 1.6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cor: preto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marca: </a:t>
            </a:r>
            <a:r>
              <a:rPr lang="pt-BR" sz="1050" b="1" dirty="0" err="1">
                <a:solidFill>
                  <a:schemeClr val="tx1"/>
                </a:solidFill>
              </a:rPr>
              <a:t>Wolksvagem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ano: 2016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kilometragem</a:t>
            </a:r>
            <a:r>
              <a:rPr lang="pt-BR" sz="1050" b="1" dirty="0">
                <a:solidFill>
                  <a:schemeClr val="tx1"/>
                </a:solidFill>
              </a:rPr>
              <a:t>: 14587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E9C204B6-35A1-46AC-A61D-A068C7BED232}"/>
              </a:ext>
            </a:extLst>
          </p:cNvPr>
          <p:cNvSpPr txBox="1"/>
          <p:nvPr/>
        </p:nvSpPr>
        <p:spPr>
          <a:xfrm>
            <a:off x="4285064" y="5139624"/>
            <a:ext cx="1944216" cy="12234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auto 3 : </a:t>
            </a:r>
            <a:r>
              <a:rPr lang="pt-BR" sz="1050" b="1" u="sng" dirty="0" err="1">
                <a:solidFill>
                  <a:schemeClr val="tx1"/>
                </a:solidFill>
              </a:rPr>
              <a:t>Automovel</a:t>
            </a:r>
            <a:endParaRPr lang="pt-BR" sz="1050" b="1" u="sng" dirty="0">
              <a:solidFill>
                <a:schemeClr val="tx1"/>
              </a:solidFill>
            </a:endParaRP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modelo: Hyundai i30 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cor: azul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marca:Hyundai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ano: 2015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kilometragem</a:t>
            </a:r>
            <a:r>
              <a:rPr lang="pt-BR" sz="1050" b="1" dirty="0">
                <a:solidFill>
                  <a:schemeClr val="tx1"/>
                </a:solidFill>
              </a:rPr>
              <a:t>: 58785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xmlns="" id="{3FBB4965-0AFF-4BE3-AF01-01CDDB2D6CF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 bwMode="auto">
          <a:xfrm flipV="1">
            <a:off x="2953544" y="2312514"/>
            <a:ext cx="1330424" cy="1719409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xmlns="" id="{F47AAC9D-4152-4267-971A-0642571C56C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 bwMode="auto">
          <a:xfrm flipV="1">
            <a:off x="2953544" y="4031922"/>
            <a:ext cx="1297232" cy="1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7A9E0329-24FB-4F5B-A66E-A2B9404AF1B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>
            <a:off x="2953544" y="4031923"/>
            <a:ext cx="1331520" cy="1719407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xmlns="" id="{03AE819A-5130-4C2B-AD44-9AFB0F887D7A}"/>
              </a:ext>
            </a:extLst>
          </p:cNvPr>
          <p:cNvGrpSpPr/>
          <p:nvPr/>
        </p:nvGrpSpPr>
        <p:grpSpPr>
          <a:xfrm>
            <a:off x="152135" y="979908"/>
            <a:ext cx="8846132" cy="5540167"/>
            <a:chOff x="179512" y="1144171"/>
            <a:chExt cx="8846132" cy="554016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xmlns="" id="{DE122A2C-02A0-4895-BC9D-CAB6009C5C03}"/>
                </a:ext>
              </a:extLst>
            </p:cNvPr>
            <p:cNvSpPr/>
            <p:nvPr/>
          </p:nvSpPr>
          <p:spPr bwMode="auto">
            <a:xfrm>
              <a:off x="179512" y="1144173"/>
              <a:ext cx="8846132" cy="554016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41" name="Retângulo com Único Canto Aparado 44">
              <a:extLst>
                <a:ext uri="{FF2B5EF4-FFF2-40B4-BE49-F238E27FC236}">
                  <a16:creationId xmlns:a16="http://schemas.microsoft.com/office/drawing/2014/main" xmlns="" id="{B516142A-CFEE-43EE-B9E9-7F0C004D0C06}"/>
                </a:ext>
              </a:extLst>
            </p:cNvPr>
            <p:cNvSpPr/>
            <p:nvPr/>
          </p:nvSpPr>
          <p:spPr bwMode="auto">
            <a:xfrm flipV="1">
              <a:off x="188524" y="1144172"/>
              <a:ext cx="3270800" cy="282949"/>
            </a:xfrm>
            <a:prstGeom prst="snip1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xmlns="" id="{C16AAC02-F514-49FF-A27B-4DFA0AAF4146}"/>
                </a:ext>
              </a:extLst>
            </p:cNvPr>
            <p:cNvSpPr txBox="1"/>
            <p:nvPr/>
          </p:nvSpPr>
          <p:spPr>
            <a:xfrm>
              <a:off x="194683" y="1144171"/>
              <a:ext cx="10583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>
                  <a:solidFill>
                    <a:schemeClr val="tx1"/>
                  </a:solidFill>
                </a:rPr>
                <a:t>Obj</a:t>
              </a:r>
              <a:r>
                <a:rPr lang="pt-BR" sz="1100" b="1" dirty="0">
                  <a:solidFill>
                    <a:schemeClr val="tx1"/>
                  </a:solidFill>
                </a:rPr>
                <a:t> – Locadora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0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471612"/>
            <a:ext cx="5343525" cy="3914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6001" y="935009"/>
            <a:ext cx="256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MEU EXERCÍCIO: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4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UML – Diagrama de pacotes</a:t>
            </a:r>
          </a:p>
        </p:txBody>
      </p:sp>
      <p:pic>
        <p:nvPicPr>
          <p:cNvPr id="1026" name="Picture 2" descr="http://onlywhatmatters.files.wordpress.com/2011/02/uml_logo.gif?w=294&amp;h=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59296"/>
            <a:ext cx="141811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16832"/>
            <a:ext cx="6601905" cy="40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27176" y="1380756"/>
            <a:ext cx="54006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Diagramas</a:t>
            </a:r>
            <a:r>
              <a:rPr lang="pt-BR" b="1" dirty="0"/>
              <a:t> UML </a:t>
            </a:r>
            <a:endParaRPr lang="pt-B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pic>
        <p:nvPicPr>
          <p:cNvPr id="1026" name="Picture 2" descr="http://upload.wikimedia.org/wikipedia/commons/thumb/c/c0/UML_diagrams_overview_pt.svg/792px-UML_diagrams_overview_p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543800" cy="4114801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 bwMode="auto">
          <a:xfrm>
            <a:off x="4211960" y="4653136"/>
            <a:ext cx="1080120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61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pacotes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1412776"/>
            <a:ext cx="8103558" cy="369332"/>
          </a:xfrm>
          <a:prstGeom prst="rect">
            <a:avLst/>
          </a:prstGeom>
          <a:solidFill>
            <a:srgbClr val="28F82D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O diagrama de pacotes descreve como os elementos do modelo estão organizados.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58786" y="5003730"/>
            <a:ext cx="8377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3366FF"/>
                </a:solidFill>
              </a:rPr>
              <a:t>Um pacote “</a:t>
            </a:r>
            <a:r>
              <a:rPr lang="pt-BR" sz="2800" b="1" dirty="0">
                <a:solidFill>
                  <a:srgbClr val="FF0000"/>
                </a:solidFill>
              </a:rPr>
              <a:t>pasta</a:t>
            </a:r>
            <a:r>
              <a:rPr lang="pt-BR" sz="2800" b="1" dirty="0">
                <a:solidFill>
                  <a:srgbClr val="3366FF"/>
                </a:solidFill>
              </a:rPr>
              <a:t>” é um conjunto de elementos agrupados. Esses elementos podem ser classes, diagramas, ou até mesmo outros pacotes.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195736" y="2554441"/>
            <a:ext cx="4320480" cy="2237512"/>
            <a:chOff x="1187624" y="2271608"/>
            <a:chExt cx="3024336" cy="1733456"/>
          </a:xfrm>
        </p:grpSpPr>
        <p:sp>
          <p:nvSpPr>
            <p:cNvPr id="4" name="Retângulo 3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187624" y="2271608"/>
              <a:ext cx="1368152" cy="36530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Domínio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53198" y="3395649"/>
            <a:ext cx="1843608" cy="1087859"/>
            <a:chOff x="1187624" y="2271608"/>
            <a:chExt cx="3024336" cy="1733456"/>
          </a:xfrm>
        </p:grpSpPr>
        <p:sp>
          <p:nvSpPr>
            <p:cNvPr id="12" name="Retângulo 11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3" name="Retângulo 12"/>
            <p:cNvSpPr/>
            <p:nvPr/>
          </p:nvSpPr>
          <p:spPr bwMode="auto">
            <a:xfrm>
              <a:off x="1187624" y="2271608"/>
              <a:ext cx="1368152" cy="36530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Vendas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554268" y="3434277"/>
            <a:ext cx="1843608" cy="1087859"/>
            <a:chOff x="1187624" y="2271608"/>
            <a:chExt cx="3024336" cy="1733456"/>
          </a:xfrm>
        </p:grpSpPr>
        <p:sp>
          <p:nvSpPr>
            <p:cNvPr id="15" name="Retângulo 14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1187624" y="2271608"/>
              <a:ext cx="1368152" cy="36530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pt-BR" sz="1200" b="1" dirty="0">
                  <a:solidFill>
                    <a:schemeClr val="tx1"/>
                  </a:solidFill>
                  <a:latin typeface="Calibri" charset="0"/>
                  <a:ea typeface="Microsoft YaHei" charset="-122"/>
                </a:rPr>
                <a:t>Produtos</a:t>
              </a:r>
              <a:endParaRPr kumimoji="0" 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1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pacotes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55576" y="1857431"/>
            <a:ext cx="2808312" cy="1571569"/>
            <a:chOff x="1187624" y="2271608"/>
            <a:chExt cx="3024336" cy="1733456"/>
          </a:xfrm>
        </p:grpSpPr>
        <p:sp>
          <p:nvSpPr>
            <p:cNvPr id="4" name="Retângulo 3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187624" y="2271608"/>
              <a:ext cx="2093771" cy="36530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Cliente</a:t>
              </a:r>
            </a:p>
          </p:txBody>
        </p:sp>
      </p:grpSp>
      <p:sp>
        <p:nvSpPr>
          <p:cNvPr id="17" name="Retângulo 16"/>
          <p:cNvSpPr/>
          <p:nvPr/>
        </p:nvSpPr>
        <p:spPr>
          <a:xfrm>
            <a:off x="1587627" y="3760188"/>
            <a:ext cx="4597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Notação para Pacotes UML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-180528" y="4658202"/>
            <a:ext cx="8964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3366FF"/>
                </a:solidFill>
              </a:rPr>
              <a:t>Pacotes (</a:t>
            </a:r>
            <a:r>
              <a:rPr lang="pt-BR" sz="3200" b="1" dirty="0" err="1">
                <a:solidFill>
                  <a:srgbClr val="FF0000"/>
                </a:solidFill>
              </a:rPr>
              <a:t>package</a:t>
            </a:r>
            <a:r>
              <a:rPr lang="pt-BR" sz="3200" b="1" dirty="0">
                <a:solidFill>
                  <a:srgbClr val="FF0000"/>
                </a:solidFill>
              </a:rPr>
              <a:t> |</a:t>
            </a:r>
            <a:r>
              <a:rPr lang="pt-BR" sz="3200" b="1" dirty="0" err="1">
                <a:solidFill>
                  <a:srgbClr val="FF0000"/>
                </a:solidFill>
              </a:rPr>
              <a:t>pkg</a:t>
            </a:r>
            <a:r>
              <a:rPr lang="pt-BR" sz="3200" b="1" dirty="0">
                <a:solidFill>
                  <a:srgbClr val="3366FF"/>
                </a:solidFill>
              </a:rPr>
              <a:t>) são utilizados para agrupar elementos e fornecer denominação para esses grupos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995936" y="1871484"/>
            <a:ext cx="2808312" cy="1571569"/>
            <a:chOff x="1187624" y="2271608"/>
            <a:chExt cx="3024336" cy="1733456"/>
          </a:xfrm>
        </p:grpSpPr>
        <p:sp>
          <p:nvSpPr>
            <p:cNvPr id="21" name="Retângulo 20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22" name="Retângulo 21"/>
            <p:cNvSpPr/>
            <p:nvPr/>
          </p:nvSpPr>
          <p:spPr bwMode="auto">
            <a:xfrm>
              <a:off x="1187624" y="2271608"/>
              <a:ext cx="2093771" cy="36530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4493882" y="2368293"/>
            <a:ext cx="18124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pt-BR" sz="4400" b="1" dirty="0">
                <a:solidFill>
                  <a:schemeClr val="tx1"/>
                </a:solidFill>
                <a:latin typeface="Calibri" charset="0"/>
                <a:ea typeface="Microsoft YaHei" charset="-122"/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3205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pacotes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495162" y="2066658"/>
            <a:ext cx="7632848" cy="3803049"/>
            <a:chOff x="1170036" y="2472783"/>
            <a:chExt cx="3024336" cy="1525853"/>
          </a:xfrm>
        </p:grpSpPr>
        <p:sp>
          <p:nvSpPr>
            <p:cNvPr id="4" name="Retângulo 3"/>
            <p:cNvSpPr/>
            <p:nvPr/>
          </p:nvSpPr>
          <p:spPr bwMode="auto">
            <a:xfrm>
              <a:off x="1170036" y="2630484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173589" y="2472783"/>
              <a:ext cx="2167441" cy="1630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charset="0"/>
                  <a:ea typeface="Microsoft YaHei" charset="-122"/>
                </a:rPr>
                <a:t>Sistema de Controle Bancário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403648" y="3316025"/>
            <a:ext cx="1369352" cy="1368152"/>
            <a:chOff x="3346664" y="3429000"/>
            <a:chExt cx="1369352" cy="1368152"/>
          </a:xfrm>
        </p:grpSpPr>
        <p:sp>
          <p:nvSpPr>
            <p:cNvPr id="14" name="Retângulo 13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Pessoa</a:t>
              </a:r>
            </a:p>
          </p:txBody>
        </p:sp>
        <p:cxnSp>
          <p:nvCxnSpPr>
            <p:cNvPr id="15" name="Conector reto 14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upo 20"/>
          <p:cNvGrpSpPr/>
          <p:nvPr/>
        </p:nvGrpSpPr>
        <p:grpSpPr>
          <a:xfrm>
            <a:off x="5850172" y="3284342"/>
            <a:ext cx="1369352" cy="1368152"/>
            <a:chOff x="3346664" y="3429000"/>
            <a:chExt cx="1369352" cy="1368152"/>
          </a:xfrm>
        </p:grpSpPr>
        <p:sp>
          <p:nvSpPr>
            <p:cNvPr id="22" name="Retângulo 21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400" b="1" i="0" u="none" strike="noStrike" cap="none" normalizeH="0" baseline="0" dirty="0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Movimento</a:t>
              </a:r>
            </a:p>
          </p:txBody>
        </p:sp>
        <p:cxnSp>
          <p:nvCxnSpPr>
            <p:cNvPr id="23" name="Conector reto 22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upo 23"/>
          <p:cNvGrpSpPr/>
          <p:nvPr/>
        </p:nvGrpSpPr>
        <p:grpSpPr>
          <a:xfrm>
            <a:off x="3626910" y="3316025"/>
            <a:ext cx="1369352" cy="1368152"/>
            <a:chOff x="3346664" y="3429000"/>
            <a:chExt cx="1369352" cy="1368152"/>
          </a:xfrm>
        </p:grpSpPr>
        <p:sp>
          <p:nvSpPr>
            <p:cNvPr id="25" name="Retângulo 24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400" b="1" i="0" u="none" strike="noStrike" cap="none" normalizeH="0" baseline="0" dirty="0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Conta</a:t>
              </a:r>
            </a:p>
          </p:txBody>
        </p:sp>
        <p:cxnSp>
          <p:nvCxnSpPr>
            <p:cNvPr id="26" name="Conector reto 25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tângulo 32"/>
          <p:cNvSpPr/>
          <p:nvPr/>
        </p:nvSpPr>
        <p:spPr>
          <a:xfrm>
            <a:off x="657081" y="1191278"/>
            <a:ext cx="7309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B050"/>
                </a:solidFill>
              </a:rPr>
              <a:t>Pacote com detalhe de seus membros</a:t>
            </a:r>
          </a:p>
        </p:txBody>
      </p:sp>
    </p:spTree>
    <p:extLst>
      <p:ext uri="{BB962C8B-B14F-4D97-AF65-F5344CB8AC3E}">
        <p14:creationId xmlns:p14="http://schemas.microsoft.com/office/powerpoint/2010/main" val="21219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pacotes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93988" y="1555998"/>
            <a:ext cx="6967736" cy="1392034"/>
            <a:chOff x="1187624" y="2243343"/>
            <a:chExt cx="3024336" cy="1761721"/>
          </a:xfrm>
        </p:grpSpPr>
        <p:sp>
          <p:nvSpPr>
            <p:cNvPr id="4" name="Retângulo 3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187624" y="2243343"/>
              <a:ext cx="1312708" cy="39357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charset="0"/>
                  <a:ea typeface="Microsoft YaHei" charset="-122"/>
                </a:rPr>
                <a:t>Sistema de Controle Bancário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038649" y="5664571"/>
            <a:ext cx="1369352" cy="992564"/>
            <a:chOff x="3346664" y="3429000"/>
            <a:chExt cx="1369352" cy="1368152"/>
          </a:xfrm>
        </p:grpSpPr>
        <p:sp>
          <p:nvSpPr>
            <p:cNvPr id="2" name="Retângulo 1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400" b="1" i="0" u="none" strike="noStrike" cap="none" normalizeH="0" baseline="0" dirty="0" err="1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Pessoa_Jurídica</a:t>
              </a:r>
              <a:endParaRPr kumimoji="0" lang="pt-BR" sz="1400" b="1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cxnSp>
          <p:nvCxnSpPr>
            <p:cNvPr id="5" name="Conector reto 4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upo 12"/>
          <p:cNvGrpSpPr/>
          <p:nvPr/>
        </p:nvGrpSpPr>
        <p:grpSpPr>
          <a:xfrm>
            <a:off x="2058267" y="4041546"/>
            <a:ext cx="1369352" cy="1039317"/>
            <a:chOff x="3346664" y="3429000"/>
            <a:chExt cx="1369352" cy="1368152"/>
          </a:xfrm>
        </p:grpSpPr>
        <p:sp>
          <p:nvSpPr>
            <p:cNvPr id="14" name="Retângulo 13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Pessoa</a:t>
              </a:r>
            </a:p>
          </p:txBody>
        </p:sp>
        <p:cxnSp>
          <p:nvCxnSpPr>
            <p:cNvPr id="15" name="Conector reto 14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upo 15"/>
          <p:cNvGrpSpPr/>
          <p:nvPr/>
        </p:nvGrpSpPr>
        <p:grpSpPr>
          <a:xfrm>
            <a:off x="1311881" y="5682546"/>
            <a:ext cx="1369352" cy="992564"/>
            <a:chOff x="3346664" y="3429000"/>
            <a:chExt cx="1369352" cy="1368152"/>
          </a:xfrm>
        </p:grpSpPr>
        <p:sp>
          <p:nvSpPr>
            <p:cNvPr id="19" name="Retângulo 18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400" b="1" i="0" u="none" strike="noStrike" cap="none" normalizeH="0" baseline="0" dirty="0" err="1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Pessoa_Física</a:t>
              </a:r>
              <a:endParaRPr kumimoji="0" lang="pt-BR" sz="1400" b="1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cxnSp>
          <p:nvCxnSpPr>
            <p:cNvPr id="20" name="Conector reto 19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upo 20"/>
          <p:cNvGrpSpPr/>
          <p:nvPr/>
        </p:nvGrpSpPr>
        <p:grpSpPr>
          <a:xfrm>
            <a:off x="3878941" y="4041545"/>
            <a:ext cx="1369352" cy="1039317"/>
            <a:chOff x="3346664" y="3429000"/>
            <a:chExt cx="1369352" cy="1368152"/>
          </a:xfrm>
        </p:grpSpPr>
        <p:sp>
          <p:nvSpPr>
            <p:cNvPr id="22" name="Retângulo 21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400" b="1" i="0" u="none" strike="noStrike" cap="none" normalizeH="0" baseline="0" dirty="0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Movimento</a:t>
              </a:r>
            </a:p>
          </p:txBody>
        </p:sp>
        <p:cxnSp>
          <p:nvCxnSpPr>
            <p:cNvPr id="23" name="Conector reto 22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upo 23"/>
          <p:cNvGrpSpPr/>
          <p:nvPr/>
        </p:nvGrpSpPr>
        <p:grpSpPr>
          <a:xfrm>
            <a:off x="5857537" y="4044585"/>
            <a:ext cx="1369352" cy="1036278"/>
            <a:chOff x="3346664" y="3429000"/>
            <a:chExt cx="1369352" cy="1368152"/>
          </a:xfrm>
        </p:grpSpPr>
        <p:sp>
          <p:nvSpPr>
            <p:cNvPr id="25" name="Retângulo 24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400" b="1" i="0" u="none" strike="noStrike" cap="none" normalizeH="0" baseline="0" dirty="0" err="1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Conta_Comum</a:t>
              </a:r>
              <a:endParaRPr kumimoji="0" lang="pt-BR" sz="1400" b="1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cxnSp>
          <p:nvCxnSpPr>
            <p:cNvPr id="26" name="Conector reto 25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o 26"/>
          <p:cNvGrpSpPr/>
          <p:nvPr/>
        </p:nvGrpSpPr>
        <p:grpSpPr>
          <a:xfrm>
            <a:off x="6678125" y="5682546"/>
            <a:ext cx="1369352" cy="992564"/>
            <a:chOff x="3346664" y="3429000"/>
            <a:chExt cx="1369352" cy="1368152"/>
          </a:xfrm>
        </p:grpSpPr>
        <p:sp>
          <p:nvSpPr>
            <p:cNvPr id="28" name="Retângulo 27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200" b="1" i="0" u="none" strike="noStrike" cap="none" normalizeH="0" baseline="0" dirty="0" err="1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Conta_Poupança</a:t>
              </a:r>
              <a:endParaRPr kumimoji="0" lang="pt-BR" sz="1200" b="1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cxnSp>
          <p:nvCxnSpPr>
            <p:cNvPr id="29" name="Conector reto 28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4858387" y="5682546"/>
            <a:ext cx="1369352" cy="992564"/>
            <a:chOff x="3346664" y="3429000"/>
            <a:chExt cx="1369352" cy="1368152"/>
          </a:xfrm>
        </p:grpSpPr>
        <p:sp>
          <p:nvSpPr>
            <p:cNvPr id="31" name="Retângulo 30"/>
            <p:cNvSpPr/>
            <p:nvPr/>
          </p:nvSpPr>
          <p:spPr bwMode="auto">
            <a:xfrm>
              <a:off x="3346664" y="3429000"/>
              <a:ext cx="1369352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400" b="1" i="0" u="none" strike="noStrike" cap="none" normalizeH="0" baseline="0" dirty="0" err="1">
                  <a:ln>
                    <a:noFill/>
                  </a:ln>
                  <a:solidFill>
                    <a:srgbClr val="3366FF"/>
                  </a:solidFill>
                  <a:effectLst/>
                  <a:latin typeface="Calibri" charset="0"/>
                  <a:ea typeface="Microsoft YaHei" charset="-122"/>
                </a:rPr>
                <a:t>Conta_Especial</a:t>
              </a:r>
              <a:endParaRPr kumimoji="0" lang="pt-BR" sz="1400" b="1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cxnSp>
          <p:nvCxnSpPr>
            <p:cNvPr id="32" name="Conector reto 31"/>
            <p:cNvCxnSpPr/>
            <p:nvPr/>
          </p:nvCxnSpPr>
          <p:spPr bwMode="auto">
            <a:xfrm>
              <a:off x="3346664" y="3812234"/>
              <a:ext cx="1369352" cy="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Fluxograma: Ou 2"/>
          <p:cNvSpPr/>
          <p:nvPr/>
        </p:nvSpPr>
        <p:spPr bwMode="auto">
          <a:xfrm>
            <a:off x="4388681" y="2948032"/>
            <a:ext cx="349872" cy="336952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charset="0"/>
              <a:ea typeface="Microsoft YaHei" charset="-122"/>
            </a:endParaRPr>
          </a:p>
        </p:txBody>
      </p:sp>
      <p:cxnSp>
        <p:nvCxnSpPr>
          <p:cNvPr id="12" name="Conector reto 11"/>
          <p:cNvCxnSpPr>
            <a:stCxn id="3" idx="4"/>
            <a:endCxn id="22" idx="0"/>
          </p:cNvCxnSpPr>
          <p:nvPr/>
        </p:nvCxnSpPr>
        <p:spPr bwMode="auto">
          <a:xfrm>
            <a:off x="4563617" y="3284984"/>
            <a:ext cx="0" cy="756561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ctor reto 33"/>
          <p:cNvCxnSpPr/>
          <p:nvPr/>
        </p:nvCxnSpPr>
        <p:spPr bwMode="auto">
          <a:xfrm flipH="1" flipV="1">
            <a:off x="1985614" y="3593470"/>
            <a:ext cx="5538714" cy="24665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>
            <a:off x="1985614" y="3592733"/>
            <a:ext cx="0" cy="207183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/>
          <p:nvPr/>
        </p:nvCxnSpPr>
        <p:spPr bwMode="auto">
          <a:xfrm>
            <a:off x="3719718" y="3610708"/>
            <a:ext cx="0" cy="207183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/>
          <p:nvPr/>
        </p:nvCxnSpPr>
        <p:spPr bwMode="auto">
          <a:xfrm>
            <a:off x="5539456" y="3610708"/>
            <a:ext cx="0" cy="207183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ector reto 42"/>
          <p:cNvCxnSpPr/>
          <p:nvPr/>
        </p:nvCxnSpPr>
        <p:spPr bwMode="auto">
          <a:xfrm>
            <a:off x="7508689" y="3610708"/>
            <a:ext cx="0" cy="207183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Conector reto 43"/>
          <p:cNvCxnSpPr>
            <a:endCxn id="14" idx="0"/>
          </p:cNvCxnSpPr>
          <p:nvPr/>
        </p:nvCxnSpPr>
        <p:spPr bwMode="auto">
          <a:xfrm>
            <a:off x="2740273" y="3618135"/>
            <a:ext cx="2670" cy="423411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Conector reto 47"/>
          <p:cNvCxnSpPr/>
          <p:nvPr/>
        </p:nvCxnSpPr>
        <p:spPr bwMode="auto">
          <a:xfrm>
            <a:off x="6542213" y="3610430"/>
            <a:ext cx="2670" cy="423411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tângulo 48"/>
          <p:cNvSpPr/>
          <p:nvPr/>
        </p:nvSpPr>
        <p:spPr>
          <a:xfrm>
            <a:off x="1084048" y="1047457"/>
            <a:ext cx="7309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Pacote com detalhe de seus membros – Notação Alternativa</a:t>
            </a:r>
          </a:p>
        </p:txBody>
      </p:sp>
    </p:spTree>
    <p:extLst>
      <p:ext uri="{BB962C8B-B14F-4D97-AF65-F5344CB8AC3E}">
        <p14:creationId xmlns:p14="http://schemas.microsoft.com/office/powerpoint/2010/main" val="7856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pacotes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87016" y="1844824"/>
            <a:ext cx="8749480" cy="4824536"/>
            <a:chOff x="1187624" y="2473845"/>
            <a:chExt cx="3024336" cy="1531219"/>
          </a:xfrm>
        </p:grpSpPr>
        <p:sp>
          <p:nvSpPr>
            <p:cNvPr id="4" name="Retângulo 3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187624" y="2473845"/>
              <a:ext cx="2167441" cy="1630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pt-BR" b="1" dirty="0">
                  <a:solidFill>
                    <a:srgbClr val="FF0000"/>
                  </a:solidFill>
                  <a:latin typeface="Calibri" charset="0"/>
                  <a:ea typeface="Microsoft YaHei" charset="-122"/>
                </a:rPr>
                <a:t>Sistemas Integrados</a:t>
              </a: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</p:grpSp>
      <p:sp>
        <p:nvSpPr>
          <p:cNvPr id="33" name="Retângulo 32"/>
          <p:cNvSpPr/>
          <p:nvPr/>
        </p:nvSpPr>
        <p:spPr>
          <a:xfrm>
            <a:off x="683568" y="989645"/>
            <a:ext cx="7309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B050"/>
                </a:solidFill>
              </a:rPr>
              <a:t>DEPENDÊNCIA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550998" y="2629019"/>
            <a:ext cx="3312368" cy="1555336"/>
            <a:chOff x="1187624" y="2271608"/>
            <a:chExt cx="3024336" cy="1733456"/>
          </a:xfrm>
        </p:grpSpPr>
        <p:sp>
          <p:nvSpPr>
            <p:cNvPr id="35" name="Retângulo 34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1187624" y="2271608"/>
              <a:ext cx="2167441" cy="36530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Sistema de Contabilidade</a:t>
              </a: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5628656" y="2759351"/>
            <a:ext cx="3312368" cy="1555336"/>
            <a:chOff x="1187624" y="2271608"/>
            <a:chExt cx="3024336" cy="1733456"/>
          </a:xfrm>
        </p:grpSpPr>
        <p:sp>
          <p:nvSpPr>
            <p:cNvPr id="38" name="Retângulo 37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1187624" y="2271608"/>
              <a:ext cx="2761350" cy="3653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Sistema de Controle de Estoque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644280" y="4642454"/>
            <a:ext cx="3312368" cy="1555336"/>
            <a:chOff x="1187624" y="2271608"/>
            <a:chExt cx="3024336" cy="1733456"/>
          </a:xfrm>
        </p:grpSpPr>
        <p:sp>
          <p:nvSpPr>
            <p:cNvPr id="41" name="Retângulo 40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1187624" y="2271608"/>
              <a:ext cx="2761350" cy="36530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Sistema de Folha de Pagamento</a:t>
              </a:r>
            </a:p>
          </p:txBody>
        </p:sp>
      </p:grpSp>
      <p:cxnSp>
        <p:nvCxnSpPr>
          <p:cNvPr id="11" name="Conector de seta reta 10"/>
          <p:cNvCxnSpPr>
            <a:endCxn id="35" idx="3"/>
          </p:cNvCxnSpPr>
          <p:nvPr/>
        </p:nvCxnSpPr>
        <p:spPr bwMode="auto">
          <a:xfrm flipH="1" flipV="1">
            <a:off x="3863366" y="3570571"/>
            <a:ext cx="1765290" cy="780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3" name="Conector de seta reta 42"/>
          <p:cNvCxnSpPr>
            <a:stCxn id="41" idx="1"/>
          </p:cNvCxnSpPr>
          <p:nvPr/>
        </p:nvCxnSpPr>
        <p:spPr bwMode="auto">
          <a:xfrm flipH="1" flipV="1">
            <a:off x="2771800" y="4233911"/>
            <a:ext cx="1872480" cy="1350095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7" name="CaixaDeTexto 46"/>
          <p:cNvSpPr txBox="1"/>
          <p:nvPr/>
        </p:nvSpPr>
        <p:spPr>
          <a:xfrm>
            <a:off x="550998" y="5217027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accent2"/>
                </a:solidFill>
              </a:rPr>
              <a:t>Os sistemas de estoque e folha de pagamento necessitam do sistema de contabilidade para lançar suas operações financeiras. </a:t>
            </a:r>
          </a:p>
        </p:txBody>
      </p:sp>
    </p:spTree>
    <p:extLst>
      <p:ext uri="{BB962C8B-B14F-4D97-AF65-F5344CB8AC3E}">
        <p14:creationId xmlns:p14="http://schemas.microsoft.com/office/powerpoint/2010/main" val="371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UML</a:t>
            </a:r>
          </a:p>
        </p:txBody>
      </p:sp>
      <p:sp>
        <p:nvSpPr>
          <p:cNvPr id="3" name="Retângulo 2"/>
          <p:cNvSpPr/>
          <p:nvPr/>
        </p:nvSpPr>
        <p:spPr>
          <a:xfrm>
            <a:off x="1547664" y="4149080"/>
            <a:ext cx="6044893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UML</a:t>
            </a:r>
          </a:p>
          <a:p>
            <a:pPr algn="ctr"/>
            <a:r>
              <a:rPr lang="pt-BR" i="1" dirty="0" err="1">
                <a:solidFill>
                  <a:schemeClr val="bg1"/>
                </a:solidFill>
              </a:rPr>
              <a:t>Unified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Modeling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Language</a:t>
            </a:r>
            <a:endParaRPr lang="pt-BR" i="1" dirty="0">
              <a:solidFill>
                <a:schemeClr val="bg1"/>
              </a:solidFill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Linguagem de Modelagem Unificada</a:t>
            </a:r>
          </a:p>
        </p:txBody>
      </p:sp>
      <p:pic>
        <p:nvPicPr>
          <p:cNvPr id="1026" name="Picture 2" descr="http://onlywhatmatters.files.wordpress.com/2011/02/uml_logo.gif?w=294&amp;h=2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35" y="1556792"/>
            <a:ext cx="2800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</p:spTree>
    <p:extLst>
      <p:ext uri="{BB962C8B-B14F-4D97-AF65-F5344CB8AC3E}">
        <p14:creationId xmlns:p14="http://schemas.microsoft.com/office/powerpoint/2010/main" val="22607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pacotes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7504" y="2492896"/>
            <a:ext cx="8749480" cy="2657724"/>
            <a:chOff x="1187624" y="2420115"/>
            <a:chExt cx="3024336" cy="1584949"/>
          </a:xfrm>
        </p:grpSpPr>
        <p:sp>
          <p:nvSpPr>
            <p:cNvPr id="4" name="Retângulo 3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187624" y="2420115"/>
              <a:ext cx="2167441" cy="21679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pt-BR" b="1" dirty="0">
                  <a:solidFill>
                    <a:srgbClr val="FF0000"/>
                  </a:solidFill>
                  <a:latin typeface="Calibri" charset="0"/>
                  <a:ea typeface="Microsoft YaHei" charset="-122"/>
                </a:rPr>
                <a:t>Arquitetura em camadas</a:t>
              </a: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</p:grpSp>
      <p:sp>
        <p:nvSpPr>
          <p:cNvPr id="33" name="Retângulo 32"/>
          <p:cNvSpPr/>
          <p:nvPr/>
        </p:nvSpPr>
        <p:spPr>
          <a:xfrm>
            <a:off x="827584" y="1383364"/>
            <a:ext cx="7309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B050"/>
                </a:solidFill>
              </a:rPr>
              <a:t>Dependência entre pacotes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406982" y="3486544"/>
            <a:ext cx="2004778" cy="1376045"/>
            <a:chOff x="1187624" y="2271608"/>
            <a:chExt cx="3024336" cy="1733456"/>
          </a:xfrm>
        </p:grpSpPr>
        <p:sp>
          <p:nvSpPr>
            <p:cNvPr id="35" name="Retângulo 34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36" name="Retângulo 35"/>
            <p:cNvSpPr/>
            <p:nvPr/>
          </p:nvSpPr>
          <p:spPr bwMode="auto">
            <a:xfrm>
              <a:off x="1187624" y="2271608"/>
              <a:ext cx="2167441" cy="365304"/>
            </a:xfrm>
            <a:prstGeom prst="rect">
              <a:avLst/>
            </a:prstGeom>
            <a:solidFill>
              <a:srgbClr val="FFCC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Apresentação</a:t>
              </a:r>
            </a:p>
          </p:txBody>
        </p:sp>
      </p:grpSp>
      <p:cxnSp>
        <p:nvCxnSpPr>
          <p:cNvPr id="11" name="Conector de seta reta 10"/>
          <p:cNvCxnSpPr>
            <a:stCxn id="22" idx="1"/>
            <a:endCxn id="35" idx="3"/>
          </p:cNvCxnSpPr>
          <p:nvPr/>
        </p:nvCxnSpPr>
        <p:spPr bwMode="auto">
          <a:xfrm flipH="1">
            <a:off x="2411760" y="4319559"/>
            <a:ext cx="79208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21" name="Grupo 20"/>
          <p:cNvGrpSpPr/>
          <p:nvPr/>
        </p:nvGrpSpPr>
        <p:grpSpPr>
          <a:xfrm>
            <a:off x="3203848" y="3486544"/>
            <a:ext cx="2004778" cy="1376045"/>
            <a:chOff x="1187624" y="2271608"/>
            <a:chExt cx="3024336" cy="1733456"/>
          </a:xfrm>
        </p:grpSpPr>
        <p:sp>
          <p:nvSpPr>
            <p:cNvPr id="22" name="Retângulo 21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23" name="Retângulo 22"/>
            <p:cNvSpPr/>
            <p:nvPr/>
          </p:nvSpPr>
          <p:spPr bwMode="auto">
            <a:xfrm>
              <a:off x="1187624" y="2271608"/>
              <a:ext cx="2167441" cy="365304"/>
            </a:xfrm>
            <a:prstGeom prst="rect">
              <a:avLst/>
            </a:prstGeom>
            <a:solidFill>
              <a:srgbClr val="FFCC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Aplicação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6000714" y="3520824"/>
            <a:ext cx="2004778" cy="1376045"/>
            <a:chOff x="1187624" y="2271608"/>
            <a:chExt cx="3024336" cy="1733456"/>
          </a:xfrm>
        </p:grpSpPr>
        <p:sp>
          <p:nvSpPr>
            <p:cNvPr id="44" name="Retângulo 43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45" name="Retângulo 44"/>
            <p:cNvSpPr/>
            <p:nvPr/>
          </p:nvSpPr>
          <p:spPr bwMode="auto">
            <a:xfrm>
              <a:off x="1187624" y="2271608"/>
              <a:ext cx="2167441" cy="365304"/>
            </a:xfrm>
            <a:prstGeom prst="rect">
              <a:avLst/>
            </a:prstGeom>
            <a:solidFill>
              <a:srgbClr val="FFCC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Dados</a:t>
              </a:r>
            </a:p>
          </p:txBody>
        </p:sp>
      </p:grpSp>
      <p:cxnSp>
        <p:nvCxnSpPr>
          <p:cNvPr id="48" name="Conector de seta reta 47"/>
          <p:cNvCxnSpPr/>
          <p:nvPr/>
        </p:nvCxnSpPr>
        <p:spPr bwMode="auto">
          <a:xfrm flipH="1">
            <a:off x="5208626" y="4288425"/>
            <a:ext cx="79208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2462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87016" y="1844824"/>
            <a:ext cx="8749480" cy="4824536"/>
            <a:chOff x="1187624" y="2473845"/>
            <a:chExt cx="3024336" cy="1531219"/>
          </a:xfrm>
        </p:grpSpPr>
        <p:sp>
          <p:nvSpPr>
            <p:cNvPr id="4" name="Retângulo 3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187624" y="2473845"/>
              <a:ext cx="2167441" cy="1630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pt-BR" b="1" dirty="0">
                  <a:solidFill>
                    <a:srgbClr val="FF0000"/>
                  </a:solidFill>
                  <a:latin typeface="Calibri" charset="0"/>
                  <a:ea typeface="Microsoft YaHei" charset="-122"/>
                </a:rPr>
                <a:t>Pacotes contendo Pacotes</a:t>
              </a: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683568" y="2660286"/>
            <a:ext cx="7632848" cy="3721042"/>
            <a:chOff x="1187624" y="2473845"/>
            <a:chExt cx="3024336" cy="1531219"/>
          </a:xfrm>
        </p:grpSpPr>
        <p:sp>
          <p:nvSpPr>
            <p:cNvPr id="21" name="Retângulo 20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22" name="Retângulo 21"/>
            <p:cNvSpPr/>
            <p:nvPr/>
          </p:nvSpPr>
          <p:spPr bwMode="auto">
            <a:xfrm>
              <a:off x="1187624" y="2473845"/>
              <a:ext cx="2167441" cy="1630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pt-BR" b="1" dirty="0">
                  <a:solidFill>
                    <a:srgbClr val="FF0000"/>
                  </a:solidFill>
                  <a:latin typeface="Calibri" charset="0"/>
                  <a:ea typeface="Microsoft YaHei" charset="-122"/>
                </a:rPr>
                <a:t>Biblioteca de Infraestrutura</a:t>
              </a: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pacotes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83568" y="989645"/>
            <a:ext cx="7309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B050"/>
                </a:solidFill>
              </a:rPr>
              <a:t>Pacotes contendo pacotes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5444201" y="4718943"/>
            <a:ext cx="1913197" cy="1378834"/>
            <a:chOff x="1187624" y="2271608"/>
            <a:chExt cx="3024336" cy="1733456"/>
          </a:xfrm>
        </p:grpSpPr>
        <p:sp>
          <p:nvSpPr>
            <p:cNvPr id="41" name="Retângulo 40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1187624" y="2271608"/>
              <a:ext cx="1251684" cy="365303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Perfis</a:t>
              </a:r>
            </a:p>
          </p:txBody>
        </p:sp>
      </p:grpSp>
      <p:cxnSp>
        <p:nvCxnSpPr>
          <p:cNvPr id="43" name="Conector de seta reta 42"/>
          <p:cNvCxnSpPr>
            <a:stCxn id="41" idx="1"/>
          </p:cNvCxnSpPr>
          <p:nvPr/>
        </p:nvCxnSpPr>
        <p:spPr bwMode="auto">
          <a:xfrm flipH="1" flipV="1">
            <a:off x="3571721" y="4310401"/>
            <a:ext cx="1872480" cy="1243245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23" name="Grupo 22"/>
          <p:cNvGrpSpPr/>
          <p:nvPr/>
        </p:nvGrpSpPr>
        <p:grpSpPr>
          <a:xfrm>
            <a:off x="1638166" y="3485394"/>
            <a:ext cx="1913197" cy="1378834"/>
            <a:chOff x="1187624" y="2271608"/>
            <a:chExt cx="3024336" cy="1733456"/>
          </a:xfrm>
        </p:grpSpPr>
        <p:sp>
          <p:nvSpPr>
            <p:cNvPr id="24" name="Retângulo 23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25" name="Retângulo 24"/>
            <p:cNvSpPr/>
            <p:nvPr/>
          </p:nvSpPr>
          <p:spPr bwMode="auto">
            <a:xfrm>
              <a:off x="1187624" y="2271608"/>
              <a:ext cx="1251684" cy="365303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Núcleo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1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15774"/>
            <a:ext cx="8802533" cy="586835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pacotes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83568" y="989645"/>
            <a:ext cx="7309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Exercício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44008" y="4826675"/>
            <a:ext cx="4473664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FFFF00"/>
                </a:solidFill>
              </a:rPr>
              <a:t>Uma </a:t>
            </a:r>
            <a:r>
              <a:rPr lang="pt-BR" b="1" dirty="0" err="1">
                <a:solidFill>
                  <a:srgbClr val="FFFF00"/>
                </a:solidFill>
              </a:rPr>
              <a:t>Mega</a:t>
            </a:r>
            <a:r>
              <a:rPr lang="pt-BR" b="1" dirty="0">
                <a:solidFill>
                  <a:srgbClr val="FFFF00"/>
                </a:solidFill>
              </a:rPr>
              <a:t> Livraria possui um sistema que controla todos os seus serviços.</a:t>
            </a:r>
          </a:p>
          <a:p>
            <a:pPr algn="just"/>
            <a:r>
              <a:rPr lang="pt-BR" b="1" dirty="0">
                <a:solidFill>
                  <a:srgbClr val="FFFF00"/>
                </a:solidFill>
              </a:rPr>
              <a:t>A loja além da venda de livros, possui um café e departamentos: financeiro, estoque, RH e marketing.</a:t>
            </a:r>
          </a:p>
          <a:p>
            <a:pPr algn="just"/>
            <a:endParaRPr lang="pt-BR" b="1" dirty="0">
              <a:solidFill>
                <a:srgbClr val="FFFF00"/>
              </a:solidFill>
            </a:endParaRPr>
          </a:p>
          <a:p>
            <a:pPr algn="just"/>
            <a:r>
              <a:rPr lang="pt-BR" b="1" dirty="0">
                <a:solidFill>
                  <a:srgbClr val="FFFF00"/>
                </a:solidFill>
              </a:rPr>
              <a:t>Monte o diagrama de pacotes deste sistema.</a:t>
            </a:r>
          </a:p>
        </p:txBody>
      </p:sp>
    </p:spTree>
    <p:extLst>
      <p:ext uri="{BB962C8B-B14F-4D97-AF65-F5344CB8AC3E}">
        <p14:creationId xmlns:p14="http://schemas.microsoft.com/office/powerpoint/2010/main" val="11332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97260" y="1434910"/>
            <a:ext cx="8749480" cy="4827766"/>
            <a:chOff x="1128954" y="1254738"/>
            <a:chExt cx="3024336" cy="1532244"/>
          </a:xfrm>
        </p:grpSpPr>
        <p:sp>
          <p:nvSpPr>
            <p:cNvPr id="4" name="Retângulo 3"/>
            <p:cNvSpPr/>
            <p:nvPr/>
          </p:nvSpPr>
          <p:spPr bwMode="auto">
            <a:xfrm>
              <a:off x="1128954" y="1418830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128954" y="1254738"/>
              <a:ext cx="560205" cy="1630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pt-BR" sz="2800" b="1" dirty="0">
                  <a:solidFill>
                    <a:srgbClr val="FF0000"/>
                  </a:solidFill>
                  <a:latin typeface="Calibri" charset="0"/>
                  <a:ea typeface="Microsoft YaHei" charset="-122"/>
                </a:rPr>
                <a:t>Livraria</a:t>
              </a:r>
              <a:endParaRPr kumimoji="0" 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pacotes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970040" y="4581128"/>
            <a:ext cx="1913197" cy="1378834"/>
            <a:chOff x="1187624" y="2271608"/>
            <a:chExt cx="3024336" cy="1733456"/>
          </a:xfrm>
        </p:grpSpPr>
        <p:sp>
          <p:nvSpPr>
            <p:cNvPr id="41" name="Retângulo 40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1187624" y="2271608"/>
              <a:ext cx="1251684" cy="365303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RH</a:t>
              </a:r>
            </a:p>
          </p:txBody>
        </p:sp>
      </p:grpSp>
      <p:cxnSp>
        <p:nvCxnSpPr>
          <p:cNvPr id="43" name="Conector de seta reta 42"/>
          <p:cNvCxnSpPr>
            <a:cxnSpLocks/>
            <a:stCxn id="24" idx="3"/>
            <a:endCxn id="19" idx="1"/>
          </p:cNvCxnSpPr>
          <p:nvPr/>
        </p:nvCxnSpPr>
        <p:spPr bwMode="auto">
          <a:xfrm>
            <a:off x="2862743" y="3046211"/>
            <a:ext cx="917169" cy="240994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23" name="Grupo 22"/>
          <p:cNvGrpSpPr/>
          <p:nvPr/>
        </p:nvGrpSpPr>
        <p:grpSpPr>
          <a:xfrm>
            <a:off x="949546" y="2211508"/>
            <a:ext cx="1913197" cy="1378834"/>
            <a:chOff x="1187624" y="2271608"/>
            <a:chExt cx="3024336" cy="1733456"/>
          </a:xfrm>
        </p:grpSpPr>
        <p:sp>
          <p:nvSpPr>
            <p:cNvPr id="24" name="Retângulo 23"/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25" name="Retângulo 24"/>
            <p:cNvSpPr/>
            <p:nvPr/>
          </p:nvSpPr>
          <p:spPr bwMode="auto">
            <a:xfrm>
              <a:off x="1187624" y="2271608"/>
              <a:ext cx="1792021" cy="365303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Financeiro</a:t>
              </a:r>
            </a:p>
          </p:txBody>
        </p:sp>
      </p:grpSp>
      <p:grpSp>
        <p:nvGrpSpPr>
          <p:cNvPr id="18" name="Grupo 39">
            <a:extLst>
              <a:ext uri="{FF2B5EF4-FFF2-40B4-BE49-F238E27FC236}">
                <a16:creationId xmlns:a16="http://schemas.microsoft.com/office/drawing/2014/main" xmlns="" id="{C8C796B0-046F-4ACF-AD4E-6E5777E11E94}"/>
              </a:ext>
            </a:extLst>
          </p:cNvPr>
          <p:cNvGrpSpPr/>
          <p:nvPr/>
        </p:nvGrpSpPr>
        <p:grpSpPr>
          <a:xfrm>
            <a:off x="3779912" y="4621454"/>
            <a:ext cx="1913197" cy="1378834"/>
            <a:chOff x="1187624" y="2271608"/>
            <a:chExt cx="3024336" cy="1733456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xmlns="" id="{C6054457-5BBC-4943-9159-DD4FEB52FC42}"/>
                </a:ext>
              </a:extLst>
            </p:cNvPr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xmlns="" id="{164BD4DA-EDB0-4E0C-A077-1EAA0E402FC0}"/>
                </a:ext>
              </a:extLst>
            </p:cNvPr>
            <p:cNvSpPr/>
            <p:nvPr/>
          </p:nvSpPr>
          <p:spPr bwMode="auto">
            <a:xfrm>
              <a:off x="1187624" y="2271608"/>
              <a:ext cx="1479771" cy="365303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Estoque</a:t>
              </a:r>
            </a:p>
          </p:txBody>
        </p:sp>
      </p:grpSp>
      <p:grpSp>
        <p:nvGrpSpPr>
          <p:cNvPr id="27" name="Grupo 39">
            <a:extLst>
              <a:ext uri="{FF2B5EF4-FFF2-40B4-BE49-F238E27FC236}">
                <a16:creationId xmlns:a16="http://schemas.microsoft.com/office/drawing/2014/main" xmlns="" id="{4445A3AB-07D4-44B0-9F0B-9678157046B3}"/>
              </a:ext>
            </a:extLst>
          </p:cNvPr>
          <p:cNvGrpSpPr/>
          <p:nvPr/>
        </p:nvGrpSpPr>
        <p:grpSpPr>
          <a:xfrm>
            <a:off x="3984124" y="2176655"/>
            <a:ext cx="1913197" cy="1378834"/>
            <a:chOff x="1187624" y="2271608"/>
            <a:chExt cx="3024336" cy="1733456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xmlns="" id="{FBB58EBD-DCEB-496F-A21E-7E84EBA544DF}"/>
                </a:ext>
              </a:extLst>
            </p:cNvPr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xmlns="" id="{F0587823-4433-4817-99A8-52F553DAB0F9}"/>
                </a:ext>
              </a:extLst>
            </p:cNvPr>
            <p:cNvSpPr/>
            <p:nvPr/>
          </p:nvSpPr>
          <p:spPr bwMode="auto">
            <a:xfrm>
              <a:off x="1187624" y="2271608"/>
              <a:ext cx="1251684" cy="365303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Café</a:t>
              </a:r>
            </a:p>
          </p:txBody>
        </p:sp>
      </p:grpSp>
      <p:grpSp>
        <p:nvGrpSpPr>
          <p:cNvPr id="30" name="Grupo 39">
            <a:extLst>
              <a:ext uri="{FF2B5EF4-FFF2-40B4-BE49-F238E27FC236}">
                <a16:creationId xmlns:a16="http://schemas.microsoft.com/office/drawing/2014/main" xmlns="" id="{CE879BA6-C25F-4EB4-A9EB-66B816B22CB4}"/>
              </a:ext>
            </a:extLst>
          </p:cNvPr>
          <p:cNvGrpSpPr/>
          <p:nvPr/>
        </p:nvGrpSpPr>
        <p:grpSpPr>
          <a:xfrm>
            <a:off x="6636582" y="2176655"/>
            <a:ext cx="1913198" cy="1378834"/>
            <a:chOff x="1187622" y="2271608"/>
            <a:chExt cx="3024338" cy="1733456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574460B1-27B5-4EA2-9BD0-C536487F80C1}"/>
                </a:ext>
              </a:extLst>
            </p:cNvPr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544EF0F6-B970-4798-BCD7-53D6A62A97D9}"/>
                </a:ext>
              </a:extLst>
            </p:cNvPr>
            <p:cNvSpPr/>
            <p:nvPr/>
          </p:nvSpPr>
          <p:spPr bwMode="auto">
            <a:xfrm>
              <a:off x="1187622" y="2271608"/>
              <a:ext cx="1706557" cy="365303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Marketing</a:t>
              </a:r>
            </a:p>
          </p:txBody>
        </p:sp>
      </p:grpSp>
      <p:cxnSp>
        <p:nvCxnSpPr>
          <p:cNvPr id="34" name="Conector de seta reta 42">
            <a:extLst>
              <a:ext uri="{FF2B5EF4-FFF2-40B4-BE49-F238E27FC236}">
                <a16:creationId xmlns:a16="http://schemas.microsoft.com/office/drawing/2014/main" xmlns="" id="{17C47B3B-87C4-4241-A6FF-08BA7B8CF35C}"/>
              </a:ext>
            </a:extLst>
          </p:cNvPr>
          <p:cNvCxnSpPr>
            <a:cxnSpLocks/>
            <a:stCxn id="24" idx="2"/>
            <a:endCxn id="41" idx="0"/>
          </p:cNvCxnSpPr>
          <p:nvPr/>
        </p:nvCxnSpPr>
        <p:spPr bwMode="auto">
          <a:xfrm>
            <a:off x="1906145" y="3590342"/>
            <a:ext cx="20494" cy="128135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5" name="Conector de seta reta 42">
            <a:extLst>
              <a:ext uri="{FF2B5EF4-FFF2-40B4-BE49-F238E27FC236}">
                <a16:creationId xmlns:a16="http://schemas.microsoft.com/office/drawing/2014/main" xmlns="" id="{43D31CCD-8314-4C8B-A60C-7ABFD88A0FD5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 bwMode="auto">
          <a:xfrm flipV="1">
            <a:off x="2862743" y="3011358"/>
            <a:ext cx="1121381" cy="34853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8" name="Conector de seta reta 42">
            <a:extLst>
              <a:ext uri="{FF2B5EF4-FFF2-40B4-BE49-F238E27FC236}">
                <a16:creationId xmlns:a16="http://schemas.microsoft.com/office/drawing/2014/main" xmlns="" id="{75BEF566-83BD-4932-8FC0-6AFED650DDC7}"/>
              </a:ext>
            </a:extLst>
          </p:cNvPr>
          <p:cNvCxnSpPr>
            <a:cxnSpLocks/>
          </p:cNvCxnSpPr>
          <p:nvPr/>
        </p:nvCxnSpPr>
        <p:spPr bwMode="auto">
          <a:xfrm>
            <a:off x="2839290" y="3046211"/>
            <a:ext cx="3532910" cy="1920833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9" name="Grupo 39">
            <a:extLst>
              <a:ext uri="{FF2B5EF4-FFF2-40B4-BE49-F238E27FC236}">
                <a16:creationId xmlns:a16="http://schemas.microsoft.com/office/drawing/2014/main" xmlns="" id="{DAAF9476-C1F1-4BC2-9B76-595D317B8A12}"/>
              </a:ext>
            </a:extLst>
          </p:cNvPr>
          <p:cNvGrpSpPr/>
          <p:nvPr/>
        </p:nvGrpSpPr>
        <p:grpSpPr>
          <a:xfrm>
            <a:off x="6436683" y="4607037"/>
            <a:ext cx="1913198" cy="1378834"/>
            <a:chOff x="1187622" y="2271608"/>
            <a:chExt cx="3024338" cy="1733456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BE08371C-5779-4519-AE04-14C07A6266F2}"/>
                </a:ext>
              </a:extLst>
            </p:cNvPr>
            <p:cNvSpPr/>
            <p:nvPr/>
          </p:nvSpPr>
          <p:spPr bwMode="auto">
            <a:xfrm>
              <a:off x="1187624" y="2636912"/>
              <a:ext cx="3024336" cy="13681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xmlns="" id="{D2E027B2-7C0D-4A20-88F0-A01C1C4BBF5C}"/>
                </a:ext>
              </a:extLst>
            </p:cNvPr>
            <p:cNvSpPr/>
            <p:nvPr/>
          </p:nvSpPr>
          <p:spPr bwMode="auto">
            <a:xfrm>
              <a:off x="1187622" y="2271608"/>
              <a:ext cx="1706557" cy="365303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B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Microsoft YaHei" charset="-122"/>
                </a:rPr>
                <a:t>Vendas</a:t>
              </a:r>
            </a:p>
          </p:txBody>
        </p:sp>
      </p:grpSp>
      <p:cxnSp>
        <p:nvCxnSpPr>
          <p:cNvPr id="46" name="Conector de seta reta 42">
            <a:extLst>
              <a:ext uri="{FF2B5EF4-FFF2-40B4-BE49-F238E27FC236}">
                <a16:creationId xmlns:a16="http://schemas.microsoft.com/office/drawing/2014/main" xmlns="" id="{CD1BB81D-FDF3-4D3D-9550-CFE72A621212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5763326" y="5441740"/>
            <a:ext cx="673358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1" name="Conector de seta reta 42">
            <a:extLst>
              <a:ext uri="{FF2B5EF4-FFF2-40B4-BE49-F238E27FC236}">
                <a16:creationId xmlns:a16="http://schemas.microsoft.com/office/drawing/2014/main" xmlns="" id="{089A9A37-07F8-486D-A43E-698D1134C2E9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flipH="1">
            <a:off x="6948264" y="3555489"/>
            <a:ext cx="644918" cy="102563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37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566862"/>
            <a:ext cx="5905500" cy="3724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7969" y="1079025"/>
            <a:ext cx="350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MEU EXERCÍCIO: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6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051050" y="2997200"/>
            <a:ext cx="51117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pt-BR" sz="2000" b="1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sz="4000" b="1">
                <a:solidFill>
                  <a:srgbClr val="F2F2F2"/>
                </a:solidFill>
                <a:latin typeface="Verdana" panose="020B0604030504040204" pitchFamily="34" charset="0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18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27176" y="1380756"/>
            <a:ext cx="54006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Diagramas</a:t>
            </a:r>
            <a:r>
              <a:rPr lang="pt-BR" b="1" dirty="0"/>
              <a:t> UML </a:t>
            </a:r>
            <a:endParaRPr lang="pt-B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pic>
        <p:nvPicPr>
          <p:cNvPr id="1026" name="Picture 2" descr="http://upload.wikimedia.org/wikipedia/commons/thumb/c/c0/UML_diagrams_overview_pt.svg/792px-UML_diagrams_overview_p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81709"/>
            <a:ext cx="7543800" cy="4114801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 bwMode="auto">
          <a:xfrm>
            <a:off x="3635896" y="3933056"/>
            <a:ext cx="1080120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4527" y="1792434"/>
            <a:ext cx="6472896" cy="260778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Objetos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76590" y="6309320"/>
            <a:ext cx="7270833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O Diagrama de Objetos é praticamente um complemento do Diagrama de Classes.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16914" y="1154141"/>
            <a:ext cx="7390184" cy="646331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Mostram uma “fotografia” de um sistema OO em execução: mostrando os objetos, com os valores de seus atributos e as ligações entre eles.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383471" y="4653136"/>
            <a:ext cx="8004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rgbClr val="3366FF"/>
                </a:solidFill>
              </a:rPr>
              <a:t>Permite um maior entendimento do problema e é útil para a modelagem de estruturas de dados complexas, focando apenas uma parte dos objetos.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rgbClr val="3366FF"/>
                </a:solidFill>
              </a:rPr>
              <a:t>Representam retratos estáticos de instâncias encontrados em diagramas de classe </a:t>
            </a:r>
          </a:p>
        </p:txBody>
      </p:sp>
    </p:spTree>
    <p:extLst>
      <p:ext uri="{BB962C8B-B14F-4D97-AF65-F5344CB8AC3E}">
        <p14:creationId xmlns:p14="http://schemas.microsoft.com/office/powerpoint/2010/main" val="34774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Objetos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1052736"/>
            <a:ext cx="53285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tx1"/>
                </a:solidFill>
              </a:rPr>
              <a:t>Objeto trata se de uma instância de uma Classe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ABB861A3-E649-4BE2-BC38-3CE7101D5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4" t="55367" r="63794" b="27844"/>
          <a:stretch/>
        </p:blipFill>
        <p:spPr>
          <a:xfrm>
            <a:off x="451186" y="3314153"/>
            <a:ext cx="4752528" cy="158417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DB7AEC22-80F3-4450-A61B-5640216E8BFE}"/>
              </a:ext>
            </a:extLst>
          </p:cNvPr>
          <p:cNvSpPr/>
          <p:nvPr/>
        </p:nvSpPr>
        <p:spPr>
          <a:xfrm>
            <a:off x="467544" y="489833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https://www.devmedia.com.br/orientacao-a-objetos-simples-assim/3254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xmlns="" id="{23C78257-9B8A-4D6A-8389-E0D33C431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26601"/>
              </p:ext>
            </p:extLst>
          </p:nvPr>
        </p:nvGraphicFramePr>
        <p:xfrm>
          <a:off x="683568" y="1925338"/>
          <a:ext cx="4464496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50921210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xmlns="" val="2799270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612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Boneco de Gesso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0648933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75597A90-5570-4934-842B-332769648DD2}"/>
              </a:ext>
            </a:extLst>
          </p:cNvPr>
          <p:cNvSpPr/>
          <p:nvPr/>
        </p:nvSpPr>
        <p:spPr>
          <a:xfrm>
            <a:off x="5938254" y="1772816"/>
            <a:ext cx="2754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As </a:t>
            </a:r>
            <a:r>
              <a:rPr lang="pt-BR" sz="2000" b="1" dirty="0">
                <a:solidFill>
                  <a:schemeClr val="tx1"/>
                </a:solidFill>
              </a:rPr>
              <a:t>instâncias</a:t>
            </a:r>
            <a:r>
              <a:rPr lang="pt-BR" sz="2000" i="1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de uma classe compartilham o mesmo conjunto de atributos, embora sejam diferentes quanto ao conteúdo desses atributos.</a:t>
            </a:r>
          </a:p>
        </p:txBody>
      </p:sp>
    </p:spTree>
    <p:extLst>
      <p:ext uri="{BB962C8B-B14F-4D97-AF65-F5344CB8AC3E}">
        <p14:creationId xmlns:p14="http://schemas.microsoft.com/office/powerpoint/2010/main" val="2732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Objetos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11561" y="2844100"/>
            <a:ext cx="2406682" cy="181588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nom_pessoa</a:t>
            </a:r>
            <a:r>
              <a:rPr lang="pt-BR" sz="1400" b="1" dirty="0">
                <a:solidFill>
                  <a:schemeClr val="tx1"/>
                </a:solidFill>
              </a:rPr>
              <a:t>: </a:t>
            </a:r>
            <a:r>
              <a:rPr lang="pt-BR" sz="1400" b="1" dirty="0" err="1">
                <a:solidFill>
                  <a:schemeClr val="tx1"/>
                </a:solidFill>
              </a:rPr>
              <a:t>String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end_pessoa</a:t>
            </a:r>
            <a:r>
              <a:rPr lang="pt-BR" sz="1400" b="1" dirty="0">
                <a:solidFill>
                  <a:schemeClr val="tx1"/>
                </a:solidFill>
              </a:rPr>
              <a:t>: </a:t>
            </a:r>
            <a:r>
              <a:rPr lang="pt-BR" sz="1400" b="1" dirty="0" err="1">
                <a:solidFill>
                  <a:schemeClr val="tx1"/>
                </a:solidFill>
              </a:rPr>
              <a:t>String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cep_pessoa</a:t>
            </a:r>
            <a:r>
              <a:rPr lang="pt-BR" sz="1400" b="1" dirty="0">
                <a:solidFill>
                  <a:schemeClr val="tx1"/>
                </a:solidFill>
              </a:rPr>
              <a:t>: </a:t>
            </a:r>
            <a:r>
              <a:rPr lang="pt-BR" sz="1400" b="1" dirty="0" err="1">
                <a:solidFill>
                  <a:schemeClr val="tx1"/>
                </a:solidFill>
              </a:rPr>
              <a:t>String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tel_pessoa</a:t>
            </a:r>
            <a:r>
              <a:rPr lang="pt-BR" sz="1400" b="1" dirty="0">
                <a:solidFill>
                  <a:schemeClr val="tx1"/>
                </a:solidFill>
              </a:rPr>
              <a:t>: </a:t>
            </a:r>
            <a:r>
              <a:rPr lang="pt-BR" sz="1400" b="1" dirty="0" err="1">
                <a:solidFill>
                  <a:schemeClr val="tx1"/>
                </a:solidFill>
              </a:rPr>
              <a:t>String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renda_pessoa</a:t>
            </a:r>
            <a:r>
              <a:rPr lang="pt-BR" sz="1400" b="1" dirty="0">
                <a:solidFill>
                  <a:schemeClr val="tx1"/>
                </a:solidFill>
              </a:rPr>
              <a:t>: </a:t>
            </a:r>
            <a:r>
              <a:rPr lang="pt-BR" sz="1400" b="1" dirty="0" err="1">
                <a:solidFill>
                  <a:schemeClr val="tx1"/>
                </a:solidFill>
              </a:rPr>
              <a:t>long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sit_pessoa</a:t>
            </a:r>
            <a:r>
              <a:rPr lang="pt-BR" sz="1400" b="1" dirty="0">
                <a:solidFill>
                  <a:schemeClr val="tx1"/>
                </a:solidFill>
              </a:rPr>
              <a:t>: </a:t>
            </a:r>
            <a:r>
              <a:rPr lang="pt-BR" sz="1400" b="1" dirty="0" err="1">
                <a:solidFill>
                  <a:schemeClr val="tx1"/>
                </a:solidFill>
              </a:rPr>
              <a:t>int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- </a:t>
            </a:r>
            <a:r>
              <a:rPr lang="pt-BR" sz="1400" b="1" dirty="0" err="1">
                <a:solidFill>
                  <a:schemeClr val="tx1"/>
                </a:solidFill>
              </a:rPr>
              <a:t>cpf_pessoa</a:t>
            </a:r>
            <a:r>
              <a:rPr lang="pt-BR" sz="1400" b="1" dirty="0">
                <a:solidFill>
                  <a:schemeClr val="tx1"/>
                </a:solidFill>
              </a:rPr>
              <a:t>: </a:t>
            </a:r>
            <a:r>
              <a:rPr lang="pt-BR" sz="1400" b="1" dirty="0" err="1">
                <a:solidFill>
                  <a:schemeClr val="tx1"/>
                </a:solidFill>
              </a:rPr>
              <a:t>int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- </a:t>
            </a:r>
            <a:r>
              <a:rPr lang="pt-BR" sz="1400" b="1" dirty="0" err="1">
                <a:solidFill>
                  <a:schemeClr val="tx1"/>
                </a:solidFill>
              </a:rPr>
              <a:t>reg_pessoa:int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1560" y="4659982"/>
            <a:ext cx="2406682" cy="646331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</a:rPr>
              <a:t>+ </a:t>
            </a:r>
            <a:r>
              <a:rPr lang="pt-BR" sz="1200" b="1" dirty="0" err="1">
                <a:solidFill>
                  <a:schemeClr val="tx1"/>
                </a:solidFill>
              </a:rPr>
              <a:t>reg_Pes</a:t>
            </a:r>
            <a:r>
              <a:rPr lang="pt-BR" sz="1200" b="1" dirty="0">
                <a:solidFill>
                  <a:schemeClr val="tx1"/>
                </a:solidFill>
              </a:rPr>
              <a:t>(): </a:t>
            </a:r>
            <a:r>
              <a:rPr lang="pt-BR" sz="1200" b="1" dirty="0" err="1">
                <a:solidFill>
                  <a:schemeClr val="tx1"/>
                </a:solidFill>
              </a:rPr>
              <a:t>int</a:t>
            </a:r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+ </a:t>
            </a:r>
            <a:r>
              <a:rPr lang="pt-BR" sz="1200" b="1" dirty="0" err="1">
                <a:solidFill>
                  <a:schemeClr val="tx1"/>
                </a:solidFill>
              </a:rPr>
              <a:t>val_Cpf</a:t>
            </a:r>
            <a:r>
              <a:rPr lang="pt-BR" sz="1200" b="1" dirty="0">
                <a:solidFill>
                  <a:schemeClr val="tx1"/>
                </a:solidFill>
              </a:rPr>
              <a:t>(</a:t>
            </a:r>
            <a:r>
              <a:rPr lang="pt-BR" sz="1200" b="1" dirty="0" err="1">
                <a:solidFill>
                  <a:schemeClr val="tx1"/>
                </a:solidFill>
              </a:rPr>
              <a:t>long</a:t>
            </a:r>
            <a:r>
              <a:rPr lang="pt-BR" sz="1200" b="1" dirty="0">
                <a:solidFill>
                  <a:schemeClr val="tx1"/>
                </a:solidFill>
              </a:rPr>
              <a:t>): </a:t>
            </a:r>
            <a:r>
              <a:rPr lang="pt-BR" sz="1200" b="1" dirty="0" err="1">
                <a:solidFill>
                  <a:schemeClr val="tx1"/>
                </a:solidFill>
              </a:rPr>
              <a:t>int</a:t>
            </a:r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+ </a:t>
            </a:r>
            <a:r>
              <a:rPr lang="pt-BR" sz="1200" b="1" dirty="0" err="1">
                <a:solidFill>
                  <a:schemeClr val="tx1"/>
                </a:solidFill>
              </a:rPr>
              <a:t>com_Cpf</a:t>
            </a:r>
            <a:r>
              <a:rPr lang="pt-BR" sz="1200" b="1" dirty="0">
                <a:solidFill>
                  <a:schemeClr val="tx1"/>
                </a:solidFill>
              </a:rPr>
              <a:t>(</a:t>
            </a:r>
            <a:r>
              <a:rPr lang="pt-BR" sz="1200" b="1" dirty="0" err="1">
                <a:solidFill>
                  <a:schemeClr val="tx1"/>
                </a:solidFill>
              </a:rPr>
              <a:t>long</a:t>
            </a:r>
            <a:r>
              <a:rPr lang="pt-BR" sz="1200" b="1" dirty="0">
                <a:solidFill>
                  <a:schemeClr val="tx1"/>
                </a:solidFill>
              </a:rPr>
              <a:t>): </a:t>
            </a:r>
            <a:r>
              <a:rPr lang="pt-BR" sz="1200" b="1" dirty="0" err="1">
                <a:solidFill>
                  <a:schemeClr val="tx1"/>
                </a:solidFill>
              </a:rPr>
              <a:t>String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11560" y="2476127"/>
            <a:ext cx="2406683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Pessoa_Fisica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65718" y="3073145"/>
            <a:ext cx="2406682" cy="224676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u="sng" dirty="0">
                <a:solidFill>
                  <a:schemeClr val="tx1"/>
                </a:solidFill>
              </a:rPr>
              <a:t>pesfis1 : </a:t>
            </a:r>
            <a:r>
              <a:rPr lang="pt-BR" sz="1400" b="1" u="sng" dirty="0" err="1">
                <a:solidFill>
                  <a:schemeClr val="tx1"/>
                </a:solidFill>
              </a:rPr>
              <a:t>Pessoa_Fisica</a:t>
            </a:r>
            <a:endParaRPr lang="pt-BR" sz="1400" b="1" u="sng" dirty="0">
              <a:solidFill>
                <a:schemeClr val="tx1"/>
              </a:solidFill>
            </a:endParaRPr>
          </a:p>
          <a:p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nom_pessoa</a:t>
            </a:r>
            <a:r>
              <a:rPr lang="pt-BR" sz="1400" b="1" dirty="0">
                <a:solidFill>
                  <a:schemeClr val="tx1"/>
                </a:solidFill>
              </a:rPr>
              <a:t> =  João da Silva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end_pessoa</a:t>
            </a:r>
            <a:r>
              <a:rPr lang="pt-BR" sz="1400" b="1" dirty="0">
                <a:solidFill>
                  <a:schemeClr val="tx1"/>
                </a:solidFill>
              </a:rPr>
              <a:t> = Av.Brasil,2009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cep_pessoa</a:t>
            </a:r>
            <a:r>
              <a:rPr lang="pt-BR" sz="1400" b="1" dirty="0">
                <a:solidFill>
                  <a:schemeClr val="tx1"/>
                </a:solidFill>
              </a:rPr>
              <a:t> = 90860-510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tel_pessoa</a:t>
            </a:r>
            <a:r>
              <a:rPr lang="pt-BR" sz="1400" b="1" dirty="0">
                <a:solidFill>
                  <a:schemeClr val="tx1"/>
                </a:solidFill>
              </a:rPr>
              <a:t> = (77) 3527-7253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renda_pessoa</a:t>
            </a:r>
            <a:r>
              <a:rPr lang="pt-BR" sz="1400" b="1" dirty="0">
                <a:solidFill>
                  <a:schemeClr val="tx1"/>
                </a:solidFill>
              </a:rPr>
              <a:t> = 3000,00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sit_pessoa</a:t>
            </a:r>
            <a:r>
              <a:rPr lang="pt-BR" sz="1400" b="1" dirty="0">
                <a:solidFill>
                  <a:schemeClr val="tx1"/>
                </a:solidFill>
              </a:rPr>
              <a:t> = 1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- </a:t>
            </a:r>
            <a:r>
              <a:rPr lang="pt-BR" sz="1400" b="1" dirty="0" err="1">
                <a:solidFill>
                  <a:schemeClr val="tx1"/>
                </a:solidFill>
              </a:rPr>
              <a:t>cpf_pessoa</a:t>
            </a:r>
            <a:r>
              <a:rPr lang="pt-BR" sz="1400" b="1" dirty="0">
                <a:solidFill>
                  <a:schemeClr val="tx1"/>
                </a:solidFill>
              </a:rPr>
              <a:t> = 71689347095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- </a:t>
            </a:r>
            <a:r>
              <a:rPr lang="pt-BR" sz="1400" b="1" dirty="0" err="1">
                <a:solidFill>
                  <a:schemeClr val="tx1"/>
                </a:solidFill>
              </a:rPr>
              <a:t>reg_pessoa</a:t>
            </a:r>
            <a:r>
              <a:rPr lang="pt-BR" sz="1400" b="1" dirty="0">
                <a:solidFill>
                  <a:schemeClr val="tx1"/>
                </a:solidFill>
              </a:rPr>
              <a:t> = 1096453125</a:t>
            </a:r>
          </a:p>
        </p:txBody>
      </p:sp>
      <p:sp>
        <p:nvSpPr>
          <p:cNvPr id="2" name="Seta para a direita 1"/>
          <p:cNvSpPr/>
          <p:nvPr/>
        </p:nvSpPr>
        <p:spPr bwMode="auto">
          <a:xfrm>
            <a:off x="3347864" y="3356992"/>
            <a:ext cx="1368152" cy="1080120"/>
          </a:xfrm>
          <a:prstGeom prst="rightArrow">
            <a:avLst/>
          </a:prstGeom>
          <a:solidFill>
            <a:srgbClr val="28F82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charset="0"/>
              <a:ea typeface="Microsoft YaHei" charset="-122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139952" y="1259775"/>
            <a:ext cx="3168352" cy="46166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tx1"/>
                </a:solidFill>
              </a:rPr>
              <a:t>pesfis1 : </a:t>
            </a:r>
            <a:r>
              <a:rPr lang="pt-BR" sz="2400" b="1" u="sng" dirty="0" err="1">
                <a:solidFill>
                  <a:schemeClr val="tx1"/>
                </a:solidFill>
              </a:rPr>
              <a:t>Pessoa_Fisica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 bwMode="auto">
          <a:xfrm flipH="1" flipV="1">
            <a:off x="4139952" y="1721440"/>
            <a:ext cx="1225766" cy="135170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/>
          <p:cNvCxnSpPr/>
          <p:nvPr/>
        </p:nvCxnSpPr>
        <p:spPr bwMode="auto">
          <a:xfrm flipH="1" flipV="1">
            <a:off x="7308304" y="1721440"/>
            <a:ext cx="464096" cy="135170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CaixaDeTexto 14"/>
          <p:cNvSpPr txBox="1"/>
          <p:nvPr/>
        </p:nvSpPr>
        <p:spPr>
          <a:xfrm>
            <a:off x="4499992" y="1722675"/>
            <a:ext cx="2736304" cy="57708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050" b="1" dirty="0">
                <a:solidFill>
                  <a:srgbClr val="3366FF"/>
                </a:solidFill>
              </a:rPr>
              <a:t>nomobje1 (minúsculo)</a:t>
            </a:r>
            <a:r>
              <a:rPr lang="pt-BR" sz="1050" b="1" dirty="0">
                <a:solidFill>
                  <a:srgbClr val="FF0000"/>
                </a:solidFill>
              </a:rPr>
              <a:t>: </a:t>
            </a:r>
            <a:r>
              <a:rPr lang="pt-BR" sz="1050" b="1" dirty="0" err="1">
                <a:solidFill>
                  <a:srgbClr val="3366FF"/>
                </a:solidFill>
              </a:rPr>
              <a:t>Nome_da_Classe</a:t>
            </a:r>
            <a:endParaRPr lang="pt-BR" sz="1050" b="1" dirty="0">
              <a:solidFill>
                <a:srgbClr val="33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050" b="1" dirty="0">
                <a:solidFill>
                  <a:srgbClr val="FF0000"/>
                </a:solidFill>
              </a:rPr>
              <a:t>:</a:t>
            </a:r>
            <a:r>
              <a:rPr lang="pt-BR" sz="1050" b="1" dirty="0">
                <a:solidFill>
                  <a:srgbClr val="3366FF"/>
                </a:solidFill>
              </a:rPr>
              <a:t> </a:t>
            </a:r>
            <a:r>
              <a:rPr lang="pt-BR" sz="1050" b="1" dirty="0" err="1">
                <a:solidFill>
                  <a:srgbClr val="3366FF"/>
                </a:solidFill>
              </a:rPr>
              <a:t>Nome_da_Classe</a:t>
            </a:r>
            <a:endParaRPr lang="pt-BR" sz="1050" b="1" dirty="0">
              <a:solidFill>
                <a:srgbClr val="33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050" b="1" dirty="0">
                <a:solidFill>
                  <a:srgbClr val="3366FF"/>
                </a:solidFill>
              </a:rPr>
              <a:t>nomobj1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202833" y="5335818"/>
            <a:ext cx="1224136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CLASSE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956991" y="5345617"/>
            <a:ext cx="1224136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OBJETO</a:t>
            </a:r>
          </a:p>
        </p:txBody>
      </p:sp>
    </p:spTree>
    <p:extLst>
      <p:ext uri="{BB962C8B-B14F-4D97-AF65-F5344CB8AC3E}">
        <p14:creationId xmlns:p14="http://schemas.microsoft.com/office/powerpoint/2010/main" val="5329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2" grpId="0" animBg="1"/>
      <p:bldP spid="9" grpId="0" animBg="1"/>
      <p:bldP spid="15" grpId="0" build="p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Objetos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723420" y="1309450"/>
            <a:ext cx="3153143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Vínculo entre Objetos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365718" y="2431339"/>
            <a:ext cx="2406682" cy="20313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u="sng" dirty="0">
                <a:solidFill>
                  <a:schemeClr val="tx1"/>
                </a:solidFill>
              </a:rPr>
              <a:t>esp1 : </a:t>
            </a:r>
            <a:r>
              <a:rPr lang="pt-BR" sz="1400" b="1" u="sng" dirty="0" err="1">
                <a:solidFill>
                  <a:schemeClr val="tx1"/>
                </a:solidFill>
              </a:rPr>
              <a:t>Conta_Especial</a:t>
            </a:r>
            <a:endParaRPr lang="pt-BR" sz="1400" b="1" u="sng" dirty="0">
              <a:solidFill>
                <a:schemeClr val="tx1"/>
              </a:solidFill>
            </a:endParaRPr>
          </a:p>
          <a:p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nro_conta</a:t>
            </a:r>
            <a:r>
              <a:rPr lang="pt-BR" sz="1400" b="1" dirty="0">
                <a:solidFill>
                  <a:schemeClr val="tx1"/>
                </a:solidFill>
              </a:rPr>
              <a:t> = 186732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dt_abertura</a:t>
            </a:r>
            <a:r>
              <a:rPr lang="pt-BR" sz="1400" b="1" dirty="0">
                <a:solidFill>
                  <a:schemeClr val="tx1"/>
                </a:solidFill>
              </a:rPr>
              <a:t> = 20/03/2010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dt_encerramento</a:t>
            </a:r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situação = 1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senha =654321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saldo = 1500,00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- limite = 550,00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27584" y="2323618"/>
            <a:ext cx="2406682" cy="224676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u="sng" dirty="0">
                <a:solidFill>
                  <a:schemeClr val="tx1"/>
                </a:solidFill>
              </a:rPr>
              <a:t>pesfis1 : </a:t>
            </a:r>
            <a:r>
              <a:rPr lang="pt-BR" sz="1400" b="1" u="sng" dirty="0" err="1">
                <a:solidFill>
                  <a:schemeClr val="tx1"/>
                </a:solidFill>
              </a:rPr>
              <a:t>Pessoa_Fisica</a:t>
            </a:r>
            <a:endParaRPr lang="pt-BR" sz="1400" b="1" u="sng" dirty="0">
              <a:solidFill>
                <a:schemeClr val="tx1"/>
              </a:solidFill>
            </a:endParaRPr>
          </a:p>
          <a:p>
            <a:endParaRPr lang="pt-BR" sz="1400" b="1" dirty="0">
              <a:solidFill>
                <a:schemeClr val="tx1"/>
              </a:solidFill>
            </a:endParaRP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nom_pessoa</a:t>
            </a:r>
            <a:r>
              <a:rPr lang="pt-BR" sz="1400" b="1" dirty="0">
                <a:solidFill>
                  <a:schemeClr val="tx1"/>
                </a:solidFill>
              </a:rPr>
              <a:t> =  João da Silva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end_pessoa</a:t>
            </a:r>
            <a:r>
              <a:rPr lang="pt-BR" sz="1400" b="1" dirty="0">
                <a:solidFill>
                  <a:schemeClr val="tx1"/>
                </a:solidFill>
              </a:rPr>
              <a:t> = Av.Brasil,2009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cep_pessoa</a:t>
            </a:r>
            <a:r>
              <a:rPr lang="pt-BR" sz="1400" b="1" dirty="0">
                <a:solidFill>
                  <a:schemeClr val="tx1"/>
                </a:solidFill>
              </a:rPr>
              <a:t> = 90860-510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tel_pessoa</a:t>
            </a:r>
            <a:r>
              <a:rPr lang="pt-BR" sz="1400" b="1" dirty="0">
                <a:solidFill>
                  <a:schemeClr val="tx1"/>
                </a:solidFill>
              </a:rPr>
              <a:t> = (77) 3527-7253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renda_pessoa</a:t>
            </a:r>
            <a:r>
              <a:rPr lang="pt-BR" sz="1400" b="1" dirty="0">
                <a:solidFill>
                  <a:schemeClr val="tx1"/>
                </a:solidFill>
              </a:rPr>
              <a:t> = 3000,00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# </a:t>
            </a:r>
            <a:r>
              <a:rPr lang="pt-BR" sz="1400" b="1" dirty="0" err="1">
                <a:solidFill>
                  <a:schemeClr val="tx1"/>
                </a:solidFill>
              </a:rPr>
              <a:t>sit_pessoa</a:t>
            </a:r>
            <a:r>
              <a:rPr lang="pt-BR" sz="1400" b="1" dirty="0">
                <a:solidFill>
                  <a:schemeClr val="tx1"/>
                </a:solidFill>
              </a:rPr>
              <a:t> = 1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- </a:t>
            </a:r>
            <a:r>
              <a:rPr lang="pt-BR" sz="1400" b="1" dirty="0" err="1">
                <a:solidFill>
                  <a:schemeClr val="tx1"/>
                </a:solidFill>
              </a:rPr>
              <a:t>cpf_pessoa</a:t>
            </a:r>
            <a:r>
              <a:rPr lang="pt-BR" sz="1400" b="1" dirty="0">
                <a:solidFill>
                  <a:schemeClr val="tx1"/>
                </a:solidFill>
              </a:rPr>
              <a:t> = 71689347095</a:t>
            </a:r>
          </a:p>
          <a:p>
            <a:r>
              <a:rPr lang="pt-BR" sz="1400" b="1" dirty="0">
                <a:solidFill>
                  <a:schemeClr val="tx1"/>
                </a:solidFill>
              </a:rPr>
              <a:t>- </a:t>
            </a:r>
            <a:r>
              <a:rPr lang="pt-BR" sz="1400" b="1" dirty="0" err="1">
                <a:solidFill>
                  <a:schemeClr val="tx1"/>
                </a:solidFill>
              </a:rPr>
              <a:t>reg_pessoa</a:t>
            </a:r>
            <a:r>
              <a:rPr lang="pt-BR" sz="1400" b="1" dirty="0">
                <a:solidFill>
                  <a:schemeClr val="tx1"/>
                </a:solidFill>
              </a:rPr>
              <a:t> = 1096453125</a:t>
            </a:r>
          </a:p>
        </p:txBody>
      </p:sp>
      <p:cxnSp>
        <p:nvCxnSpPr>
          <p:cNvPr id="5" name="Conector reto 4"/>
          <p:cNvCxnSpPr>
            <a:stCxn id="21" idx="3"/>
            <a:endCxn id="19" idx="1"/>
          </p:cNvCxnSpPr>
          <p:nvPr/>
        </p:nvCxnSpPr>
        <p:spPr bwMode="auto">
          <a:xfrm flipV="1">
            <a:off x="3234266" y="3447002"/>
            <a:ext cx="2131452" cy="1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/>
          <p:cNvSpPr txBox="1"/>
          <p:nvPr/>
        </p:nvSpPr>
        <p:spPr>
          <a:xfrm>
            <a:off x="1939752" y="5603718"/>
            <a:ext cx="5832648" cy="5232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Um vínculo tem exatamente o mesmo símbolo utilizado pelas associações  do diagrama de classes, mas não apresenta multiplicidade.</a:t>
            </a:r>
          </a:p>
        </p:txBody>
      </p:sp>
    </p:spTree>
    <p:extLst>
      <p:ext uri="{BB962C8B-B14F-4D97-AF65-F5344CB8AC3E}">
        <p14:creationId xmlns:p14="http://schemas.microsoft.com/office/powerpoint/2010/main" val="2229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Objetos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776704" y="4529445"/>
            <a:ext cx="2406682" cy="175432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u="sng" dirty="0">
                <a:solidFill>
                  <a:schemeClr val="tx1"/>
                </a:solidFill>
              </a:rPr>
              <a:t>esp1 : </a:t>
            </a:r>
            <a:r>
              <a:rPr lang="pt-BR" sz="1200" b="1" u="sng" dirty="0" err="1">
                <a:solidFill>
                  <a:schemeClr val="tx1"/>
                </a:solidFill>
              </a:rPr>
              <a:t>Conta_Especial</a:t>
            </a:r>
            <a:endParaRPr lang="pt-BR" sz="1200" b="1" u="sng" dirty="0">
              <a:solidFill>
                <a:schemeClr val="tx1"/>
              </a:solidFill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# </a:t>
            </a:r>
            <a:r>
              <a:rPr lang="pt-BR" sz="1200" b="1" dirty="0" err="1">
                <a:solidFill>
                  <a:schemeClr val="tx1"/>
                </a:solidFill>
              </a:rPr>
              <a:t>nro_conta</a:t>
            </a:r>
            <a:r>
              <a:rPr lang="pt-BR" sz="1200" b="1" dirty="0">
                <a:solidFill>
                  <a:schemeClr val="tx1"/>
                </a:solidFill>
              </a:rPr>
              <a:t> = 186732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# </a:t>
            </a:r>
            <a:r>
              <a:rPr lang="pt-BR" sz="1200" b="1" dirty="0" err="1">
                <a:solidFill>
                  <a:schemeClr val="tx1"/>
                </a:solidFill>
              </a:rPr>
              <a:t>dt_abertura</a:t>
            </a:r>
            <a:r>
              <a:rPr lang="pt-BR" sz="1200" b="1" dirty="0">
                <a:solidFill>
                  <a:schemeClr val="tx1"/>
                </a:solidFill>
              </a:rPr>
              <a:t> = 20/03/2010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# </a:t>
            </a:r>
            <a:r>
              <a:rPr lang="pt-BR" sz="1200" b="1" dirty="0" err="1">
                <a:solidFill>
                  <a:schemeClr val="tx1"/>
                </a:solidFill>
              </a:rPr>
              <a:t>dt_encerramento</a:t>
            </a:r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# situação = 1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# senha =654321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# saldo = 1500,00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- limite = 550,00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187623" y="4437112"/>
            <a:ext cx="2406682" cy="193899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u="sng" dirty="0">
                <a:solidFill>
                  <a:schemeClr val="tx1"/>
                </a:solidFill>
              </a:rPr>
              <a:t>pesfis1 : </a:t>
            </a:r>
            <a:r>
              <a:rPr lang="pt-BR" sz="1200" b="1" u="sng" dirty="0" err="1">
                <a:solidFill>
                  <a:schemeClr val="tx1"/>
                </a:solidFill>
              </a:rPr>
              <a:t>Pessoa_Fisica</a:t>
            </a:r>
            <a:endParaRPr lang="pt-BR" sz="1200" b="1" u="sng" dirty="0">
              <a:solidFill>
                <a:schemeClr val="tx1"/>
              </a:solidFill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# </a:t>
            </a:r>
            <a:r>
              <a:rPr lang="pt-BR" sz="1200" b="1" dirty="0" err="1">
                <a:solidFill>
                  <a:schemeClr val="tx1"/>
                </a:solidFill>
              </a:rPr>
              <a:t>nom_pessoa</a:t>
            </a:r>
            <a:r>
              <a:rPr lang="pt-BR" sz="1200" b="1" dirty="0">
                <a:solidFill>
                  <a:schemeClr val="tx1"/>
                </a:solidFill>
              </a:rPr>
              <a:t> =  João da Silva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# </a:t>
            </a:r>
            <a:r>
              <a:rPr lang="pt-BR" sz="1200" b="1" dirty="0" err="1">
                <a:solidFill>
                  <a:schemeClr val="tx1"/>
                </a:solidFill>
              </a:rPr>
              <a:t>end_pessoa</a:t>
            </a:r>
            <a:r>
              <a:rPr lang="pt-BR" sz="1200" b="1" dirty="0">
                <a:solidFill>
                  <a:schemeClr val="tx1"/>
                </a:solidFill>
              </a:rPr>
              <a:t> = Av.Brasil,2009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# </a:t>
            </a:r>
            <a:r>
              <a:rPr lang="pt-BR" sz="1200" b="1" dirty="0" err="1">
                <a:solidFill>
                  <a:schemeClr val="tx1"/>
                </a:solidFill>
              </a:rPr>
              <a:t>cep_pessoa</a:t>
            </a:r>
            <a:r>
              <a:rPr lang="pt-BR" sz="1200" b="1" dirty="0">
                <a:solidFill>
                  <a:schemeClr val="tx1"/>
                </a:solidFill>
              </a:rPr>
              <a:t> = 90860-510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# </a:t>
            </a:r>
            <a:r>
              <a:rPr lang="pt-BR" sz="1200" b="1" dirty="0" err="1">
                <a:solidFill>
                  <a:schemeClr val="tx1"/>
                </a:solidFill>
              </a:rPr>
              <a:t>tel_pessoa</a:t>
            </a:r>
            <a:r>
              <a:rPr lang="pt-BR" sz="1200" b="1" dirty="0">
                <a:solidFill>
                  <a:schemeClr val="tx1"/>
                </a:solidFill>
              </a:rPr>
              <a:t> = (77) 3527-7253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# </a:t>
            </a:r>
            <a:r>
              <a:rPr lang="pt-BR" sz="1200" b="1" dirty="0" err="1">
                <a:solidFill>
                  <a:schemeClr val="tx1"/>
                </a:solidFill>
              </a:rPr>
              <a:t>renda_pessoa</a:t>
            </a:r>
            <a:r>
              <a:rPr lang="pt-BR" sz="1200" b="1" dirty="0">
                <a:solidFill>
                  <a:schemeClr val="tx1"/>
                </a:solidFill>
              </a:rPr>
              <a:t> = 3000,00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# </a:t>
            </a:r>
            <a:r>
              <a:rPr lang="pt-BR" sz="1200" b="1" dirty="0" err="1">
                <a:solidFill>
                  <a:schemeClr val="tx1"/>
                </a:solidFill>
              </a:rPr>
              <a:t>sit_pessoa</a:t>
            </a:r>
            <a:r>
              <a:rPr lang="pt-BR" sz="1200" b="1" dirty="0">
                <a:solidFill>
                  <a:schemeClr val="tx1"/>
                </a:solidFill>
              </a:rPr>
              <a:t> = 1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- </a:t>
            </a:r>
            <a:r>
              <a:rPr lang="pt-BR" sz="1200" b="1" dirty="0" err="1">
                <a:solidFill>
                  <a:schemeClr val="tx1"/>
                </a:solidFill>
              </a:rPr>
              <a:t>cpf_pessoa</a:t>
            </a:r>
            <a:r>
              <a:rPr lang="pt-BR" sz="1200" b="1" dirty="0">
                <a:solidFill>
                  <a:schemeClr val="tx1"/>
                </a:solidFill>
              </a:rPr>
              <a:t> = 71689347095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- </a:t>
            </a:r>
            <a:r>
              <a:rPr lang="pt-BR" sz="1200" b="1" dirty="0" err="1">
                <a:solidFill>
                  <a:schemeClr val="tx1"/>
                </a:solidFill>
              </a:rPr>
              <a:t>reg_pessoa</a:t>
            </a:r>
            <a:r>
              <a:rPr lang="pt-BR" sz="1200" b="1" dirty="0">
                <a:solidFill>
                  <a:schemeClr val="tx1"/>
                </a:solidFill>
              </a:rPr>
              <a:t> = 1096453125</a:t>
            </a:r>
          </a:p>
        </p:txBody>
      </p:sp>
      <p:cxnSp>
        <p:nvCxnSpPr>
          <p:cNvPr id="5" name="Conector reto 4"/>
          <p:cNvCxnSpPr>
            <a:stCxn id="21" idx="3"/>
            <a:endCxn id="19" idx="1"/>
          </p:cNvCxnSpPr>
          <p:nvPr/>
        </p:nvCxnSpPr>
        <p:spPr bwMode="auto">
          <a:xfrm>
            <a:off x="3594305" y="5406608"/>
            <a:ext cx="2182399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1495086" y="1376982"/>
            <a:ext cx="1791757" cy="138499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nom_pessoa</a:t>
            </a:r>
            <a:r>
              <a:rPr lang="pt-BR" sz="1050" b="1" dirty="0">
                <a:solidFill>
                  <a:schemeClr val="tx1"/>
                </a:solidFill>
              </a:rPr>
              <a:t>: </a:t>
            </a:r>
            <a:r>
              <a:rPr lang="pt-BR" sz="1050" b="1" dirty="0" err="1">
                <a:solidFill>
                  <a:schemeClr val="tx1"/>
                </a:solidFill>
              </a:rPr>
              <a:t>String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end_pessoa</a:t>
            </a:r>
            <a:r>
              <a:rPr lang="pt-BR" sz="1050" b="1" dirty="0">
                <a:solidFill>
                  <a:schemeClr val="tx1"/>
                </a:solidFill>
              </a:rPr>
              <a:t>: </a:t>
            </a:r>
            <a:r>
              <a:rPr lang="pt-BR" sz="1050" b="1" dirty="0" err="1">
                <a:solidFill>
                  <a:schemeClr val="tx1"/>
                </a:solidFill>
              </a:rPr>
              <a:t>String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cep_pessoa</a:t>
            </a:r>
            <a:r>
              <a:rPr lang="pt-BR" sz="1050" b="1" dirty="0">
                <a:solidFill>
                  <a:schemeClr val="tx1"/>
                </a:solidFill>
              </a:rPr>
              <a:t>: </a:t>
            </a:r>
            <a:r>
              <a:rPr lang="pt-BR" sz="1050" b="1" dirty="0" err="1">
                <a:solidFill>
                  <a:schemeClr val="tx1"/>
                </a:solidFill>
              </a:rPr>
              <a:t>String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tel_pessoa</a:t>
            </a:r>
            <a:r>
              <a:rPr lang="pt-BR" sz="1050" b="1" dirty="0">
                <a:solidFill>
                  <a:schemeClr val="tx1"/>
                </a:solidFill>
              </a:rPr>
              <a:t>: </a:t>
            </a:r>
            <a:r>
              <a:rPr lang="pt-BR" sz="1050" b="1" dirty="0" err="1">
                <a:solidFill>
                  <a:schemeClr val="tx1"/>
                </a:solidFill>
              </a:rPr>
              <a:t>String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renda_pessoa</a:t>
            </a:r>
            <a:r>
              <a:rPr lang="pt-BR" sz="1050" b="1" dirty="0">
                <a:solidFill>
                  <a:schemeClr val="tx1"/>
                </a:solidFill>
              </a:rPr>
              <a:t>: </a:t>
            </a:r>
            <a:r>
              <a:rPr lang="pt-BR" sz="1050" b="1" dirty="0" err="1">
                <a:solidFill>
                  <a:schemeClr val="tx1"/>
                </a:solidFill>
              </a:rPr>
              <a:t>long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sit_pessoa</a:t>
            </a:r>
            <a:r>
              <a:rPr lang="pt-BR" sz="1050" b="1" dirty="0">
                <a:solidFill>
                  <a:schemeClr val="tx1"/>
                </a:solidFill>
              </a:rPr>
              <a:t>: </a:t>
            </a:r>
            <a:r>
              <a:rPr lang="pt-BR" sz="1050" b="1" dirty="0" err="1">
                <a:solidFill>
                  <a:schemeClr val="tx1"/>
                </a:solidFill>
              </a:rPr>
              <a:t>int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cpf_pessoa</a:t>
            </a:r>
            <a:r>
              <a:rPr lang="pt-BR" sz="1050" b="1" dirty="0">
                <a:solidFill>
                  <a:schemeClr val="tx1"/>
                </a:solidFill>
              </a:rPr>
              <a:t>: </a:t>
            </a:r>
            <a:r>
              <a:rPr lang="pt-BR" sz="1050" b="1" dirty="0" err="1">
                <a:solidFill>
                  <a:schemeClr val="tx1"/>
                </a:solidFill>
              </a:rPr>
              <a:t>int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reg_pessoa:int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495086" y="2761977"/>
            <a:ext cx="1791757" cy="5539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/>
                </a:solidFill>
              </a:rPr>
              <a:t>+ </a:t>
            </a:r>
            <a:r>
              <a:rPr lang="pt-BR" sz="1000" b="1" dirty="0" err="1">
                <a:solidFill>
                  <a:schemeClr val="tx1"/>
                </a:solidFill>
              </a:rPr>
              <a:t>reg_Pes</a:t>
            </a:r>
            <a:r>
              <a:rPr lang="pt-BR" sz="1000" b="1" dirty="0">
                <a:solidFill>
                  <a:schemeClr val="tx1"/>
                </a:solidFill>
              </a:rPr>
              <a:t>(): </a:t>
            </a:r>
            <a:r>
              <a:rPr lang="pt-BR" sz="1000" b="1" dirty="0" err="1">
                <a:solidFill>
                  <a:schemeClr val="tx1"/>
                </a:solidFill>
              </a:rPr>
              <a:t>int</a:t>
            </a:r>
            <a:endParaRPr lang="pt-BR" sz="1000" b="1" dirty="0">
              <a:solidFill>
                <a:schemeClr val="tx1"/>
              </a:solidFill>
            </a:endParaRPr>
          </a:p>
          <a:p>
            <a:r>
              <a:rPr lang="pt-BR" sz="1000" b="1" dirty="0">
                <a:solidFill>
                  <a:schemeClr val="tx1"/>
                </a:solidFill>
              </a:rPr>
              <a:t>+ </a:t>
            </a:r>
            <a:r>
              <a:rPr lang="pt-BR" sz="1000" b="1" dirty="0" err="1">
                <a:solidFill>
                  <a:schemeClr val="tx1"/>
                </a:solidFill>
              </a:rPr>
              <a:t>val_Cpf</a:t>
            </a:r>
            <a:r>
              <a:rPr lang="pt-BR" sz="1000" b="1" dirty="0">
                <a:solidFill>
                  <a:schemeClr val="tx1"/>
                </a:solidFill>
              </a:rPr>
              <a:t>(</a:t>
            </a:r>
            <a:r>
              <a:rPr lang="pt-BR" sz="1000" b="1" dirty="0" err="1">
                <a:solidFill>
                  <a:schemeClr val="tx1"/>
                </a:solidFill>
              </a:rPr>
              <a:t>long</a:t>
            </a:r>
            <a:r>
              <a:rPr lang="pt-BR" sz="1000" b="1" dirty="0">
                <a:solidFill>
                  <a:schemeClr val="tx1"/>
                </a:solidFill>
              </a:rPr>
              <a:t>): </a:t>
            </a:r>
            <a:r>
              <a:rPr lang="pt-BR" sz="1000" b="1" dirty="0" err="1">
                <a:solidFill>
                  <a:schemeClr val="tx1"/>
                </a:solidFill>
              </a:rPr>
              <a:t>int</a:t>
            </a:r>
            <a:endParaRPr lang="pt-BR" sz="1000" b="1" dirty="0">
              <a:solidFill>
                <a:schemeClr val="tx1"/>
              </a:solidFill>
            </a:endParaRPr>
          </a:p>
          <a:p>
            <a:r>
              <a:rPr lang="pt-BR" sz="1000" b="1" dirty="0">
                <a:solidFill>
                  <a:schemeClr val="tx1"/>
                </a:solidFill>
              </a:rPr>
              <a:t>+ </a:t>
            </a:r>
            <a:r>
              <a:rPr lang="pt-BR" sz="1000" b="1" dirty="0" err="1">
                <a:solidFill>
                  <a:schemeClr val="tx1"/>
                </a:solidFill>
              </a:rPr>
              <a:t>com_Cpf</a:t>
            </a:r>
            <a:r>
              <a:rPr lang="pt-BR" sz="1000" b="1" dirty="0">
                <a:solidFill>
                  <a:schemeClr val="tx1"/>
                </a:solidFill>
              </a:rPr>
              <a:t>(</a:t>
            </a:r>
            <a:r>
              <a:rPr lang="pt-BR" sz="1000" b="1" dirty="0" err="1">
                <a:solidFill>
                  <a:schemeClr val="tx1"/>
                </a:solidFill>
              </a:rPr>
              <a:t>long</a:t>
            </a:r>
            <a:r>
              <a:rPr lang="pt-BR" sz="1000" b="1" dirty="0">
                <a:solidFill>
                  <a:schemeClr val="tx1"/>
                </a:solidFill>
              </a:rPr>
              <a:t>): </a:t>
            </a:r>
            <a:r>
              <a:rPr lang="pt-BR" sz="1000" b="1" dirty="0" err="1">
                <a:solidFill>
                  <a:schemeClr val="tx1"/>
                </a:solidFill>
              </a:rPr>
              <a:t>String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495087" y="1099983"/>
            <a:ext cx="1791756" cy="276999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b="1" dirty="0" err="1">
                <a:solidFill>
                  <a:schemeClr val="tx1"/>
                </a:solidFill>
              </a:rPr>
              <a:t>Pessoa_Fisica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084167" y="1376981"/>
            <a:ext cx="1791757" cy="122341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nro_conta</a:t>
            </a:r>
            <a:r>
              <a:rPr lang="pt-BR" sz="1050" b="1" dirty="0">
                <a:solidFill>
                  <a:schemeClr val="tx1"/>
                </a:solidFill>
              </a:rPr>
              <a:t> : </a:t>
            </a:r>
            <a:r>
              <a:rPr lang="pt-BR" sz="1050" b="1" dirty="0" err="1">
                <a:solidFill>
                  <a:schemeClr val="tx1"/>
                </a:solidFill>
              </a:rPr>
              <a:t>Int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dt_abertura</a:t>
            </a:r>
            <a:r>
              <a:rPr lang="pt-BR" sz="1050" b="1" dirty="0">
                <a:solidFill>
                  <a:schemeClr val="tx1"/>
                </a:solidFill>
              </a:rPr>
              <a:t> : Date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dt_encerramento</a:t>
            </a:r>
            <a:r>
              <a:rPr lang="pt-BR" sz="1050" b="1" dirty="0">
                <a:solidFill>
                  <a:schemeClr val="tx1"/>
                </a:solidFill>
              </a:rPr>
              <a:t> : Date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situação = </a:t>
            </a:r>
            <a:r>
              <a:rPr lang="pt-BR" sz="1050" b="1" dirty="0" err="1">
                <a:solidFill>
                  <a:schemeClr val="tx1"/>
                </a:solidFill>
              </a:rPr>
              <a:t>Int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senha = </a:t>
            </a:r>
            <a:r>
              <a:rPr lang="pt-BR" sz="1050" b="1" dirty="0" err="1">
                <a:solidFill>
                  <a:schemeClr val="tx1"/>
                </a:solidFill>
              </a:rPr>
              <a:t>Int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saldo = </a:t>
            </a:r>
            <a:r>
              <a:rPr lang="pt-BR" sz="1050" b="1" dirty="0" err="1">
                <a:solidFill>
                  <a:schemeClr val="tx1"/>
                </a:solidFill>
              </a:rPr>
              <a:t>long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- limite = </a:t>
            </a:r>
            <a:r>
              <a:rPr lang="pt-BR" sz="1050" b="1" dirty="0" err="1">
                <a:solidFill>
                  <a:schemeClr val="tx1"/>
                </a:solidFill>
              </a:rPr>
              <a:t>long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84167" y="2600393"/>
            <a:ext cx="1791757" cy="5539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/>
                </a:solidFill>
              </a:rPr>
              <a:t>+ </a:t>
            </a:r>
            <a:r>
              <a:rPr lang="pt-BR" sz="1000" b="1" dirty="0" err="1">
                <a:solidFill>
                  <a:schemeClr val="tx1"/>
                </a:solidFill>
              </a:rPr>
              <a:t>cons_saldo</a:t>
            </a:r>
            <a:r>
              <a:rPr lang="pt-BR" sz="1000" b="1" dirty="0">
                <a:solidFill>
                  <a:schemeClr val="tx1"/>
                </a:solidFill>
              </a:rPr>
              <a:t> (): </a:t>
            </a:r>
            <a:r>
              <a:rPr lang="pt-BR" sz="1000" b="1" dirty="0" err="1">
                <a:solidFill>
                  <a:schemeClr val="tx1"/>
                </a:solidFill>
              </a:rPr>
              <a:t>long</a:t>
            </a:r>
            <a:endParaRPr lang="pt-BR" sz="1000" b="1" dirty="0">
              <a:solidFill>
                <a:schemeClr val="tx1"/>
              </a:solidFill>
            </a:endParaRPr>
          </a:p>
          <a:p>
            <a:r>
              <a:rPr lang="pt-BR" sz="1000" b="1" dirty="0">
                <a:solidFill>
                  <a:schemeClr val="tx1"/>
                </a:solidFill>
              </a:rPr>
              <a:t>+ depositar(</a:t>
            </a:r>
            <a:r>
              <a:rPr lang="pt-BR" sz="1000" b="1" dirty="0" err="1">
                <a:solidFill>
                  <a:schemeClr val="tx1"/>
                </a:solidFill>
              </a:rPr>
              <a:t>long</a:t>
            </a:r>
            <a:r>
              <a:rPr lang="pt-BR" sz="1000" b="1" dirty="0">
                <a:solidFill>
                  <a:schemeClr val="tx1"/>
                </a:solidFill>
              </a:rPr>
              <a:t>): </a:t>
            </a:r>
            <a:r>
              <a:rPr lang="pt-BR" sz="1000" b="1" dirty="0" err="1">
                <a:solidFill>
                  <a:schemeClr val="tx1"/>
                </a:solidFill>
              </a:rPr>
              <a:t>long</a:t>
            </a:r>
            <a:endParaRPr lang="pt-BR" sz="1000" b="1" dirty="0">
              <a:solidFill>
                <a:schemeClr val="tx1"/>
              </a:solidFill>
            </a:endParaRPr>
          </a:p>
          <a:p>
            <a:r>
              <a:rPr lang="pt-BR" sz="1000" b="1" dirty="0">
                <a:solidFill>
                  <a:schemeClr val="tx1"/>
                </a:solidFill>
              </a:rPr>
              <a:t>+ retirar(</a:t>
            </a:r>
            <a:r>
              <a:rPr lang="pt-BR" sz="1000" b="1" dirty="0" err="1">
                <a:solidFill>
                  <a:schemeClr val="tx1"/>
                </a:solidFill>
              </a:rPr>
              <a:t>long</a:t>
            </a:r>
            <a:r>
              <a:rPr lang="pt-BR" sz="1000" b="1" dirty="0">
                <a:solidFill>
                  <a:schemeClr val="tx1"/>
                </a:solidFill>
              </a:rPr>
              <a:t>): </a:t>
            </a:r>
            <a:r>
              <a:rPr lang="pt-BR" sz="1000" b="1" dirty="0" err="1">
                <a:solidFill>
                  <a:schemeClr val="tx1"/>
                </a:solidFill>
              </a:rPr>
              <a:t>long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084168" y="1099982"/>
            <a:ext cx="1791756" cy="276999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pt-BR" sz="1200" b="1" dirty="0" err="1">
                <a:solidFill>
                  <a:schemeClr val="tx1"/>
                </a:solidFill>
              </a:rPr>
              <a:t>Conta_Especial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stCxn id="24" idx="3"/>
          </p:cNvCxnSpPr>
          <p:nvPr/>
        </p:nvCxnSpPr>
        <p:spPr bwMode="auto">
          <a:xfrm flipV="1">
            <a:off x="3286843" y="2069479"/>
            <a:ext cx="2797323" cy="1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CaixaDeTexto 30"/>
          <p:cNvSpPr txBox="1"/>
          <p:nvPr/>
        </p:nvSpPr>
        <p:spPr>
          <a:xfrm>
            <a:off x="4196658" y="1756173"/>
            <a:ext cx="92511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Possui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261569" y="2082966"/>
            <a:ext cx="92511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0..*</a:t>
            </a:r>
          </a:p>
        </p:txBody>
      </p:sp>
      <p:cxnSp>
        <p:nvCxnSpPr>
          <p:cNvPr id="36" name="Conector reto 35"/>
          <p:cNvCxnSpPr>
            <a:stCxn id="25" idx="2"/>
            <a:endCxn id="21" idx="0"/>
          </p:cNvCxnSpPr>
          <p:nvPr/>
        </p:nvCxnSpPr>
        <p:spPr bwMode="auto">
          <a:xfrm flipH="1">
            <a:off x="2390964" y="3315975"/>
            <a:ext cx="1" cy="1121137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ector reto 38"/>
          <p:cNvCxnSpPr>
            <a:stCxn id="28" idx="2"/>
            <a:endCxn id="19" idx="0"/>
          </p:cNvCxnSpPr>
          <p:nvPr/>
        </p:nvCxnSpPr>
        <p:spPr bwMode="auto">
          <a:xfrm flipH="1">
            <a:off x="6980045" y="3154391"/>
            <a:ext cx="1" cy="1375054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CaixaDeTexto 41"/>
          <p:cNvSpPr txBox="1"/>
          <p:nvPr/>
        </p:nvSpPr>
        <p:spPr>
          <a:xfrm>
            <a:off x="1668559" y="3665166"/>
            <a:ext cx="1444809" cy="30777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3366FF"/>
                </a:solidFill>
              </a:rPr>
              <a:t>&lt;&lt;</a:t>
            </a:r>
            <a:r>
              <a:rPr lang="pt-BR" sz="1400" b="1" dirty="0" err="1">
                <a:solidFill>
                  <a:srgbClr val="3366FF"/>
                </a:solidFill>
              </a:rPr>
              <a:t>instantiate</a:t>
            </a:r>
            <a:r>
              <a:rPr lang="pt-BR" sz="1400" b="1" dirty="0">
                <a:solidFill>
                  <a:srgbClr val="3366FF"/>
                </a:solidFill>
              </a:rPr>
              <a:t>&gt;&gt;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257640" y="3547850"/>
            <a:ext cx="1444809" cy="30777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3366FF"/>
                </a:solidFill>
              </a:rPr>
              <a:t>&lt;&lt;</a:t>
            </a:r>
            <a:r>
              <a:rPr lang="pt-BR" sz="1400" b="1" dirty="0" err="1">
                <a:solidFill>
                  <a:srgbClr val="3366FF"/>
                </a:solidFill>
              </a:rPr>
              <a:t>instantiate</a:t>
            </a:r>
            <a:r>
              <a:rPr lang="pt-BR" sz="1400" b="1" dirty="0">
                <a:solidFill>
                  <a:srgbClr val="3366FF"/>
                </a:solidFill>
              </a:rPr>
              <a:t>&gt;&gt;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2123728" y="6491519"/>
            <a:ext cx="5364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3366FF"/>
                </a:solidFill>
              </a:rPr>
              <a:t>Instanciar é criar um objeto, ou seja, alocar um espaço na memória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3401291" y="3300027"/>
            <a:ext cx="27853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chemeClr val="tx1"/>
                </a:solidFill>
              </a:rPr>
              <a:t>É possível representar os objetos instanciados a partir de classes por meio de uma associação de dependência </a:t>
            </a:r>
            <a:r>
              <a:rPr lang="pt-BR" sz="1400" b="1" dirty="0">
                <a:solidFill>
                  <a:srgbClr val="3366FF"/>
                </a:solidFill>
              </a:rPr>
              <a:t>&lt;&lt;</a:t>
            </a:r>
            <a:r>
              <a:rPr lang="pt-BR" sz="1400" b="1" dirty="0" err="1">
                <a:solidFill>
                  <a:srgbClr val="3366FF"/>
                </a:solidFill>
              </a:rPr>
              <a:t>instantiate</a:t>
            </a:r>
            <a:r>
              <a:rPr lang="pt-BR" sz="1400" b="1" dirty="0">
                <a:solidFill>
                  <a:srgbClr val="3366FF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14659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4038"/>
            <a:ext cx="6400800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sz="2000" b="1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rPr>
              <a:t>UML - </a:t>
            </a:r>
            <a:r>
              <a:rPr lang="pt-BR" sz="2000" b="1" dirty="0">
                <a:latin typeface="+mj-lt"/>
              </a:rPr>
              <a:t>Diagrama de Objetos</a:t>
            </a:r>
            <a:endParaRPr lang="pt-BR" sz="1800" b="1" dirty="0">
              <a:solidFill>
                <a:schemeClr val="tx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0"/>
            <a:ext cx="7772400" cy="549275"/>
          </a:xfrm>
          <a:prstGeom prst="rect">
            <a:avLst/>
          </a:prstGeom>
          <a:solidFill>
            <a:srgbClr val="3366FF"/>
          </a:solidFill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algn="l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Verdana" pitchFamily="34" charset="0"/>
              </a:rPr>
              <a:t>Análise Orientada a Objeto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635896" y="3140968"/>
            <a:ext cx="2088232" cy="1546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esp1 : </a:t>
            </a:r>
            <a:r>
              <a:rPr lang="pt-BR" sz="1050" b="1" u="sng" dirty="0" err="1">
                <a:solidFill>
                  <a:schemeClr val="tx1"/>
                </a:solidFill>
              </a:rPr>
              <a:t>Conta_Especial</a:t>
            </a:r>
            <a:endParaRPr lang="pt-BR" sz="1050" b="1" u="sng" dirty="0">
              <a:solidFill>
                <a:schemeClr val="tx1"/>
              </a:solidFill>
            </a:endParaRP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nro_conta</a:t>
            </a:r>
            <a:r>
              <a:rPr lang="pt-BR" sz="1050" b="1" dirty="0">
                <a:solidFill>
                  <a:schemeClr val="tx1"/>
                </a:solidFill>
              </a:rPr>
              <a:t> = 186732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dt_abertura</a:t>
            </a:r>
            <a:r>
              <a:rPr lang="pt-BR" sz="1050" b="1" dirty="0">
                <a:solidFill>
                  <a:schemeClr val="tx1"/>
                </a:solidFill>
              </a:rPr>
              <a:t> = 20/03/2010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dt_encerramento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situação = 1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senha =654321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saldo = 1500,00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limite = 550,00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95536" y="3060177"/>
            <a:ext cx="1944216" cy="170816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pesfis1 : </a:t>
            </a:r>
            <a:r>
              <a:rPr lang="pt-BR" sz="1050" b="1" u="sng" dirty="0" err="1">
                <a:solidFill>
                  <a:schemeClr val="tx1"/>
                </a:solidFill>
              </a:rPr>
              <a:t>Pessoa_Fisica</a:t>
            </a:r>
            <a:endParaRPr lang="pt-BR" sz="1050" b="1" u="sng" dirty="0">
              <a:solidFill>
                <a:schemeClr val="tx1"/>
              </a:solidFill>
            </a:endParaRP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nom_pessoa</a:t>
            </a:r>
            <a:r>
              <a:rPr lang="pt-BR" sz="1050" b="1" dirty="0">
                <a:solidFill>
                  <a:schemeClr val="tx1"/>
                </a:solidFill>
              </a:rPr>
              <a:t> =  João da Silva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end_pessoa</a:t>
            </a:r>
            <a:r>
              <a:rPr lang="pt-BR" sz="1050" b="1" dirty="0">
                <a:solidFill>
                  <a:schemeClr val="tx1"/>
                </a:solidFill>
              </a:rPr>
              <a:t> = Av.Brasil,2009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cep_pessoa</a:t>
            </a:r>
            <a:r>
              <a:rPr lang="pt-BR" sz="1050" b="1" dirty="0">
                <a:solidFill>
                  <a:schemeClr val="tx1"/>
                </a:solidFill>
              </a:rPr>
              <a:t> = 90860-510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tel_pessoa</a:t>
            </a:r>
            <a:r>
              <a:rPr lang="pt-BR" sz="1050" b="1" dirty="0">
                <a:solidFill>
                  <a:schemeClr val="tx1"/>
                </a:solidFill>
              </a:rPr>
              <a:t> = (77) 3527-7253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renda_pessoa</a:t>
            </a:r>
            <a:r>
              <a:rPr lang="pt-BR" sz="1050" b="1" dirty="0">
                <a:solidFill>
                  <a:schemeClr val="tx1"/>
                </a:solidFill>
              </a:rPr>
              <a:t> = 3000,00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sit_pessoa</a:t>
            </a:r>
            <a:r>
              <a:rPr lang="pt-BR" sz="1050" b="1" dirty="0">
                <a:solidFill>
                  <a:schemeClr val="tx1"/>
                </a:solidFill>
              </a:rPr>
              <a:t> = 1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cpf_pessoa</a:t>
            </a:r>
            <a:r>
              <a:rPr lang="pt-BR" sz="1050" b="1" dirty="0">
                <a:solidFill>
                  <a:schemeClr val="tx1"/>
                </a:solidFill>
              </a:rPr>
              <a:t> = 71689347095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reg_pessoa</a:t>
            </a:r>
            <a:r>
              <a:rPr lang="pt-BR" sz="1050" b="1" dirty="0">
                <a:solidFill>
                  <a:schemeClr val="tx1"/>
                </a:solidFill>
              </a:rPr>
              <a:t> = 1096453125</a:t>
            </a:r>
          </a:p>
        </p:txBody>
      </p:sp>
      <p:cxnSp>
        <p:nvCxnSpPr>
          <p:cNvPr id="5" name="Conector reto 4"/>
          <p:cNvCxnSpPr>
            <a:stCxn id="21" idx="3"/>
            <a:endCxn id="19" idx="1"/>
          </p:cNvCxnSpPr>
          <p:nvPr/>
        </p:nvCxnSpPr>
        <p:spPr bwMode="auto">
          <a:xfrm>
            <a:off x="2339752" y="3914257"/>
            <a:ext cx="129614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3653920" y="1318993"/>
            <a:ext cx="20702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comum1: </a:t>
            </a:r>
            <a:r>
              <a:rPr lang="pt-BR" sz="1050" b="1" u="sng" dirty="0" err="1">
                <a:solidFill>
                  <a:schemeClr val="tx1"/>
                </a:solidFill>
              </a:rPr>
              <a:t>Conta_Comum</a:t>
            </a:r>
            <a:endParaRPr lang="pt-BR" sz="1050" b="1" u="sng" dirty="0">
              <a:solidFill>
                <a:schemeClr val="tx1"/>
              </a:solidFill>
            </a:endParaRP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nro_conta</a:t>
            </a:r>
            <a:r>
              <a:rPr lang="pt-BR" sz="1050" b="1" dirty="0">
                <a:solidFill>
                  <a:schemeClr val="tx1"/>
                </a:solidFill>
              </a:rPr>
              <a:t> = 175589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dt_abertura</a:t>
            </a:r>
            <a:r>
              <a:rPr lang="pt-BR" sz="1050" b="1" dirty="0">
                <a:solidFill>
                  <a:schemeClr val="tx1"/>
                </a:solidFill>
              </a:rPr>
              <a:t> = 15/05/2008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dt_encerramento</a:t>
            </a:r>
            <a:r>
              <a:rPr lang="pt-BR" sz="1050" b="1" dirty="0">
                <a:solidFill>
                  <a:schemeClr val="tx1"/>
                </a:solidFill>
              </a:rPr>
              <a:t> = 20/03/2010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situação = 2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senha =123456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saldo = 0,00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653920" y="5092464"/>
            <a:ext cx="2070208" cy="1546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poup1 : </a:t>
            </a:r>
            <a:r>
              <a:rPr lang="pt-BR" sz="1050" b="1" u="sng" dirty="0" err="1">
                <a:solidFill>
                  <a:schemeClr val="tx1"/>
                </a:solidFill>
              </a:rPr>
              <a:t>Conta_Poupança</a:t>
            </a:r>
            <a:endParaRPr lang="pt-BR" sz="1050" b="1" u="sng" dirty="0">
              <a:solidFill>
                <a:schemeClr val="tx1"/>
              </a:solidFill>
            </a:endParaRP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nro_conta</a:t>
            </a:r>
            <a:r>
              <a:rPr lang="pt-BR" sz="1050" b="1" dirty="0">
                <a:solidFill>
                  <a:schemeClr val="tx1"/>
                </a:solidFill>
              </a:rPr>
              <a:t> = 151719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dt_abertura</a:t>
            </a:r>
            <a:r>
              <a:rPr lang="pt-BR" sz="1050" b="1" dirty="0">
                <a:solidFill>
                  <a:schemeClr val="tx1"/>
                </a:solidFill>
              </a:rPr>
              <a:t> = 12/11/2000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</a:t>
            </a:r>
            <a:r>
              <a:rPr lang="pt-BR" sz="1050" b="1" dirty="0" err="1">
                <a:solidFill>
                  <a:schemeClr val="tx1"/>
                </a:solidFill>
              </a:rPr>
              <a:t>dt_encerramento</a:t>
            </a:r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# situação = 1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senha =456321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# saldo = 1257,89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dt_aniversario</a:t>
            </a:r>
            <a:r>
              <a:rPr lang="pt-BR" sz="1050" b="1" dirty="0">
                <a:solidFill>
                  <a:schemeClr val="tx1"/>
                </a:solidFill>
              </a:rPr>
              <a:t> = 18/11</a:t>
            </a:r>
          </a:p>
        </p:txBody>
      </p:sp>
      <p:cxnSp>
        <p:nvCxnSpPr>
          <p:cNvPr id="16" name="Conector reto 15"/>
          <p:cNvCxnSpPr>
            <a:endCxn id="14" idx="1"/>
          </p:cNvCxnSpPr>
          <p:nvPr/>
        </p:nvCxnSpPr>
        <p:spPr bwMode="auto">
          <a:xfrm flipV="1">
            <a:off x="2339752" y="2011491"/>
            <a:ext cx="1314168" cy="142056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to 19"/>
          <p:cNvCxnSpPr>
            <a:endCxn id="15" idx="1"/>
          </p:cNvCxnSpPr>
          <p:nvPr/>
        </p:nvCxnSpPr>
        <p:spPr bwMode="auto">
          <a:xfrm>
            <a:off x="2339752" y="4368161"/>
            <a:ext cx="1314168" cy="149759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CaixaDeTexto 28"/>
          <p:cNvSpPr txBox="1"/>
          <p:nvPr/>
        </p:nvSpPr>
        <p:spPr>
          <a:xfrm>
            <a:off x="6760840" y="1318993"/>
            <a:ext cx="2070208" cy="1061829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mov1: Movimento</a:t>
            </a: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tipo_mov</a:t>
            </a:r>
            <a:r>
              <a:rPr lang="pt-BR" sz="1050" b="1" dirty="0">
                <a:solidFill>
                  <a:schemeClr val="tx1"/>
                </a:solidFill>
              </a:rPr>
              <a:t> = 1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dt_mov</a:t>
            </a:r>
            <a:r>
              <a:rPr lang="pt-BR" sz="1050" b="1" dirty="0">
                <a:solidFill>
                  <a:schemeClr val="tx1"/>
                </a:solidFill>
              </a:rPr>
              <a:t> = 20/03/2010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hor_mov</a:t>
            </a:r>
            <a:r>
              <a:rPr lang="pt-BR" sz="1050" b="1" dirty="0">
                <a:solidFill>
                  <a:schemeClr val="tx1"/>
                </a:solidFill>
              </a:rPr>
              <a:t> = 10:35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val_mov</a:t>
            </a:r>
            <a:r>
              <a:rPr lang="pt-BR" sz="1050" b="1" dirty="0">
                <a:solidFill>
                  <a:schemeClr val="tx1"/>
                </a:solidFill>
              </a:rPr>
              <a:t> = 50,00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760840" y="2703988"/>
            <a:ext cx="2070208" cy="1061829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mov2: Movimento</a:t>
            </a: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tipo_mov</a:t>
            </a:r>
            <a:r>
              <a:rPr lang="pt-BR" sz="1050" b="1" dirty="0">
                <a:solidFill>
                  <a:schemeClr val="tx1"/>
                </a:solidFill>
              </a:rPr>
              <a:t> = 1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dt_mov</a:t>
            </a:r>
            <a:r>
              <a:rPr lang="pt-BR" sz="1050" b="1" dirty="0">
                <a:solidFill>
                  <a:schemeClr val="tx1"/>
                </a:solidFill>
              </a:rPr>
              <a:t> = 05/04/2010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hor_mov</a:t>
            </a:r>
            <a:r>
              <a:rPr lang="pt-BR" sz="1050" b="1" dirty="0">
                <a:solidFill>
                  <a:schemeClr val="tx1"/>
                </a:solidFill>
              </a:rPr>
              <a:t> = 10:00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val_mov</a:t>
            </a:r>
            <a:r>
              <a:rPr lang="pt-BR" sz="1050" b="1" dirty="0">
                <a:solidFill>
                  <a:schemeClr val="tx1"/>
                </a:solidFill>
              </a:rPr>
              <a:t> = 3000,00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760840" y="4077131"/>
            <a:ext cx="2070208" cy="1061829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mov3: Movimento</a:t>
            </a: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tipo_mov</a:t>
            </a:r>
            <a:r>
              <a:rPr lang="pt-BR" sz="1050" b="1" dirty="0">
                <a:solidFill>
                  <a:schemeClr val="tx1"/>
                </a:solidFill>
              </a:rPr>
              <a:t> = 2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dt_mov</a:t>
            </a:r>
            <a:r>
              <a:rPr lang="pt-BR" sz="1050" b="1" dirty="0">
                <a:solidFill>
                  <a:schemeClr val="tx1"/>
                </a:solidFill>
              </a:rPr>
              <a:t> = 06/04/2010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hor_mov</a:t>
            </a:r>
            <a:r>
              <a:rPr lang="pt-BR" sz="1050" b="1" dirty="0">
                <a:solidFill>
                  <a:schemeClr val="tx1"/>
                </a:solidFill>
              </a:rPr>
              <a:t> = 15:00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val_mov</a:t>
            </a:r>
            <a:r>
              <a:rPr lang="pt-BR" sz="1050" b="1" dirty="0">
                <a:solidFill>
                  <a:schemeClr val="tx1"/>
                </a:solidFill>
              </a:rPr>
              <a:t> = 850,00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60840" y="5462126"/>
            <a:ext cx="2070208" cy="1061829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solidFill>
                  <a:schemeClr val="tx1"/>
                </a:solidFill>
              </a:rPr>
              <a:t>mov4: Movimento</a:t>
            </a:r>
          </a:p>
          <a:p>
            <a:endParaRPr lang="pt-BR" sz="1050" b="1" dirty="0">
              <a:solidFill>
                <a:schemeClr val="tx1"/>
              </a:solidFill>
            </a:endParaRP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tipo_mov</a:t>
            </a:r>
            <a:r>
              <a:rPr lang="pt-BR" sz="1050" b="1" dirty="0">
                <a:solidFill>
                  <a:schemeClr val="tx1"/>
                </a:solidFill>
              </a:rPr>
              <a:t> = 2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dt_mov</a:t>
            </a:r>
            <a:r>
              <a:rPr lang="pt-BR" sz="1050" b="1" dirty="0">
                <a:solidFill>
                  <a:schemeClr val="tx1"/>
                </a:solidFill>
              </a:rPr>
              <a:t> = 15/04/2010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hor_mov</a:t>
            </a:r>
            <a:r>
              <a:rPr lang="pt-BR" sz="1050" b="1" dirty="0">
                <a:solidFill>
                  <a:schemeClr val="tx1"/>
                </a:solidFill>
              </a:rPr>
              <a:t> = 16:00</a:t>
            </a:r>
          </a:p>
          <a:p>
            <a:r>
              <a:rPr lang="pt-BR" sz="1050" b="1" dirty="0">
                <a:solidFill>
                  <a:schemeClr val="tx1"/>
                </a:solidFill>
              </a:rPr>
              <a:t>- </a:t>
            </a:r>
            <a:r>
              <a:rPr lang="pt-BR" sz="1050" b="1" dirty="0" err="1">
                <a:solidFill>
                  <a:schemeClr val="tx1"/>
                </a:solidFill>
              </a:rPr>
              <a:t>val_mov</a:t>
            </a:r>
            <a:r>
              <a:rPr lang="pt-BR" sz="1050" b="1" dirty="0">
                <a:solidFill>
                  <a:schemeClr val="tx1"/>
                </a:solidFill>
              </a:rPr>
              <a:t> = 700,00</a:t>
            </a:r>
          </a:p>
        </p:txBody>
      </p:sp>
      <p:cxnSp>
        <p:nvCxnSpPr>
          <p:cNvPr id="33" name="Conector reto 32"/>
          <p:cNvCxnSpPr>
            <a:endCxn id="29" idx="1"/>
          </p:cNvCxnSpPr>
          <p:nvPr/>
        </p:nvCxnSpPr>
        <p:spPr bwMode="auto">
          <a:xfrm flipV="1">
            <a:off x="5724128" y="1849908"/>
            <a:ext cx="1036712" cy="1582149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ector reto 34"/>
          <p:cNvCxnSpPr>
            <a:endCxn id="30" idx="1"/>
          </p:cNvCxnSpPr>
          <p:nvPr/>
        </p:nvCxnSpPr>
        <p:spPr bwMode="auto">
          <a:xfrm flipV="1">
            <a:off x="5724128" y="3234903"/>
            <a:ext cx="1036712" cy="50846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>
            <a:endCxn id="31" idx="1"/>
          </p:cNvCxnSpPr>
          <p:nvPr/>
        </p:nvCxnSpPr>
        <p:spPr bwMode="auto">
          <a:xfrm>
            <a:off x="5742152" y="4150071"/>
            <a:ext cx="1018688" cy="457975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>
            <a:endCxn id="32" idx="1"/>
          </p:cNvCxnSpPr>
          <p:nvPr/>
        </p:nvCxnSpPr>
        <p:spPr bwMode="auto">
          <a:xfrm>
            <a:off x="5724128" y="4440169"/>
            <a:ext cx="1036712" cy="155287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4CF79B29-80DE-4776-88C7-D13E230D661C}"/>
              </a:ext>
            </a:extLst>
          </p:cNvPr>
          <p:cNvGrpSpPr/>
          <p:nvPr/>
        </p:nvGrpSpPr>
        <p:grpSpPr>
          <a:xfrm>
            <a:off x="179512" y="1144171"/>
            <a:ext cx="8846132" cy="5540167"/>
            <a:chOff x="179512" y="1144171"/>
            <a:chExt cx="8846132" cy="5540167"/>
          </a:xfrm>
        </p:grpSpPr>
        <p:sp>
          <p:nvSpPr>
            <p:cNvPr id="44" name="Retângulo 43"/>
            <p:cNvSpPr/>
            <p:nvPr/>
          </p:nvSpPr>
          <p:spPr bwMode="auto">
            <a:xfrm>
              <a:off x="179512" y="1144173"/>
              <a:ext cx="8846132" cy="554016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45" name="Retângulo com Único Canto Aparado 44"/>
            <p:cNvSpPr/>
            <p:nvPr/>
          </p:nvSpPr>
          <p:spPr bwMode="auto">
            <a:xfrm flipV="1">
              <a:off x="188524" y="1144172"/>
              <a:ext cx="3270800" cy="282949"/>
            </a:xfrm>
            <a:prstGeom prst="snip1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charset="0"/>
                <a:ea typeface="Microsoft YaHei" charset="-122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94683" y="1144171"/>
              <a:ext cx="2249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>
                  <a:solidFill>
                    <a:schemeClr val="tx1"/>
                  </a:solidFill>
                </a:rPr>
                <a:t>Obj</a:t>
              </a:r>
              <a:r>
                <a:rPr lang="pt-BR" sz="1100" b="1" dirty="0">
                  <a:solidFill>
                    <a:schemeClr val="tx1"/>
                  </a:solidFill>
                </a:rPr>
                <a:t> – Sistema de Controle Bancário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46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4" grpId="0" animBg="1"/>
      <p:bldP spid="15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1C7ECC76060448A37A05341883D5D0" ma:contentTypeVersion="2" ma:contentTypeDescription="Crie um novo documento." ma:contentTypeScope="" ma:versionID="ab32e7c2da39585a62bcb9f17c081b89">
  <xsd:schema xmlns:xsd="http://www.w3.org/2001/XMLSchema" xmlns:xs="http://www.w3.org/2001/XMLSchema" xmlns:p="http://schemas.microsoft.com/office/2006/metadata/properties" xmlns:ns2="6098cec1-83e6-49ad-ba5f-cabbc43c29a1" targetNamespace="http://schemas.microsoft.com/office/2006/metadata/properties" ma:root="true" ma:fieldsID="68d94817f36d35f3dd554de36eeb556b" ns2:_="">
    <xsd:import namespace="6098cec1-83e6-49ad-ba5f-cabbc43c2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8cec1-83e6-49ad-ba5f-cabbc43c2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DAB2B-783F-447C-ABBB-40A8087A8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7F9EDC-4189-4765-9D55-54277ABAC9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44F739-96C2-48BA-867E-B948A1C2AB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8cec1-83e6-49ad-ba5f-cabbc43c29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41450</TotalTime>
  <Words>1331</Words>
  <Application>Microsoft Office PowerPoint</Application>
  <PresentationFormat>On-screen Show (4:3)</PresentationFormat>
  <Paragraphs>328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Microsoft YaHei</vt:lpstr>
      <vt:lpstr>Calibri</vt:lpstr>
      <vt:lpstr>Times New Roman</vt:lpstr>
      <vt:lpstr>Verdana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M. Dias</dc:creator>
  <cp:lastModifiedBy>Guilherme Andrade</cp:lastModifiedBy>
  <cp:revision>140</cp:revision>
  <cp:lastPrinted>1601-01-01T00:00:00Z</cp:lastPrinted>
  <dcterms:created xsi:type="dcterms:W3CDTF">2012-09-13T23:11:53Z</dcterms:created>
  <dcterms:modified xsi:type="dcterms:W3CDTF">2020-04-09T23:55:18Z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0x010100411C7ECC76060448A37A05341883D5D0</vt:lpwstr>
  </property>
</Properties>
</file>