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5" r:id="rId3"/>
    <p:sldId id="407" r:id="rId4"/>
    <p:sldId id="400" r:id="rId5"/>
    <p:sldId id="404" r:id="rId6"/>
    <p:sldId id="399" r:id="rId7"/>
    <p:sldId id="408" r:id="rId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BF98-0996-4682-83EE-FA7FBBF11292}" type="datetimeFigureOut">
              <a:rPr lang="pt-BR"/>
              <a:pPr>
                <a:defRPr/>
              </a:pPr>
              <a:t>29/06/2018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94F7C-9622-4F46-A5CA-E1B10712BE3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F8E15-79F2-4CD0-9873-C0E84F822185}" type="datetimeFigureOut">
              <a:rPr lang="pt-BR"/>
              <a:pPr>
                <a:defRPr/>
              </a:pPr>
              <a:t>29/06/2018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2EF06-C624-4B21-8EC2-03746678E93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95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960CC-C550-40AD-A39B-E8D3454F9439}" type="datetimeFigureOut">
              <a:rPr lang="pt-BR"/>
              <a:pPr>
                <a:defRPr/>
              </a:pPr>
              <a:t>29/06/2018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DAD1C-DE40-4FD7-B777-AAC60F1B9C5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665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20731-340B-46AC-93D9-AE9878DF31A5}" type="datetimeFigureOut">
              <a:rPr lang="pt-BR"/>
              <a:pPr>
                <a:defRPr/>
              </a:pPr>
              <a:t>29/06/2018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EE293-022F-424C-B813-02E8CC91A24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83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1FC41-39AD-464F-B793-549D6455E6E0}" type="datetimeFigureOut">
              <a:rPr lang="pt-BR"/>
              <a:pPr>
                <a:defRPr/>
              </a:pPr>
              <a:t>29/06/2018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01D6C-B080-4805-9406-03B8EB07FE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6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124B-4B03-4F88-8E01-12DF3F84B1E6}" type="datetimeFigureOut">
              <a:rPr lang="pt-BR"/>
              <a:pPr>
                <a:defRPr/>
              </a:pPr>
              <a:t>29/06/2018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3AF55-6D7A-488E-801D-CB38864FB7B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17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8EFD-0CD6-4D88-8AA7-CDBEDE144259}" type="datetimeFigureOut">
              <a:rPr lang="pt-BR"/>
              <a:pPr>
                <a:defRPr/>
              </a:pPr>
              <a:t>29/06/2018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66C77-BDAD-4F84-87FC-9121AB14308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752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AA27-E4DE-42B0-9E3C-3D018A0F28BD}" type="datetimeFigureOut">
              <a:rPr lang="pt-BR"/>
              <a:pPr>
                <a:defRPr/>
              </a:pPr>
              <a:t>29/06/2018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9F2A8-22F2-49CF-BE1C-6284ED121E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35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D6D8-A510-4065-BD0C-06FFFA53E26E}" type="datetimeFigureOut">
              <a:rPr lang="pt-BR"/>
              <a:pPr>
                <a:defRPr/>
              </a:pPr>
              <a:t>29/06/2018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C9A77-3488-4196-A9F2-284116DBDA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09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1592-C634-443F-9255-A9F449939375}" type="datetimeFigureOut">
              <a:rPr lang="pt-BR"/>
              <a:pPr>
                <a:defRPr/>
              </a:pPr>
              <a:t>29/06/2018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7B891-C07F-4EA2-B983-B9D99A7E024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56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1B293-1D03-49A4-B8FD-FBBA7B3CC655}" type="datetimeFigureOut">
              <a:rPr lang="pt-BR"/>
              <a:pPr>
                <a:defRPr/>
              </a:pPr>
              <a:t>29/06/2018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6D38-B4C8-44F9-BF98-C9E2D172DF4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90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74B74-6FA0-4D2F-A26D-55610A26AD0E}" type="datetimeFigureOut">
              <a:rPr lang="pt-BR"/>
              <a:pPr>
                <a:defRPr/>
              </a:pPr>
              <a:t>29/06/2018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8CE1455-D88B-4419-B2F0-82F30B0FFA7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3"/>
          <p:cNvSpPr txBox="1">
            <a:spLocks noChangeArrowheads="1"/>
          </p:cNvSpPr>
          <p:nvPr/>
        </p:nvSpPr>
        <p:spPr bwMode="auto">
          <a:xfrm>
            <a:off x="25152" y="2980337"/>
            <a:ext cx="9096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Exercícios </a:t>
            </a:r>
            <a:r>
              <a:rPr lang="pt-BR" altLang="pt-BR" sz="4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Stored</a:t>
            </a:r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Procedure</a:t>
            </a:r>
            <a:endParaRPr lang="pt-BR" altLang="pt-BR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CaixaDeTexto 4"/>
          <p:cNvSpPr txBox="1">
            <a:spLocks noChangeArrowheads="1"/>
          </p:cNvSpPr>
          <p:nvPr/>
        </p:nvSpPr>
        <p:spPr bwMode="auto">
          <a:xfrm>
            <a:off x="25153" y="4294837"/>
            <a:ext cx="90964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Professor: André Ulisses da </a:t>
            </a:r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Silva</a:t>
            </a:r>
          </a:p>
          <a:p>
            <a:pPr algn="ctr" eaLnBrk="1" hangingPunct="1"/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E-mail: contato@professorulisses.com</a:t>
            </a:r>
            <a:endParaRPr lang="pt-BR" altLang="pt-BR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-1" y="242645"/>
            <a:ext cx="91215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b="1" dirty="0">
                <a:latin typeface="Arial" pitchFamily="34" charset="0"/>
                <a:cs typeface="Arial" pitchFamily="34" charset="0"/>
              </a:rPr>
              <a:t>Curso Superior de Tecnologia em Análise e Desenvolvimento 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Sistemas</a:t>
            </a:r>
            <a:endParaRPr lang="pt-BR" altLang="pt-B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DER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5" t="17822" r="37952" b="24243"/>
          <a:stretch/>
        </p:blipFill>
        <p:spPr bwMode="auto">
          <a:xfrm>
            <a:off x="1621516" y="1196752"/>
            <a:ext cx="6021398" cy="5167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7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Informações importantes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Script do Banco de dados</a:t>
            </a:r>
          </a:p>
          <a:p>
            <a:endParaRPr lang="pt-BR" dirty="0" smtClean="0">
              <a:latin typeface="Lucida Console" pitchFamily="49" charset="0"/>
              <a:cs typeface="Arial" panose="020B0604020202020204" pitchFamily="34" charset="0"/>
            </a:endParaRPr>
          </a:p>
          <a:p>
            <a:pPr lvl="2"/>
            <a:r>
              <a:rPr lang="pt-BR" sz="1200" dirty="0" smtClean="0">
                <a:latin typeface="Lucida Console" pitchFamily="49" charset="0"/>
                <a:cs typeface="Arial" panose="020B0604020202020204" pitchFamily="34" charset="0"/>
              </a:rPr>
              <a:t>DROP </a:t>
            </a:r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DATABASE IF EXISTS </a:t>
            </a:r>
            <a:r>
              <a:rPr lang="pt-BR" sz="1200" dirty="0" smtClean="0">
                <a:latin typeface="Lucida Console" pitchFamily="49" charset="0"/>
                <a:cs typeface="Arial" panose="020B0604020202020204" pitchFamily="34" charset="0"/>
              </a:rPr>
              <a:t>DBCONTACORRENTE;</a:t>
            </a:r>
          </a:p>
          <a:p>
            <a:pPr lvl="2"/>
            <a:r>
              <a:rPr lang="pt-BR" sz="1200" dirty="0" smtClean="0">
                <a:latin typeface="Lucida Console" pitchFamily="49" charset="0"/>
                <a:cs typeface="Arial" panose="020B0604020202020204" pitchFamily="34" charset="0"/>
              </a:rPr>
              <a:t>CREATE </a:t>
            </a:r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DATABASE DBCONTACORRENTE;</a:t>
            </a:r>
            <a:endParaRPr lang="pt-BR" sz="1200" dirty="0" smtClean="0">
              <a:latin typeface="Lucida Console" pitchFamily="49" charset="0"/>
              <a:cs typeface="Arial" panose="020B0604020202020204" pitchFamily="34" charset="0"/>
            </a:endParaRPr>
          </a:p>
          <a:p>
            <a:pPr lvl="2"/>
            <a:r>
              <a:rPr lang="pt-BR" sz="1200" dirty="0" smtClean="0">
                <a:latin typeface="Lucida Console" pitchFamily="49" charset="0"/>
                <a:cs typeface="Arial" panose="020B0604020202020204" pitchFamily="34" charset="0"/>
              </a:rPr>
              <a:t>USE </a:t>
            </a:r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DBCONTACORRENTE;</a:t>
            </a:r>
            <a:endParaRPr lang="pt-BR" sz="1200" dirty="0" smtClean="0">
              <a:latin typeface="Lucida Console" pitchFamily="49" charset="0"/>
              <a:cs typeface="Arial" panose="020B0604020202020204" pitchFamily="34" charset="0"/>
            </a:endParaRPr>
          </a:p>
          <a:p>
            <a:pPr lvl="2"/>
            <a:r>
              <a:rPr lang="pt-BR" sz="1200" dirty="0" smtClean="0">
                <a:latin typeface="Lucida Console" pitchFamily="49" charset="0"/>
                <a:cs typeface="Arial" panose="020B0604020202020204" pitchFamily="34" charset="0"/>
              </a:rPr>
              <a:t>CREATE </a:t>
            </a:r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TABLE </a:t>
            </a:r>
            <a:r>
              <a:rPr lang="pt-BR" sz="1200" dirty="0" smtClean="0">
                <a:latin typeface="Lucida Console" pitchFamily="49" charset="0"/>
                <a:cs typeface="Arial" panose="020B0604020202020204" pitchFamily="34" charset="0"/>
              </a:rPr>
              <a:t>CLIENTE(</a:t>
            </a:r>
          </a:p>
          <a:p>
            <a:pPr lvl="2"/>
            <a:r>
              <a:rPr lang="pt-BR" sz="1200">
                <a:latin typeface="Lucida Console" pitchFamily="49" charset="0"/>
                <a:cs typeface="Arial" panose="020B0604020202020204" pitchFamily="34" charset="0"/>
              </a:rPr>
              <a:t>	</a:t>
            </a:r>
            <a:r>
              <a:rPr lang="pt-BR" sz="1200" smtClean="0">
                <a:latin typeface="Lucida Console" pitchFamily="49" charset="0"/>
                <a:cs typeface="Arial" panose="020B0604020202020204" pitchFamily="34" charset="0"/>
              </a:rPr>
              <a:t>IDCLIENTE </a:t>
            </a:r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INT NOT NULL PRIMARY KEY </a:t>
            </a:r>
            <a:r>
              <a:rPr lang="pt-BR" sz="1200" dirty="0" smtClean="0">
                <a:latin typeface="Lucida Console" pitchFamily="49" charset="0"/>
                <a:cs typeface="Arial" panose="020B0604020202020204" pitchFamily="34" charset="0"/>
              </a:rPr>
              <a:t>AUTO_INCREMENT</a:t>
            </a:r>
          </a:p>
          <a:p>
            <a:pPr lvl="2"/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latin typeface="Lucida Console" pitchFamily="49" charset="0"/>
                <a:cs typeface="Arial" panose="020B0604020202020204" pitchFamily="34" charset="0"/>
              </a:rPr>
              <a:t>, NOME VARCHAR(100)</a:t>
            </a:r>
          </a:p>
          <a:p>
            <a:pPr lvl="2"/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latin typeface="Lucida Console" pitchFamily="49" charset="0"/>
                <a:cs typeface="Arial" panose="020B0604020202020204" pitchFamily="34" charset="0"/>
              </a:rPr>
              <a:t>, CPF CHAR(11)</a:t>
            </a:r>
          </a:p>
          <a:p>
            <a:pPr lvl="2"/>
            <a:r>
              <a:rPr lang="pt-BR" sz="1200" dirty="0" smtClean="0">
                <a:latin typeface="Lucida Console" pitchFamily="49" charset="0"/>
                <a:cs typeface="Arial" panose="020B0604020202020204" pitchFamily="34" charset="0"/>
              </a:rPr>
              <a:t>);</a:t>
            </a:r>
          </a:p>
          <a:p>
            <a:pPr lvl="2"/>
            <a:r>
              <a:rPr lang="pt-BR" sz="1200" dirty="0" smtClean="0">
                <a:latin typeface="Lucida Console" pitchFamily="49" charset="0"/>
                <a:cs typeface="Arial" panose="020B0604020202020204" pitchFamily="34" charset="0"/>
              </a:rPr>
              <a:t>CREATE </a:t>
            </a:r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TABLE CONTA (</a:t>
            </a:r>
          </a:p>
          <a:p>
            <a:pPr lvl="2"/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	IDCONTA INT NOT NULL PRIMARY KEY AUTO_INCREMENT</a:t>
            </a:r>
          </a:p>
          <a:p>
            <a:pPr lvl="2"/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	, IDCLIENTE INT NOT NULL</a:t>
            </a:r>
          </a:p>
          <a:p>
            <a:pPr lvl="2"/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	, DT_ABERTURA DATE</a:t>
            </a:r>
          </a:p>
          <a:p>
            <a:pPr lvl="2"/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	, LIMITE_CREDITO NUMERIC(8,2)</a:t>
            </a:r>
          </a:p>
          <a:p>
            <a:pPr lvl="2"/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	, TIPO ENUM(‘CONTA-CORRENTE', ‘POUPANÇA')</a:t>
            </a:r>
          </a:p>
          <a:p>
            <a:pPr lvl="2"/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	, FOREIGN KEY (IDCLIENTE) REFERENCES CLIENTE (IDCLIENTE)</a:t>
            </a:r>
          </a:p>
          <a:p>
            <a:pPr lvl="2"/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);</a:t>
            </a:r>
          </a:p>
          <a:p>
            <a:pPr lvl="2"/>
            <a:r>
              <a:rPr lang="pt-BR" sz="1200" dirty="0" smtClean="0">
                <a:latin typeface="Lucida Console" pitchFamily="49" charset="0"/>
                <a:cs typeface="Arial" panose="020B0604020202020204" pitchFamily="34" charset="0"/>
              </a:rPr>
              <a:t>CREATE </a:t>
            </a:r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TABLE </a:t>
            </a:r>
            <a:r>
              <a:rPr lang="pt-BR" sz="1200" dirty="0" smtClean="0">
                <a:latin typeface="Lucida Console" pitchFamily="49" charset="0"/>
                <a:cs typeface="Arial" panose="020B0604020202020204" pitchFamily="34" charset="0"/>
              </a:rPr>
              <a:t>MOVIMENTACAO(</a:t>
            </a:r>
            <a:endParaRPr lang="pt-BR" sz="1200" dirty="0">
              <a:latin typeface="Lucida Console" pitchFamily="49" charset="0"/>
              <a:cs typeface="Arial" panose="020B0604020202020204" pitchFamily="34" charset="0"/>
            </a:endParaRPr>
          </a:p>
          <a:p>
            <a:pPr lvl="2"/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latin typeface="Lucida Console" pitchFamily="49" charset="0"/>
                <a:cs typeface="Arial" panose="020B0604020202020204" pitchFamily="34" charset="0"/>
              </a:rPr>
              <a:t>IDMOVIMENTACAO </a:t>
            </a:r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INT NOT NULL PRIMARY KEY AUTO_INCREMENT</a:t>
            </a:r>
          </a:p>
          <a:p>
            <a:pPr lvl="2"/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	, </a:t>
            </a:r>
            <a:r>
              <a:rPr lang="pt-BR" sz="1200" dirty="0" smtClean="0">
                <a:latin typeface="Lucida Console" pitchFamily="49" charset="0"/>
                <a:cs typeface="Arial" panose="020B0604020202020204" pitchFamily="34" charset="0"/>
              </a:rPr>
              <a:t>IDCONTA </a:t>
            </a:r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INT NOT NULL</a:t>
            </a:r>
          </a:p>
          <a:p>
            <a:pPr lvl="2"/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	, </a:t>
            </a:r>
            <a:r>
              <a:rPr lang="pt-BR" sz="1200" dirty="0" smtClean="0">
                <a:latin typeface="Lucida Console" pitchFamily="49" charset="0"/>
                <a:cs typeface="Arial" panose="020B0604020202020204" pitchFamily="34" charset="0"/>
              </a:rPr>
              <a:t>DT_MOVIMENTACAO </a:t>
            </a:r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DATE</a:t>
            </a:r>
          </a:p>
          <a:p>
            <a:pPr lvl="2"/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	, </a:t>
            </a:r>
            <a:r>
              <a:rPr lang="pt-BR" sz="1200" dirty="0" smtClean="0">
                <a:latin typeface="Lucida Console" pitchFamily="49" charset="0"/>
                <a:cs typeface="Arial" panose="020B0604020202020204" pitchFamily="34" charset="0"/>
              </a:rPr>
              <a:t>VALOR </a:t>
            </a:r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NUMERIC(8,2)</a:t>
            </a:r>
          </a:p>
          <a:p>
            <a:pPr lvl="2"/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	, TIPO ENUM</a:t>
            </a:r>
            <a:r>
              <a:rPr lang="pt-BR" sz="1200" dirty="0" smtClean="0">
                <a:latin typeface="Lucida Console" pitchFamily="49" charset="0"/>
                <a:cs typeface="Arial" panose="020B0604020202020204" pitchFamily="34" charset="0"/>
              </a:rPr>
              <a:t>(‘DEBITO', ‘CRÉDITO')</a:t>
            </a:r>
          </a:p>
          <a:p>
            <a:pPr lvl="2"/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	</a:t>
            </a:r>
            <a:r>
              <a:rPr lang="pt-BR" sz="1200" dirty="0" smtClean="0">
                <a:latin typeface="Lucida Console" pitchFamily="49" charset="0"/>
                <a:cs typeface="Arial" panose="020B0604020202020204" pitchFamily="34" charset="0"/>
              </a:rPr>
              <a:t>, OBSERVAÇÃO TEXT</a:t>
            </a:r>
            <a:endParaRPr lang="pt-BR" sz="1200" dirty="0">
              <a:latin typeface="Lucida Console" pitchFamily="49" charset="0"/>
              <a:cs typeface="Arial" panose="020B0604020202020204" pitchFamily="34" charset="0"/>
            </a:endParaRPr>
          </a:p>
          <a:p>
            <a:pPr lvl="2"/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	, FOREIGN KEY (</a:t>
            </a:r>
            <a:r>
              <a:rPr lang="pt-BR" sz="1200" dirty="0" smtClean="0">
                <a:latin typeface="Lucida Console" pitchFamily="49" charset="0"/>
                <a:cs typeface="Arial" panose="020B0604020202020204" pitchFamily="34" charset="0"/>
              </a:rPr>
              <a:t>IDCONTA) </a:t>
            </a:r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REFERENCES </a:t>
            </a:r>
            <a:r>
              <a:rPr lang="pt-BR" sz="1200" dirty="0" smtClean="0">
                <a:latin typeface="Lucida Console" pitchFamily="49" charset="0"/>
                <a:cs typeface="Arial" panose="020B0604020202020204" pitchFamily="34" charset="0"/>
              </a:rPr>
              <a:t>CONTA </a:t>
            </a:r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(</a:t>
            </a:r>
            <a:r>
              <a:rPr lang="pt-BR" sz="1200" dirty="0" smtClean="0">
                <a:latin typeface="Lucida Console" pitchFamily="49" charset="0"/>
                <a:cs typeface="Arial" panose="020B0604020202020204" pitchFamily="34" charset="0"/>
              </a:rPr>
              <a:t>IDCONTA)</a:t>
            </a:r>
            <a:endParaRPr lang="pt-BR" sz="1200" dirty="0">
              <a:latin typeface="Lucida Console" pitchFamily="49" charset="0"/>
              <a:cs typeface="Arial" panose="020B0604020202020204" pitchFamily="34" charset="0"/>
            </a:endParaRPr>
          </a:p>
          <a:p>
            <a:pPr lvl="2"/>
            <a:r>
              <a:rPr lang="pt-BR" sz="1200" dirty="0">
                <a:latin typeface="Lucida Console" pitchFamily="49" charset="0"/>
                <a:cs typeface="Arial" panose="020B0604020202020204" pitchFamily="34" charset="0"/>
              </a:rPr>
              <a:t>);</a:t>
            </a:r>
          </a:p>
          <a:p>
            <a:endParaRPr lang="pt-BR" sz="1400" dirty="0">
              <a:latin typeface="Lucida Console" pitchFamily="49" charset="0"/>
              <a:cs typeface="Arial" panose="020B0604020202020204" pitchFamily="34" charset="0"/>
            </a:endParaRPr>
          </a:p>
          <a:p>
            <a:endParaRPr lang="pt-BR" sz="1400" dirty="0">
              <a:latin typeface="Lucida Console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10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com o nome “VW_SALDO” com consulta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que liste o saldo atual da conta;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9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procedure para realizar as movimentações. A procedure deve receber como parâmetro o numero da conta, valor e o tipo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movimentação (deposito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saque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 Para realizar o saque em uma poupança o saldo não deve estar negativo, mas na conta corrente pode ser realizado desde que não ultrapasse o limite de credito da conta.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4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uma procedure para realizar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transferência entre contas.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procedure deve receber como parâmetro o numero da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conta de origem,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numero da conta de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destino e o valor.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realizar o saque em uma poupança o saldo não deve estar negativo, mas na conta corrente pode ser realizado desde que não ultrapasse o limite de credito da conta.</a:t>
            </a:r>
          </a:p>
        </p:txBody>
      </p:sp>
    </p:spTree>
    <p:extLst>
      <p:ext uri="{BB962C8B-B14F-4D97-AF65-F5344CB8AC3E}">
        <p14:creationId xmlns:p14="http://schemas.microsoft.com/office/powerpoint/2010/main" val="17200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04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com o nome “VW_EXTRATO” com consulta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que liste todas as movimentações realizada, o tipo da movimentação e caso seja uma transferência você deve indicar de qual conta foi a origem do valor ou qual conta e o destino do valor;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9650BD40E40134F911281482E7FE333" ma:contentTypeVersion="7" ma:contentTypeDescription="Crie um novo documento." ma:contentTypeScope="" ma:versionID="aeb52b4476c4d4a4a013a4bae4df40b7">
  <xsd:schema xmlns:xsd="http://www.w3.org/2001/XMLSchema" xmlns:xs="http://www.w3.org/2001/XMLSchema" xmlns:p="http://schemas.microsoft.com/office/2006/metadata/properties" xmlns:ns2="3d700473-34c1-4d98-bf5d-f0084c047785" targetNamespace="http://schemas.microsoft.com/office/2006/metadata/properties" ma:root="true" ma:fieldsID="b54c0d48a9941e502ec7cf5b403e67cb" ns2:_="">
    <xsd:import namespace="3d700473-34c1-4d98-bf5d-f0084c04778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700473-34c1-4d98-bf5d-f0084c04778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3d700473-34c1-4d98-bf5d-f0084c047785" xsi:nil="true"/>
  </documentManagement>
</p:properties>
</file>

<file path=customXml/itemProps1.xml><?xml version="1.0" encoding="utf-8"?>
<ds:datastoreItem xmlns:ds="http://schemas.openxmlformats.org/officeDocument/2006/customXml" ds:itemID="{960D57DA-0A65-4A86-8B21-DE13D8447B18}"/>
</file>

<file path=customXml/itemProps2.xml><?xml version="1.0" encoding="utf-8"?>
<ds:datastoreItem xmlns:ds="http://schemas.openxmlformats.org/officeDocument/2006/customXml" ds:itemID="{77394781-E2BA-4C88-B38D-FC3B2A576AE1}"/>
</file>

<file path=customXml/itemProps3.xml><?xml version="1.0" encoding="utf-8"?>
<ds:datastoreItem xmlns:ds="http://schemas.openxmlformats.org/officeDocument/2006/customXml" ds:itemID="{5444D125-BEF3-4886-9C98-7993200AD1DF}"/>
</file>

<file path=docProps/app.xml><?xml version="1.0" encoding="utf-8"?>
<Properties xmlns="http://schemas.openxmlformats.org/officeDocument/2006/extended-properties" xmlns:vt="http://schemas.openxmlformats.org/officeDocument/2006/docPropsVTypes">
  <TotalTime>6364</TotalTime>
  <Words>249</Words>
  <Application>Microsoft Office PowerPoint</Application>
  <PresentationFormat>Apresentação na tela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Lucida Console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andre.ulisses@sc.senai.br</dc:creator>
  <cp:lastModifiedBy>Pessoal</cp:lastModifiedBy>
  <cp:revision>83</cp:revision>
  <dcterms:created xsi:type="dcterms:W3CDTF">2012-08-08T16:42:39Z</dcterms:created>
  <dcterms:modified xsi:type="dcterms:W3CDTF">2018-06-29T11:05:50Z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0x01010029650BD40E40134F911281482E7FE333</vt:lpwstr>
  </property>
</Properties>
</file>