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5" r:id="rId6"/>
    <p:sldId id="261" r:id="rId7"/>
    <p:sldId id="259"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0101"/>
    <a:srgbClr val="E60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7" autoAdjust="0"/>
    <p:restoredTop sz="94660"/>
  </p:normalViewPr>
  <p:slideViewPr>
    <p:cSldViewPr>
      <p:cViewPr varScale="1">
        <p:scale>
          <a:sx n="145" d="100"/>
          <a:sy n="145" d="100"/>
        </p:scale>
        <p:origin x="552"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5143500"/>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7" name="Picture 3" descr="E:\公司项目\2015项目\用友\用友集团\PPT\2016年PPT模板\3.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2236" y="1286242"/>
            <a:ext cx="2293620" cy="229362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E:\公司项目\2015项目\用友\用友集团\PPT\2016年PPT模板\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4953502"/>
            <a:ext cx="9144000" cy="200918"/>
          </a:xfrm>
          <a:prstGeom prst="rect">
            <a:avLst/>
          </a:prstGeom>
          <a:noFill/>
          <a:extLst>
            <a:ext uri="{909E8E84-426E-40dd-AFC4-6F175D3DCCD1}">
              <a14:hiddenFill xmlns="" xmlns:a14="http://schemas.microsoft.com/office/drawing/2010/main">
                <a:solidFill>
                  <a:srgbClr val="FFFFFF"/>
                </a:solidFill>
              </a14:hiddenFill>
            </a:ext>
          </a:extLst>
        </p:spPr>
      </p:pic>
      <p:pic>
        <p:nvPicPr>
          <p:cNvPr id="1029" name="Picture 5" descr="E:\公司项目\2015项目\用友\用友集团\PPT\2016年PPT模板\2.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44408" y="195486"/>
            <a:ext cx="576064" cy="381219"/>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userDrawn="1"/>
        </p:nvSpPr>
        <p:spPr>
          <a:xfrm>
            <a:off x="724262" y="4876006"/>
            <a:ext cx="1480769" cy="276999"/>
          </a:xfrm>
          <a:prstGeom prst="rect">
            <a:avLst/>
          </a:prstGeom>
          <a:noFill/>
        </p:spPr>
        <p:txBody>
          <a:bodyPr wrap="none" rtlCol="0">
            <a:spAutoFit/>
          </a:bodyPr>
          <a:lstStyle/>
          <a:p>
            <a:r>
              <a:rPr lang="en-US" altLang="zh-CN" sz="1200" dirty="0" smtClean="0">
                <a:solidFill>
                  <a:schemeClr val="bg1"/>
                </a:solidFill>
                <a:latin typeface="微软雅黑" panose="020B0503020204020204" pitchFamily="34" charset="-122"/>
                <a:ea typeface="微软雅黑" panose="020B0503020204020204" pitchFamily="34" charset="-122"/>
              </a:rPr>
              <a:t>www.yonyou.com </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052" name="Picture 4" descr="E:\公司项目\2015项目\用友\用友集团\PPT\2016年PPT模板\4.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 y="4935253"/>
            <a:ext cx="9144347" cy="208247"/>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userDrawn="1"/>
        </p:nvSpPr>
        <p:spPr>
          <a:xfrm>
            <a:off x="724262" y="4876006"/>
            <a:ext cx="1480769" cy="276999"/>
          </a:xfrm>
          <a:prstGeom prst="rect">
            <a:avLst/>
          </a:prstGeom>
          <a:noFill/>
        </p:spPr>
        <p:txBody>
          <a:bodyPr wrap="none" rtlCol="0">
            <a:spAutoFit/>
          </a:bodyPr>
          <a:lstStyle/>
          <a:p>
            <a:r>
              <a:rPr lang="en-US" altLang="zh-CN" sz="1200" dirty="0" smtClean="0">
                <a:solidFill>
                  <a:schemeClr val="bg1"/>
                </a:solidFill>
                <a:latin typeface="微软雅黑" panose="020B0503020204020204" pitchFamily="34" charset="-122"/>
                <a:ea typeface="微软雅黑" panose="020B0503020204020204" pitchFamily="34" charset="-122"/>
              </a:rPr>
              <a:t>www.yonyou.com </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8" name="Picture 2" descr="E:\公司项目\2015项目\用友\用友集团\PPT\2016年PPT模板\5.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99592" y="1211579"/>
            <a:ext cx="2461260" cy="246126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3" descr="F:\公司项目\2014项目\用友\2015年PPT模版\存图\2.png"/>
          <p:cNvPicPr>
            <a:picLocks noChangeAspect="1" noChangeArrowheads="1"/>
          </p:cNvPicPr>
          <p:nvPr userDrawn="1"/>
        </p:nvPicPr>
        <p:blipFill>
          <a:blip r:embed="rId4" cstate="print"/>
          <a:srcRect/>
          <a:stretch>
            <a:fillRect/>
          </a:stretch>
        </p:blipFill>
        <p:spPr bwMode="auto">
          <a:xfrm>
            <a:off x="8244408" y="195486"/>
            <a:ext cx="597696" cy="401730"/>
          </a:xfrm>
          <a:prstGeom prst="rect">
            <a:avLst/>
          </a:prstGeom>
          <a:noFill/>
        </p:spPr>
      </p:pic>
    </p:spTree>
    <p:extLst>
      <p:ext uri="{BB962C8B-B14F-4D97-AF65-F5344CB8AC3E}">
        <p14:creationId xmlns:p14="http://schemas.microsoft.com/office/powerpoint/2010/main" val="2305449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712" y="0"/>
            <a:ext cx="9145712" cy="5144463"/>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3" descr="F:\公司项目\2014项目\用友\2015年PPT模版\存图\2.png"/>
          <p:cNvPicPr>
            <a:picLocks noChangeAspect="1" noChangeArrowheads="1"/>
          </p:cNvPicPr>
          <p:nvPr userDrawn="1"/>
        </p:nvPicPr>
        <p:blipFill>
          <a:blip r:embed="rId3" cstate="print"/>
          <a:srcRect/>
          <a:stretch>
            <a:fillRect/>
          </a:stretch>
        </p:blipFill>
        <p:spPr bwMode="auto">
          <a:xfrm>
            <a:off x="8244408" y="195486"/>
            <a:ext cx="597696" cy="401730"/>
          </a:xfrm>
          <a:prstGeom prst="rect">
            <a:avLst/>
          </a:prstGeom>
          <a:noFill/>
        </p:spPr>
      </p:pic>
    </p:spTree>
    <p:extLst>
      <p:ext uri="{BB962C8B-B14F-4D97-AF65-F5344CB8AC3E}">
        <p14:creationId xmlns:p14="http://schemas.microsoft.com/office/powerpoint/2010/main" val="144685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257175" y="134541"/>
            <a:ext cx="8229600" cy="392125"/>
          </a:xfrm>
          <a:prstGeom prst="rect">
            <a:avLst/>
          </a:prstGeom>
        </p:spPr>
        <p:txBody>
          <a:bodyPr/>
          <a:lstStyle>
            <a:lvl1pPr algn="l">
              <a:defRPr sz="2800">
                <a:solidFill>
                  <a:srgbClr val="D0010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pic>
        <p:nvPicPr>
          <p:cNvPr id="4098" name="Picture 2" descr="E:\公司项目\2015项目\用友\用友集团\PPT\2016年PPT模板\8.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76" y="5066965"/>
            <a:ext cx="9147076" cy="76535"/>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3" descr="F:\公司项目\2014项目\用友\2015年PPT模版\存图\2.png"/>
          <p:cNvPicPr>
            <a:picLocks noChangeAspect="1" noChangeArrowheads="1"/>
          </p:cNvPicPr>
          <p:nvPr userDrawn="1"/>
        </p:nvPicPr>
        <p:blipFill>
          <a:blip r:embed="rId3" cstate="print"/>
          <a:srcRect/>
          <a:stretch>
            <a:fillRect/>
          </a:stretch>
        </p:blipFill>
        <p:spPr bwMode="auto">
          <a:xfrm>
            <a:off x="8244408" y="195486"/>
            <a:ext cx="597696" cy="401730"/>
          </a:xfrm>
          <a:prstGeom prst="rect">
            <a:avLst/>
          </a:prstGeom>
          <a:noFill/>
        </p:spPr>
      </p:pic>
    </p:spTree>
    <p:extLst>
      <p:ext uri="{BB962C8B-B14F-4D97-AF65-F5344CB8AC3E}">
        <p14:creationId xmlns:p14="http://schemas.microsoft.com/office/powerpoint/2010/main" val="40530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9291" y="0"/>
            <a:ext cx="9163290" cy="51543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16713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1275606"/>
            <a:ext cx="4339650" cy="646331"/>
          </a:xfrm>
          <a:prstGeom prst="rect">
            <a:avLst/>
          </a:prstGeom>
          <a:noFill/>
        </p:spPr>
        <p:txBody>
          <a:bodyPr wrap="non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合兴供应链开发方案</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557811" y="2982386"/>
            <a:ext cx="2031325" cy="757130"/>
          </a:xfrm>
          <a:prstGeom prst="rect">
            <a:avLst/>
          </a:prstGeom>
          <a:noFill/>
        </p:spPr>
        <p:txBody>
          <a:bodyPr wrap="none" rtlCol="0">
            <a:spAutoFit/>
          </a:bodyPr>
          <a:lstStyle/>
          <a:p>
            <a:pPr algn="ct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用友网络科技股份有限公司</a:t>
            </a:r>
          </a:p>
          <a:p>
            <a:pPr algn="ct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姓名 </a:t>
            </a:r>
            <a:r>
              <a:rPr lang="zh-CN" altLang="en-US" sz="1200" smtClean="0">
                <a:solidFill>
                  <a:schemeClr val="bg1"/>
                </a:solidFill>
                <a:latin typeface="微软雅黑" panose="020B0503020204020204" pitchFamily="34" charset="-122"/>
                <a:ea typeface="微软雅黑" panose="020B0503020204020204" pitchFamily="34" charset="-122"/>
              </a:rPr>
              <a:t>李</a:t>
            </a:r>
            <a:r>
              <a:rPr lang="zh-CN" altLang="en-US" sz="1200" smtClean="0">
                <a:solidFill>
                  <a:schemeClr val="bg1"/>
                </a:solidFill>
                <a:latin typeface="微软雅黑" panose="020B0503020204020204" pitchFamily="34" charset="-122"/>
                <a:ea typeface="微软雅黑" panose="020B0503020204020204" pitchFamily="34" charset="-122"/>
              </a:rPr>
              <a:t>杨 占炳源</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gn="ctr">
              <a:lnSpc>
                <a:spcPct val="120000"/>
              </a:lnSpc>
            </a:pPr>
            <a:r>
              <a:rPr lang="en-US" altLang="zh-CN" sz="1200" dirty="0" smtClean="0">
                <a:solidFill>
                  <a:schemeClr val="bg1"/>
                </a:solidFill>
                <a:latin typeface="微软雅黑" panose="020B0503020204020204" pitchFamily="34" charset="-122"/>
                <a:ea typeface="微软雅黑" panose="020B0503020204020204" pitchFamily="34" charset="-122"/>
              </a:rPr>
              <a:t>2017</a:t>
            </a:r>
            <a:r>
              <a:rPr lang="zh-CN" altLang="en-US" sz="1200" dirty="0" smtClean="0">
                <a:solidFill>
                  <a:schemeClr val="bg1"/>
                </a:solidFill>
                <a:latin typeface="微软雅黑" panose="020B0503020204020204" pitchFamily="34" charset="-122"/>
                <a:ea typeface="微软雅黑" panose="020B0503020204020204" pitchFamily="34" charset="-122"/>
              </a:rPr>
              <a:t>年 </a:t>
            </a:r>
            <a:r>
              <a:rPr lang="en-US" altLang="zh-CN" sz="1200" dirty="0" smtClean="0">
                <a:solidFill>
                  <a:schemeClr val="bg1"/>
                </a:solidFill>
                <a:latin typeface="微软雅黑" panose="020B0503020204020204" pitchFamily="34" charset="-122"/>
                <a:ea typeface="微软雅黑" panose="020B0503020204020204" pitchFamily="34" charset="-122"/>
              </a:rPr>
              <a:t>1</a:t>
            </a:r>
            <a:r>
              <a:rPr lang="zh-CN" altLang="en-US" sz="1200" dirty="0" smtClean="0">
                <a:solidFill>
                  <a:schemeClr val="bg1"/>
                </a:solidFill>
                <a:latin typeface="微软雅黑" panose="020B0503020204020204" pitchFamily="34" charset="-122"/>
                <a:ea typeface="微软雅黑" panose="020B0503020204020204" pitchFamily="34" charset="-122"/>
              </a:rPr>
              <a:t>月 </a:t>
            </a:r>
            <a:r>
              <a:rPr lang="en-US" altLang="zh-CN" sz="1200" dirty="0" smtClean="0">
                <a:solidFill>
                  <a:schemeClr val="bg1"/>
                </a:solidFill>
                <a:latin typeface="微软雅黑" panose="020B0503020204020204" pitchFamily="34" charset="-122"/>
                <a:ea typeface="微软雅黑" panose="020B0503020204020204" pitchFamily="34" charset="-122"/>
              </a:rPr>
              <a:t>20</a:t>
            </a:r>
            <a:r>
              <a:rPr lang="zh-CN" altLang="en-US" sz="1200" dirty="0" smtClean="0">
                <a:solidFill>
                  <a:schemeClr val="bg1"/>
                </a:solidFill>
                <a:latin typeface="微软雅黑" panose="020B0503020204020204" pitchFamily="34" charset="-122"/>
                <a:ea typeface="微软雅黑" panose="020B0503020204020204" pitchFamily="34" charset="-122"/>
              </a:rPr>
              <a:t>日</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5998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3046116" y="909464"/>
            <a:ext cx="4392613" cy="438150"/>
          </a:xfrm>
          <a:prstGeom prst="rect">
            <a:avLst/>
          </a:prstGeom>
        </p:spPr>
        <p:txBody>
          <a:bodyPr/>
          <a:lstStyle>
            <a:lvl1pPr marL="285750" indent="-285750" algn="l" defTabSz="914400" rtl="0" eaLnBrk="1" latinLnBrk="0" hangingPunct="1">
              <a:lnSpc>
                <a:spcPct val="150000"/>
              </a:lnSpc>
              <a:spcBef>
                <a:spcPct val="0"/>
              </a:spcBef>
              <a:buFontTx/>
              <a:buBlip>
                <a:blip r:embed="rId2"/>
              </a:buBlip>
              <a:defRPr sz="1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marL="0" indent="0">
              <a:buSzPct val="110000"/>
              <a:buFontTx/>
              <a:buNone/>
              <a:defRPr/>
            </a:pPr>
            <a:r>
              <a:rPr lang="en-US" altLang="zh-CN" b="0" dirty="0" smtClean="0">
                <a:solidFill>
                  <a:schemeClr val="tx1">
                    <a:lumMod val="65000"/>
                    <a:lumOff val="35000"/>
                  </a:schemeClr>
                </a:solidFill>
              </a:rPr>
              <a:t>SAP</a:t>
            </a:r>
            <a:r>
              <a:rPr lang="zh-CN" altLang="en-US" b="0" dirty="0" smtClean="0">
                <a:solidFill>
                  <a:schemeClr val="tx1">
                    <a:lumMod val="65000"/>
                    <a:lumOff val="35000"/>
                  </a:schemeClr>
                </a:solidFill>
              </a:rPr>
              <a:t>数据导入</a:t>
            </a:r>
            <a:r>
              <a:rPr lang="en-US" altLang="zh-CN" b="0" dirty="0" smtClean="0">
                <a:solidFill>
                  <a:schemeClr val="tx1">
                    <a:lumMod val="65000"/>
                    <a:lumOff val="35000"/>
                  </a:schemeClr>
                </a:solidFill>
              </a:rPr>
              <a:t>—</a:t>
            </a:r>
            <a:r>
              <a:rPr lang="zh-CN" altLang="en-US" b="0" dirty="0" smtClean="0">
                <a:solidFill>
                  <a:schemeClr val="tx1">
                    <a:lumMod val="65000"/>
                    <a:lumOff val="35000"/>
                  </a:schemeClr>
                </a:solidFill>
              </a:rPr>
              <a:t>中间表</a:t>
            </a:r>
            <a:endParaRPr lang="en-US" altLang="zh-CN" b="0" dirty="0">
              <a:solidFill>
                <a:schemeClr val="tx1">
                  <a:lumMod val="65000"/>
                  <a:lumOff val="35000"/>
                </a:schemeClr>
              </a:solidFill>
            </a:endParaRPr>
          </a:p>
        </p:txBody>
      </p:sp>
      <p:sp>
        <p:nvSpPr>
          <p:cNvPr id="3" name="TextBox 2"/>
          <p:cNvSpPr txBox="1"/>
          <p:nvPr/>
        </p:nvSpPr>
        <p:spPr>
          <a:xfrm>
            <a:off x="2411760" y="1016407"/>
            <a:ext cx="441422" cy="369332"/>
          </a:xfrm>
          <a:prstGeom prst="rect">
            <a:avLst/>
          </a:prstGeom>
          <a:noFill/>
        </p:spPr>
        <p:txBody>
          <a:bodyPr wrap="none" rtlCol="0">
            <a:spAutoFit/>
          </a:bodyPr>
          <a:lstStyle/>
          <a:p>
            <a:r>
              <a:rPr lang="en-US" altLang="zh-CN" dirty="0" smtClean="0">
                <a:solidFill>
                  <a:srgbClr val="E60012"/>
                </a:solidFill>
                <a:latin typeface="Arial" panose="020B0604020202020204" pitchFamily="34" charset="0"/>
                <a:cs typeface="Arial" panose="020B0604020202020204" pitchFamily="34" charset="0"/>
              </a:rPr>
              <a:t>01</a:t>
            </a:r>
            <a:endParaRPr lang="zh-CN" altLang="en-US" dirty="0">
              <a:solidFill>
                <a:srgbClr val="E60012"/>
              </a:solidFill>
              <a:latin typeface="Arial" panose="020B0604020202020204" pitchFamily="34" charset="0"/>
              <a:cs typeface="Arial" panose="020B0604020202020204" pitchFamily="34" charset="0"/>
            </a:endParaRPr>
          </a:p>
        </p:txBody>
      </p:sp>
      <p:sp>
        <p:nvSpPr>
          <p:cNvPr id="10" name="标题 1"/>
          <p:cNvSpPr txBox="1">
            <a:spLocks/>
          </p:cNvSpPr>
          <p:nvPr/>
        </p:nvSpPr>
        <p:spPr bwMode="auto">
          <a:xfrm>
            <a:off x="3665241" y="1635646"/>
            <a:ext cx="4392613" cy="438150"/>
          </a:xfrm>
          <a:prstGeom prst="rect">
            <a:avLst/>
          </a:prstGeom>
        </p:spPr>
        <p:txBody>
          <a:bodyPr/>
          <a:lstStyle>
            <a:lvl1pPr marL="285750" indent="-285750" algn="l" defTabSz="914400" rtl="0" eaLnBrk="1" latinLnBrk="0" hangingPunct="1">
              <a:lnSpc>
                <a:spcPct val="150000"/>
              </a:lnSpc>
              <a:spcBef>
                <a:spcPct val="0"/>
              </a:spcBef>
              <a:buFontTx/>
              <a:buBlip>
                <a:blip r:embed="rId2"/>
              </a:buBlip>
              <a:defRPr sz="1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marL="0" indent="0">
              <a:buSzPct val="110000"/>
              <a:buFontTx/>
              <a:buNone/>
              <a:defRPr/>
            </a:pPr>
            <a:r>
              <a:rPr lang="en-US" altLang="zh-CN" b="0" dirty="0" smtClean="0">
                <a:solidFill>
                  <a:schemeClr val="tx1">
                    <a:lumMod val="65000"/>
                    <a:lumOff val="35000"/>
                  </a:schemeClr>
                </a:solidFill>
              </a:rPr>
              <a:t>SAP</a:t>
            </a:r>
            <a:r>
              <a:rPr lang="zh-CN" altLang="en-US" b="0" dirty="0" smtClean="0">
                <a:solidFill>
                  <a:schemeClr val="tx1">
                    <a:lumMod val="65000"/>
                    <a:lumOff val="35000"/>
                  </a:schemeClr>
                </a:solidFill>
              </a:rPr>
              <a:t>数据与</a:t>
            </a:r>
            <a:r>
              <a:rPr lang="en-US" altLang="zh-CN" b="0" dirty="0" smtClean="0">
                <a:solidFill>
                  <a:schemeClr val="tx1">
                    <a:lumMod val="65000"/>
                    <a:lumOff val="35000"/>
                  </a:schemeClr>
                </a:solidFill>
              </a:rPr>
              <a:t>U9</a:t>
            </a:r>
            <a:r>
              <a:rPr lang="zh-CN" altLang="en-US" b="0" dirty="0" smtClean="0">
                <a:solidFill>
                  <a:schemeClr val="tx1">
                    <a:lumMod val="65000"/>
                    <a:lumOff val="35000"/>
                  </a:schemeClr>
                </a:solidFill>
              </a:rPr>
              <a:t>关系对照界面</a:t>
            </a:r>
            <a:endParaRPr lang="en-US" altLang="zh-CN" b="0" dirty="0">
              <a:solidFill>
                <a:schemeClr val="tx1">
                  <a:lumMod val="65000"/>
                  <a:lumOff val="35000"/>
                </a:schemeClr>
              </a:solidFill>
            </a:endParaRPr>
          </a:p>
        </p:txBody>
      </p:sp>
      <p:sp>
        <p:nvSpPr>
          <p:cNvPr id="11" name="TextBox 10"/>
          <p:cNvSpPr txBox="1"/>
          <p:nvPr/>
        </p:nvSpPr>
        <p:spPr>
          <a:xfrm>
            <a:off x="3030885" y="1730782"/>
            <a:ext cx="441422" cy="369332"/>
          </a:xfrm>
          <a:prstGeom prst="rect">
            <a:avLst/>
          </a:prstGeom>
          <a:noFill/>
        </p:spPr>
        <p:txBody>
          <a:bodyPr wrap="none" rtlCol="0">
            <a:spAutoFit/>
          </a:bodyPr>
          <a:lstStyle/>
          <a:p>
            <a:r>
              <a:rPr lang="en-US" altLang="zh-CN" dirty="0" smtClean="0">
                <a:solidFill>
                  <a:srgbClr val="E60012"/>
                </a:solidFill>
                <a:latin typeface="Arial" panose="020B0604020202020204" pitchFamily="34" charset="0"/>
                <a:cs typeface="Arial" panose="020B0604020202020204" pitchFamily="34" charset="0"/>
              </a:rPr>
              <a:t>02</a:t>
            </a:r>
            <a:endParaRPr lang="zh-CN" altLang="en-US" dirty="0">
              <a:solidFill>
                <a:srgbClr val="E60012"/>
              </a:solidFill>
              <a:latin typeface="Arial" panose="020B0604020202020204" pitchFamily="34" charset="0"/>
              <a:cs typeface="Arial" panose="020B0604020202020204" pitchFamily="34" charset="0"/>
            </a:endParaRPr>
          </a:p>
        </p:txBody>
      </p:sp>
      <p:sp>
        <p:nvSpPr>
          <p:cNvPr id="12" name="标题 1"/>
          <p:cNvSpPr txBox="1">
            <a:spLocks/>
          </p:cNvSpPr>
          <p:nvPr/>
        </p:nvSpPr>
        <p:spPr bwMode="auto">
          <a:xfrm>
            <a:off x="3789066" y="2499742"/>
            <a:ext cx="4392613" cy="438150"/>
          </a:xfrm>
          <a:prstGeom prst="rect">
            <a:avLst/>
          </a:prstGeom>
        </p:spPr>
        <p:txBody>
          <a:bodyPr/>
          <a:lstStyle>
            <a:lvl1pPr marL="285750" indent="-285750" algn="l" defTabSz="914400" rtl="0" eaLnBrk="1" latinLnBrk="0" hangingPunct="1">
              <a:lnSpc>
                <a:spcPct val="150000"/>
              </a:lnSpc>
              <a:spcBef>
                <a:spcPct val="0"/>
              </a:spcBef>
              <a:buFontTx/>
              <a:buBlip>
                <a:blip r:embed="rId2"/>
              </a:buBlip>
              <a:defRPr sz="1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marL="0" indent="0">
              <a:buSzPct val="110000"/>
              <a:buNone/>
              <a:defRPr/>
            </a:pPr>
            <a:r>
              <a:rPr lang="zh-CN" altLang="en-US" b="0" dirty="0" smtClean="0">
                <a:solidFill>
                  <a:schemeClr val="tx1">
                    <a:lumMod val="65000"/>
                    <a:lumOff val="35000"/>
                  </a:schemeClr>
                </a:solidFill>
              </a:rPr>
              <a:t>引用界面开发，方便操作</a:t>
            </a:r>
            <a:endParaRPr lang="en-US" altLang="zh-CN" b="0" dirty="0">
              <a:solidFill>
                <a:schemeClr val="tx1">
                  <a:lumMod val="65000"/>
                  <a:lumOff val="35000"/>
                </a:schemeClr>
              </a:solidFill>
            </a:endParaRPr>
          </a:p>
        </p:txBody>
      </p:sp>
      <p:sp>
        <p:nvSpPr>
          <p:cNvPr id="13" name="TextBox 12"/>
          <p:cNvSpPr txBox="1"/>
          <p:nvPr/>
        </p:nvSpPr>
        <p:spPr>
          <a:xfrm>
            <a:off x="3154710" y="2580888"/>
            <a:ext cx="441422" cy="369332"/>
          </a:xfrm>
          <a:prstGeom prst="rect">
            <a:avLst/>
          </a:prstGeom>
          <a:noFill/>
        </p:spPr>
        <p:txBody>
          <a:bodyPr wrap="none" rtlCol="0">
            <a:spAutoFit/>
          </a:bodyPr>
          <a:lstStyle/>
          <a:p>
            <a:r>
              <a:rPr lang="en-US" altLang="zh-CN" dirty="0" smtClean="0">
                <a:solidFill>
                  <a:srgbClr val="E60012"/>
                </a:solidFill>
                <a:latin typeface="Arial" panose="020B0604020202020204" pitchFamily="34" charset="0"/>
                <a:cs typeface="Arial" panose="020B0604020202020204" pitchFamily="34" charset="0"/>
              </a:rPr>
              <a:t>03</a:t>
            </a:r>
            <a:endParaRPr lang="zh-CN" altLang="en-US" dirty="0">
              <a:solidFill>
                <a:srgbClr val="E60012"/>
              </a:solidFill>
              <a:latin typeface="Arial" panose="020B0604020202020204" pitchFamily="34" charset="0"/>
              <a:cs typeface="Arial" panose="020B0604020202020204" pitchFamily="34" charset="0"/>
            </a:endParaRPr>
          </a:p>
        </p:txBody>
      </p:sp>
      <p:sp>
        <p:nvSpPr>
          <p:cNvPr id="14" name="标题 1"/>
          <p:cNvSpPr txBox="1">
            <a:spLocks/>
          </p:cNvSpPr>
          <p:nvPr/>
        </p:nvSpPr>
        <p:spPr bwMode="auto">
          <a:xfrm>
            <a:off x="3347865" y="3285728"/>
            <a:ext cx="3600400" cy="438150"/>
          </a:xfrm>
          <a:prstGeom prst="rect">
            <a:avLst/>
          </a:prstGeom>
        </p:spPr>
        <p:txBody>
          <a:bodyPr/>
          <a:lstStyle>
            <a:lvl1pPr marL="285750" indent="-285750" algn="l" defTabSz="914400" rtl="0" eaLnBrk="1" latinLnBrk="0" hangingPunct="1">
              <a:lnSpc>
                <a:spcPct val="150000"/>
              </a:lnSpc>
              <a:spcBef>
                <a:spcPct val="0"/>
              </a:spcBef>
              <a:buFontTx/>
              <a:buBlip>
                <a:blip r:embed="rId2"/>
              </a:buBlip>
              <a:defRPr sz="1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marL="0" indent="0">
              <a:buSzPct val="110000"/>
              <a:buNone/>
              <a:defRPr/>
            </a:pPr>
            <a:r>
              <a:rPr lang="zh-CN" altLang="en-US" b="0" dirty="0">
                <a:solidFill>
                  <a:schemeClr val="tx1">
                    <a:lumMod val="65000"/>
                    <a:lumOff val="35000"/>
                  </a:schemeClr>
                </a:solidFill>
              </a:rPr>
              <a:t>根据关系对照实现凭证导入</a:t>
            </a:r>
            <a:endParaRPr lang="en-US" altLang="zh-CN" b="0" dirty="0">
              <a:solidFill>
                <a:schemeClr val="tx1">
                  <a:lumMod val="65000"/>
                  <a:lumOff val="35000"/>
                </a:schemeClr>
              </a:solidFill>
            </a:endParaRPr>
          </a:p>
        </p:txBody>
      </p:sp>
      <p:sp>
        <p:nvSpPr>
          <p:cNvPr id="15" name="TextBox 14"/>
          <p:cNvSpPr txBox="1"/>
          <p:nvPr/>
        </p:nvSpPr>
        <p:spPr>
          <a:xfrm>
            <a:off x="2754660" y="3380988"/>
            <a:ext cx="441422" cy="369332"/>
          </a:xfrm>
          <a:prstGeom prst="rect">
            <a:avLst/>
          </a:prstGeom>
          <a:noFill/>
        </p:spPr>
        <p:txBody>
          <a:bodyPr wrap="none" rtlCol="0">
            <a:spAutoFit/>
          </a:bodyPr>
          <a:lstStyle/>
          <a:p>
            <a:r>
              <a:rPr lang="en-US" altLang="zh-CN" dirty="0" smtClean="0">
                <a:solidFill>
                  <a:srgbClr val="E60012"/>
                </a:solidFill>
                <a:latin typeface="Arial" panose="020B0604020202020204" pitchFamily="34" charset="0"/>
                <a:cs typeface="Arial" panose="020B0604020202020204" pitchFamily="34" charset="0"/>
              </a:rPr>
              <a:t>04</a:t>
            </a:r>
            <a:endParaRPr lang="zh-CN" altLang="en-US" dirty="0">
              <a:solidFill>
                <a:srgbClr val="E60012"/>
              </a:solidFill>
              <a:latin typeface="Arial" panose="020B0604020202020204" pitchFamily="34" charset="0"/>
              <a:cs typeface="Arial" panose="020B0604020202020204" pitchFamily="34" charset="0"/>
            </a:endParaRPr>
          </a:p>
        </p:txBody>
      </p:sp>
      <p:sp>
        <p:nvSpPr>
          <p:cNvPr id="16" name="TextBox 14"/>
          <p:cNvSpPr txBox="1"/>
          <p:nvPr/>
        </p:nvSpPr>
        <p:spPr>
          <a:xfrm>
            <a:off x="2171623" y="4083918"/>
            <a:ext cx="441146" cy="369332"/>
          </a:xfrm>
          <a:prstGeom prst="rect">
            <a:avLst/>
          </a:prstGeom>
          <a:noFill/>
        </p:spPr>
        <p:txBody>
          <a:bodyPr wrap="none" rtlCol="0">
            <a:spAutoFit/>
          </a:bodyPr>
          <a:lstStyle/>
          <a:p>
            <a:r>
              <a:rPr lang="en-US" altLang="zh-CN" dirty="0" smtClean="0">
                <a:solidFill>
                  <a:srgbClr val="E60012"/>
                </a:solidFill>
                <a:latin typeface="Arial" panose="020B0604020202020204" pitchFamily="34" charset="0"/>
                <a:cs typeface="Arial" panose="020B0604020202020204" pitchFamily="34" charset="0"/>
              </a:rPr>
              <a:t>05</a:t>
            </a:r>
            <a:endParaRPr lang="zh-CN" altLang="en-US" dirty="0">
              <a:solidFill>
                <a:srgbClr val="E60012"/>
              </a:solidFill>
              <a:latin typeface="Arial" panose="020B0604020202020204" pitchFamily="34" charset="0"/>
              <a:cs typeface="Arial" panose="020B0604020202020204" pitchFamily="34" charset="0"/>
            </a:endParaRPr>
          </a:p>
        </p:txBody>
      </p:sp>
      <p:sp>
        <p:nvSpPr>
          <p:cNvPr id="17" name="标题 1"/>
          <p:cNvSpPr txBox="1">
            <a:spLocks/>
          </p:cNvSpPr>
          <p:nvPr/>
        </p:nvSpPr>
        <p:spPr bwMode="auto">
          <a:xfrm>
            <a:off x="2754660" y="4011910"/>
            <a:ext cx="3600400" cy="438150"/>
          </a:xfrm>
          <a:prstGeom prst="rect">
            <a:avLst/>
          </a:prstGeom>
        </p:spPr>
        <p:txBody>
          <a:bodyPr/>
          <a:lstStyle>
            <a:lvl1pPr marL="285750" indent="-285750" algn="l" defTabSz="914400" rtl="0" eaLnBrk="1" latinLnBrk="0" hangingPunct="1">
              <a:lnSpc>
                <a:spcPct val="150000"/>
              </a:lnSpc>
              <a:spcBef>
                <a:spcPct val="0"/>
              </a:spcBef>
              <a:buFontTx/>
              <a:buBlip>
                <a:blip r:embed="rId2"/>
              </a:buBlip>
              <a:defRPr sz="1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marL="0" indent="0">
              <a:buSzPct val="110000"/>
              <a:buFontTx/>
              <a:buNone/>
              <a:defRPr/>
            </a:pPr>
            <a:r>
              <a:rPr lang="zh-CN" altLang="en-US" b="0" dirty="0" smtClean="0">
                <a:solidFill>
                  <a:schemeClr val="tx1">
                    <a:lumMod val="65000"/>
                    <a:lumOff val="35000"/>
                  </a:schemeClr>
                </a:solidFill>
              </a:rPr>
              <a:t>结果验证</a:t>
            </a:r>
            <a:r>
              <a:rPr lang="en-US" altLang="zh-CN" b="0" dirty="0" smtClean="0">
                <a:solidFill>
                  <a:schemeClr val="tx1">
                    <a:lumMod val="65000"/>
                    <a:lumOff val="35000"/>
                  </a:schemeClr>
                </a:solidFill>
              </a:rPr>
              <a:t>—</a:t>
            </a:r>
            <a:r>
              <a:rPr lang="zh-CN" altLang="en-US" b="0" dirty="0" smtClean="0">
                <a:solidFill>
                  <a:schemeClr val="tx1">
                    <a:lumMod val="65000"/>
                    <a:lumOff val="35000"/>
                  </a:schemeClr>
                </a:solidFill>
              </a:rPr>
              <a:t>报表</a:t>
            </a:r>
            <a:endParaRPr lang="en-US" altLang="zh-CN" b="0" dirty="0">
              <a:solidFill>
                <a:schemeClr val="tx1">
                  <a:lumMod val="65000"/>
                  <a:lumOff val="35000"/>
                </a:schemeClr>
              </a:solidFill>
            </a:endParaRPr>
          </a:p>
        </p:txBody>
      </p:sp>
    </p:spTree>
    <p:extLst>
      <p:ext uri="{BB962C8B-B14F-4D97-AF65-F5344CB8AC3E}">
        <p14:creationId xmlns:p14="http://schemas.microsoft.com/office/powerpoint/2010/main" val="3515001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buSzPct val="110000"/>
              <a:defRPr/>
            </a:pPr>
            <a:r>
              <a:rPr lang="en-US" altLang="zh-CN" dirty="0">
                <a:solidFill>
                  <a:srgbClr val="FF0000"/>
                </a:solidFill>
              </a:rPr>
              <a:t>SAP</a:t>
            </a:r>
            <a:r>
              <a:rPr lang="zh-CN" altLang="en-US" dirty="0">
                <a:solidFill>
                  <a:srgbClr val="FF0000"/>
                </a:solidFill>
              </a:rPr>
              <a:t>数据导入</a:t>
            </a:r>
            <a:r>
              <a:rPr lang="en-US" altLang="zh-CN" dirty="0">
                <a:solidFill>
                  <a:srgbClr val="FF0000"/>
                </a:solidFill>
              </a:rPr>
              <a:t>—</a:t>
            </a:r>
            <a:r>
              <a:rPr lang="zh-CN" altLang="en-US" dirty="0">
                <a:solidFill>
                  <a:srgbClr val="FF0000"/>
                </a:solidFill>
              </a:rPr>
              <a:t>中间表</a:t>
            </a:r>
            <a:endParaRPr lang="en-US" altLang="zh-CN" dirty="0">
              <a:solidFill>
                <a:srgbClr val="FF0000"/>
              </a:solidFill>
            </a:endParaRPr>
          </a:p>
        </p:txBody>
      </p:sp>
      <p:sp>
        <p:nvSpPr>
          <p:cNvPr id="4" name="标题 2"/>
          <p:cNvSpPr txBox="1">
            <a:spLocks/>
          </p:cNvSpPr>
          <p:nvPr/>
        </p:nvSpPr>
        <p:spPr>
          <a:xfrm>
            <a:off x="257175" y="771550"/>
            <a:ext cx="8229600" cy="4176464"/>
          </a:xfrm>
          <a:prstGeom prst="rect">
            <a:avLst/>
          </a:prstGeom>
        </p:spPr>
        <p:txBody>
          <a:bodyPr/>
          <a:lstStyle>
            <a:lvl1pPr algn="l" defTabSz="914400" rtl="0" eaLnBrk="1" latinLnBrk="0" hangingPunct="1">
              <a:spcBef>
                <a:spcPct val="0"/>
              </a:spcBef>
              <a:buNone/>
              <a:defRPr sz="2800" kern="1200">
                <a:solidFill>
                  <a:srgbClr val="D00101"/>
                </a:solidFill>
                <a:latin typeface="微软雅黑" panose="020B0503020204020204" pitchFamily="34" charset="-122"/>
                <a:ea typeface="微软雅黑" panose="020B0503020204020204" pitchFamily="34" charset="-122"/>
                <a:cs typeface="+mj-cs"/>
              </a:defRPr>
            </a:lvl1pPr>
          </a:lstStyle>
          <a:p>
            <a:pPr marL="203253" indent="-203253" defTabSz="773974">
              <a:lnSpc>
                <a:spcPct val="150000"/>
              </a:lnSpc>
              <a:spcBef>
                <a:spcPts val="254"/>
              </a:spcBef>
              <a:spcAft>
                <a:spcPts val="509"/>
              </a:spcAft>
              <a:buClr>
                <a:schemeClr val="tx2"/>
              </a:buClr>
              <a:buSzPct val="115000"/>
              <a:buBlip>
                <a:blip r:embed="rId2"/>
              </a:buBlip>
            </a:pPr>
            <a:r>
              <a:rPr lang="en-US" altLang="zh-CN" sz="1400" dirty="0" smtClean="0">
                <a:solidFill>
                  <a:schemeClr val="tx1"/>
                </a:solidFill>
              </a:rPr>
              <a:t>SAP</a:t>
            </a:r>
            <a:r>
              <a:rPr lang="zh-CN" altLang="en-US" sz="1400" dirty="0" smtClean="0">
                <a:solidFill>
                  <a:schemeClr val="tx1"/>
                </a:solidFill>
              </a:rPr>
              <a:t>和</a:t>
            </a:r>
            <a:r>
              <a:rPr lang="en-US" altLang="zh-CN" sz="1400" dirty="0" smtClean="0">
                <a:solidFill>
                  <a:schemeClr val="tx1"/>
                </a:solidFill>
              </a:rPr>
              <a:t>U9</a:t>
            </a:r>
            <a:r>
              <a:rPr lang="zh-CN" altLang="en-US" sz="1400" dirty="0" smtClean="0">
                <a:solidFill>
                  <a:schemeClr val="tx1"/>
                </a:solidFill>
              </a:rPr>
              <a:t>的凭证导入，是通过中间表的方式实现，</a:t>
            </a:r>
            <a:r>
              <a:rPr lang="en-US" altLang="zh-CN" sz="1400" dirty="0" smtClean="0">
                <a:solidFill>
                  <a:schemeClr val="tx1"/>
                </a:solidFill>
              </a:rPr>
              <a:t>U9</a:t>
            </a:r>
            <a:r>
              <a:rPr lang="zh-CN" altLang="en-US" sz="1400" dirty="0" smtClean="0">
                <a:solidFill>
                  <a:schemeClr val="tx1"/>
                </a:solidFill>
              </a:rPr>
              <a:t>建立中间表并提供</a:t>
            </a:r>
            <a:r>
              <a:rPr lang="en-US" altLang="zh-CN" sz="1400" dirty="0" err="1" smtClean="0">
                <a:solidFill>
                  <a:schemeClr val="tx1"/>
                </a:solidFill>
              </a:rPr>
              <a:t>webservice</a:t>
            </a:r>
            <a:r>
              <a:rPr lang="zh-CN" altLang="en-US" sz="1400" dirty="0" smtClean="0">
                <a:solidFill>
                  <a:schemeClr val="tx1"/>
                </a:solidFill>
              </a:rPr>
              <a:t>给</a:t>
            </a:r>
            <a:r>
              <a:rPr lang="en-US" altLang="zh-CN" sz="1400" dirty="0" smtClean="0">
                <a:solidFill>
                  <a:schemeClr val="tx1"/>
                </a:solidFill>
              </a:rPr>
              <a:t>SAP</a:t>
            </a:r>
            <a:r>
              <a:rPr lang="zh-CN" altLang="en-US" sz="1400" dirty="0" smtClean="0">
                <a:solidFill>
                  <a:schemeClr val="tx1"/>
                </a:solidFill>
              </a:rPr>
              <a:t>。</a:t>
            </a:r>
            <a:endParaRPr lang="en-US" altLang="zh-CN" sz="1400" dirty="0" smtClean="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r>
              <a:rPr lang="en-US" altLang="zh-CN" sz="1400" dirty="0" smtClean="0">
                <a:solidFill>
                  <a:schemeClr val="tx1"/>
                </a:solidFill>
              </a:rPr>
              <a:t>SAP</a:t>
            </a:r>
            <a:r>
              <a:rPr lang="zh-CN" altLang="en-US" sz="1400" dirty="0" smtClean="0">
                <a:solidFill>
                  <a:schemeClr val="tx1"/>
                </a:solidFill>
              </a:rPr>
              <a:t>调用</a:t>
            </a:r>
            <a:r>
              <a:rPr lang="en-US" altLang="zh-CN" sz="1400" dirty="0" err="1" smtClean="0">
                <a:solidFill>
                  <a:schemeClr val="tx1"/>
                </a:solidFill>
              </a:rPr>
              <a:t>webservice</a:t>
            </a:r>
            <a:r>
              <a:rPr lang="zh-CN" altLang="en-US" sz="1400" dirty="0" smtClean="0">
                <a:solidFill>
                  <a:schemeClr val="tx1"/>
                </a:solidFill>
              </a:rPr>
              <a:t>往中间表中插入</a:t>
            </a:r>
            <a:r>
              <a:rPr lang="en-US" altLang="zh-CN" sz="1400" dirty="0" smtClean="0">
                <a:solidFill>
                  <a:schemeClr val="tx1"/>
                </a:solidFill>
              </a:rPr>
              <a:t>SAP</a:t>
            </a:r>
            <a:r>
              <a:rPr lang="zh-CN" altLang="en-US" sz="1400" dirty="0" smtClean="0">
                <a:solidFill>
                  <a:schemeClr val="tx1"/>
                </a:solidFill>
              </a:rPr>
              <a:t>凭证信息。中间表结构如下</a:t>
            </a:r>
            <a:endParaRPr lang="en-US" altLang="zh-CN" sz="1400" dirty="0" smtClean="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endParaRPr lang="en-US" altLang="zh-CN" sz="1400" dirty="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endParaRPr lang="en-US" altLang="zh-CN" sz="1400" dirty="0" smtClean="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endParaRPr lang="en-US" altLang="zh-CN" sz="1400" dirty="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endParaRPr lang="en-US" altLang="zh-CN" sz="1400" dirty="0" smtClean="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endParaRPr lang="en-US" altLang="zh-CN" sz="1400" dirty="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endParaRPr lang="en-US" altLang="zh-CN" sz="1400" dirty="0" smtClean="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r>
              <a:rPr lang="en-US" altLang="zh-CN" sz="1400" dirty="0" smtClean="0">
                <a:solidFill>
                  <a:schemeClr val="tx1"/>
                </a:solidFill>
              </a:rPr>
              <a:t>U9</a:t>
            </a:r>
            <a:r>
              <a:rPr lang="zh-CN" altLang="en-US" sz="1400" dirty="0" smtClean="0">
                <a:solidFill>
                  <a:schemeClr val="tx1"/>
                </a:solidFill>
              </a:rPr>
              <a:t>会根据业务需求定期读取中间表，来生成凭证，并且回写到中间表</a:t>
            </a:r>
            <a:r>
              <a:rPr lang="en-US" altLang="zh-CN" sz="1400" dirty="0" smtClean="0">
                <a:solidFill>
                  <a:schemeClr val="tx1"/>
                </a:solidFill>
              </a:rPr>
              <a:t>U9</a:t>
            </a:r>
            <a:r>
              <a:rPr lang="zh-CN" altLang="en-US" sz="1400" dirty="0" smtClean="0">
                <a:solidFill>
                  <a:schemeClr val="tx1"/>
                </a:solidFill>
              </a:rPr>
              <a:t>的凭证信息。</a:t>
            </a:r>
            <a:endParaRPr lang="en-US" altLang="zh-CN" sz="1400" dirty="0" smtClean="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endParaRPr lang="en-US" altLang="zh-CN" sz="1400" dirty="0" smtClean="0">
              <a:solidFill>
                <a:schemeClr val="tx1"/>
              </a:solidFill>
            </a:endParaRPr>
          </a:p>
        </p:txBody>
      </p:sp>
      <p:pic>
        <p:nvPicPr>
          <p:cNvPr id="2" name="图片 1"/>
          <p:cNvPicPr>
            <a:picLocks noChangeAspect="1"/>
          </p:cNvPicPr>
          <p:nvPr/>
        </p:nvPicPr>
        <p:blipFill>
          <a:blip r:embed="rId3"/>
          <a:stretch>
            <a:fillRect/>
          </a:stretch>
        </p:blipFill>
        <p:spPr>
          <a:xfrm>
            <a:off x="467544" y="1707654"/>
            <a:ext cx="4790476" cy="561905"/>
          </a:xfrm>
          <a:prstGeom prst="rect">
            <a:avLst/>
          </a:prstGeom>
        </p:spPr>
      </p:pic>
      <p:pic>
        <p:nvPicPr>
          <p:cNvPr id="5" name="图片 4"/>
          <p:cNvPicPr>
            <a:picLocks noChangeAspect="1"/>
          </p:cNvPicPr>
          <p:nvPr/>
        </p:nvPicPr>
        <p:blipFill>
          <a:blip r:embed="rId4"/>
          <a:stretch>
            <a:fillRect/>
          </a:stretch>
        </p:blipFill>
        <p:spPr>
          <a:xfrm>
            <a:off x="445131" y="2269559"/>
            <a:ext cx="7400000" cy="561905"/>
          </a:xfrm>
          <a:prstGeom prst="rect">
            <a:avLst/>
          </a:prstGeom>
        </p:spPr>
      </p:pic>
      <p:pic>
        <p:nvPicPr>
          <p:cNvPr id="7" name="图片 6"/>
          <p:cNvPicPr>
            <a:picLocks noChangeAspect="1"/>
          </p:cNvPicPr>
          <p:nvPr/>
        </p:nvPicPr>
        <p:blipFill>
          <a:blip r:embed="rId5"/>
          <a:stretch>
            <a:fillRect/>
          </a:stretch>
        </p:blipFill>
        <p:spPr>
          <a:xfrm>
            <a:off x="445131" y="2879083"/>
            <a:ext cx="6609524" cy="514286"/>
          </a:xfrm>
          <a:prstGeom prst="rect">
            <a:avLst/>
          </a:prstGeom>
        </p:spPr>
      </p:pic>
      <p:pic>
        <p:nvPicPr>
          <p:cNvPr id="8" name="图片 7"/>
          <p:cNvPicPr>
            <a:picLocks noChangeAspect="1"/>
          </p:cNvPicPr>
          <p:nvPr/>
        </p:nvPicPr>
        <p:blipFill>
          <a:blip r:embed="rId6"/>
          <a:stretch>
            <a:fillRect/>
          </a:stretch>
        </p:blipFill>
        <p:spPr>
          <a:xfrm>
            <a:off x="445131" y="3440988"/>
            <a:ext cx="5466667" cy="504762"/>
          </a:xfrm>
          <a:prstGeom prst="rect">
            <a:avLst/>
          </a:prstGeom>
        </p:spPr>
      </p:pic>
    </p:spTree>
    <p:extLst>
      <p:ext uri="{BB962C8B-B14F-4D97-AF65-F5344CB8AC3E}">
        <p14:creationId xmlns:p14="http://schemas.microsoft.com/office/powerpoint/2010/main" val="2258904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SzPct val="110000"/>
              <a:defRPr/>
            </a:pPr>
            <a:r>
              <a:rPr lang="en-US" altLang="zh-CN" dirty="0">
                <a:solidFill>
                  <a:srgbClr val="FF0000"/>
                </a:solidFill>
              </a:rPr>
              <a:t>SAP</a:t>
            </a:r>
            <a:r>
              <a:rPr lang="zh-CN" altLang="en-US" dirty="0">
                <a:solidFill>
                  <a:srgbClr val="FF0000"/>
                </a:solidFill>
              </a:rPr>
              <a:t>数据与</a:t>
            </a:r>
            <a:r>
              <a:rPr lang="en-US" altLang="zh-CN" dirty="0">
                <a:solidFill>
                  <a:srgbClr val="FF0000"/>
                </a:solidFill>
              </a:rPr>
              <a:t>U9</a:t>
            </a:r>
            <a:r>
              <a:rPr lang="zh-CN" altLang="en-US" dirty="0">
                <a:solidFill>
                  <a:srgbClr val="FF0000"/>
                </a:solidFill>
              </a:rPr>
              <a:t>关系对照界面</a:t>
            </a:r>
            <a:endParaRPr lang="en-US" altLang="zh-CN" dirty="0">
              <a:solidFill>
                <a:srgbClr val="FF0000"/>
              </a:solidFill>
            </a:endParaRPr>
          </a:p>
        </p:txBody>
      </p:sp>
      <p:sp>
        <p:nvSpPr>
          <p:cNvPr id="4" name="标题 2"/>
          <p:cNvSpPr txBox="1">
            <a:spLocks/>
          </p:cNvSpPr>
          <p:nvPr/>
        </p:nvSpPr>
        <p:spPr>
          <a:xfrm>
            <a:off x="257175" y="771550"/>
            <a:ext cx="8229600" cy="4176464"/>
          </a:xfrm>
          <a:prstGeom prst="rect">
            <a:avLst/>
          </a:prstGeom>
        </p:spPr>
        <p:txBody>
          <a:bodyPr/>
          <a:lstStyle>
            <a:lvl1pPr algn="l" defTabSz="914400" rtl="0" eaLnBrk="1" latinLnBrk="0" hangingPunct="1">
              <a:spcBef>
                <a:spcPct val="0"/>
              </a:spcBef>
              <a:buNone/>
              <a:defRPr sz="2800" kern="1200">
                <a:solidFill>
                  <a:srgbClr val="D00101"/>
                </a:solidFill>
                <a:latin typeface="微软雅黑" panose="020B0503020204020204" pitchFamily="34" charset="-122"/>
                <a:ea typeface="微软雅黑" panose="020B0503020204020204" pitchFamily="34" charset="-122"/>
                <a:cs typeface="+mj-cs"/>
              </a:defRPr>
            </a:lvl1pPr>
          </a:lstStyle>
          <a:p>
            <a:pPr marL="203253" indent="-203253" defTabSz="773974">
              <a:lnSpc>
                <a:spcPct val="150000"/>
              </a:lnSpc>
              <a:spcBef>
                <a:spcPts val="254"/>
              </a:spcBef>
              <a:spcAft>
                <a:spcPts val="509"/>
              </a:spcAft>
              <a:buClr>
                <a:schemeClr val="tx2"/>
              </a:buClr>
              <a:buSzPct val="115000"/>
              <a:buBlip>
                <a:blip r:embed="rId2"/>
              </a:buBlip>
            </a:pPr>
            <a:r>
              <a:rPr lang="zh-CN" altLang="en-US" sz="1400" dirty="0" smtClean="0">
                <a:solidFill>
                  <a:schemeClr val="tx1"/>
                </a:solidFill>
              </a:rPr>
              <a:t>在</a:t>
            </a:r>
            <a:r>
              <a:rPr lang="en-US" altLang="zh-CN" sz="1400" dirty="0" smtClean="0">
                <a:solidFill>
                  <a:schemeClr val="tx1"/>
                </a:solidFill>
              </a:rPr>
              <a:t>U9</a:t>
            </a:r>
            <a:r>
              <a:rPr lang="zh-CN" altLang="en-US" sz="1400" dirty="0" smtClean="0">
                <a:solidFill>
                  <a:schemeClr val="tx1"/>
                </a:solidFill>
              </a:rPr>
              <a:t>中的科目，币种，科目，客户，供应商，部门，员工，现金流，项目，组织，凭证类型等，与</a:t>
            </a:r>
            <a:r>
              <a:rPr lang="en-US" altLang="zh-CN" sz="1400" dirty="0" smtClean="0">
                <a:solidFill>
                  <a:schemeClr val="tx1"/>
                </a:solidFill>
              </a:rPr>
              <a:t>SAP</a:t>
            </a:r>
            <a:r>
              <a:rPr lang="zh-CN" altLang="en-US" sz="1400" dirty="0" smtClean="0">
                <a:solidFill>
                  <a:schemeClr val="tx1"/>
                </a:solidFill>
              </a:rPr>
              <a:t>的对照关系需要用关系对照表来维护，相应的</a:t>
            </a:r>
            <a:r>
              <a:rPr lang="en-US" altLang="zh-CN" sz="1400" dirty="0" smtClean="0">
                <a:solidFill>
                  <a:schemeClr val="tx1"/>
                </a:solidFill>
              </a:rPr>
              <a:t>U9</a:t>
            </a:r>
            <a:r>
              <a:rPr lang="zh-CN" altLang="en-US" sz="1400" dirty="0" smtClean="0">
                <a:solidFill>
                  <a:schemeClr val="tx1"/>
                </a:solidFill>
              </a:rPr>
              <a:t>提供关系对照维护界面来给用户维护。如下：</a:t>
            </a:r>
            <a:endParaRPr lang="en-US" altLang="zh-CN" sz="1400" dirty="0" smtClean="0">
              <a:solidFill>
                <a:schemeClr val="tx1"/>
              </a:solidFill>
            </a:endParaRPr>
          </a:p>
        </p:txBody>
      </p:sp>
      <p:sp>
        <p:nvSpPr>
          <p:cNvPr id="3" name="矩形 2"/>
          <p:cNvSpPr/>
          <p:nvPr/>
        </p:nvSpPr>
        <p:spPr>
          <a:xfrm>
            <a:off x="611560" y="1528011"/>
            <a:ext cx="7632848" cy="3168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55576" y="1635646"/>
            <a:ext cx="64807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执行</a:t>
            </a:r>
            <a:endParaRPr lang="zh-CN" altLang="en-US" sz="1400" dirty="0"/>
          </a:p>
        </p:txBody>
      </p:sp>
      <p:sp>
        <p:nvSpPr>
          <p:cNvPr id="7" name="矩形 6"/>
          <p:cNvSpPr/>
          <p:nvPr/>
        </p:nvSpPr>
        <p:spPr>
          <a:xfrm>
            <a:off x="1619672" y="1635646"/>
            <a:ext cx="64807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查询</a:t>
            </a:r>
            <a:endParaRPr lang="zh-CN" altLang="en-US" sz="1400" dirty="0"/>
          </a:p>
        </p:txBody>
      </p:sp>
      <p:sp>
        <p:nvSpPr>
          <p:cNvPr id="8" name="矩形 7"/>
          <p:cNvSpPr/>
          <p:nvPr/>
        </p:nvSpPr>
        <p:spPr>
          <a:xfrm>
            <a:off x="755576" y="1995686"/>
            <a:ext cx="7128792" cy="15841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cxnSp>
        <p:nvCxnSpPr>
          <p:cNvPr id="10" name="直接连接符 9"/>
          <p:cNvCxnSpPr/>
          <p:nvPr/>
        </p:nvCxnSpPr>
        <p:spPr>
          <a:xfrm>
            <a:off x="755576" y="2211710"/>
            <a:ext cx="7128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5576" y="2427734"/>
            <a:ext cx="7128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55576" y="2643758"/>
            <a:ext cx="7128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55576" y="3579862"/>
            <a:ext cx="7128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55576" y="3363838"/>
            <a:ext cx="7128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55576" y="3112187"/>
            <a:ext cx="7128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55576" y="2858951"/>
            <a:ext cx="7128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546364" y="1995686"/>
            <a:ext cx="1300" cy="1584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31" idx="1"/>
          </p:cNvCxnSpPr>
          <p:nvPr/>
        </p:nvCxnSpPr>
        <p:spPr>
          <a:xfrm flipH="1">
            <a:off x="2284755" y="2103282"/>
            <a:ext cx="790" cy="1486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292080" y="1994649"/>
            <a:ext cx="0" cy="1585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6372199" y="1994649"/>
            <a:ext cx="15676" cy="1594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285072" y="1995686"/>
            <a:ext cx="23232" cy="1593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8" idx="2"/>
          </p:cNvCxnSpPr>
          <p:nvPr/>
        </p:nvCxnSpPr>
        <p:spPr>
          <a:xfrm flipH="1">
            <a:off x="4319972" y="1995270"/>
            <a:ext cx="9661" cy="1584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077633" y="1994649"/>
            <a:ext cx="0" cy="1594963"/>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5576" y="1995686"/>
            <a:ext cx="79208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对照类型</a:t>
            </a:r>
            <a:endParaRPr lang="zh-CN" altLang="en-US" sz="1000" dirty="0"/>
          </a:p>
        </p:txBody>
      </p:sp>
      <p:sp>
        <p:nvSpPr>
          <p:cNvPr id="30" name="矩形 29"/>
          <p:cNvSpPr/>
          <p:nvPr/>
        </p:nvSpPr>
        <p:spPr>
          <a:xfrm>
            <a:off x="1546364" y="1995270"/>
            <a:ext cx="737369"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SAP</a:t>
            </a:r>
            <a:r>
              <a:rPr lang="zh-CN" altLang="en-US" sz="1000" dirty="0" smtClean="0"/>
              <a:t>编码</a:t>
            </a:r>
            <a:endParaRPr lang="zh-CN" altLang="en-US" sz="1000" dirty="0"/>
          </a:p>
        </p:txBody>
      </p:sp>
      <p:sp>
        <p:nvSpPr>
          <p:cNvPr id="31" name="矩形 30"/>
          <p:cNvSpPr/>
          <p:nvPr/>
        </p:nvSpPr>
        <p:spPr>
          <a:xfrm>
            <a:off x="2285545" y="1995270"/>
            <a:ext cx="79208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SAP</a:t>
            </a:r>
            <a:r>
              <a:rPr lang="zh-CN" altLang="en-US" sz="1000" dirty="0" smtClean="0"/>
              <a:t>名称</a:t>
            </a:r>
            <a:endParaRPr lang="zh-CN" altLang="en-US" sz="1000" dirty="0"/>
          </a:p>
        </p:txBody>
      </p:sp>
      <p:sp>
        <p:nvSpPr>
          <p:cNvPr id="32" name="矩形 31"/>
          <p:cNvSpPr/>
          <p:nvPr/>
        </p:nvSpPr>
        <p:spPr>
          <a:xfrm>
            <a:off x="3100580" y="1995270"/>
            <a:ext cx="1229053"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SAP</a:t>
            </a:r>
            <a:r>
              <a:rPr lang="zh-CN" altLang="en-US" sz="1000" dirty="0" smtClean="0"/>
              <a:t>费用类型</a:t>
            </a:r>
            <a:r>
              <a:rPr lang="en-US" altLang="zh-CN" sz="1000" dirty="0" smtClean="0"/>
              <a:t>/</a:t>
            </a:r>
            <a:r>
              <a:rPr lang="zh-CN" altLang="en-US" sz="1000" dirty="0" smtClean="0"/>
              <a:t>描述</a:t>
            </a:r>
            <a:endParaRPr lang="zh-CN" altLang="en-US" sz="1000" dirty="0"/>
          </a:p>
        </p:txBody>
      </p:sp>
      <p:sp>
        <p:nvSpPr>
          <p:cNvPr id="33" name="矩形 32"/>
          <p:cNvSpPr/>
          <p:nvPr/>
        </p:nvSpPr>
        <p:spPr>
          <a:xfrm>
            <a:off x="5298238" y="2000134"/>
            <a:ext cx="1073961"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SAP</a:t>
            </a:r>
            <a:r>
              <a:rPr lang="zh-CN" altLang="en-US" sz="1000" dirty="0" smtClean="0"/>
              <a:t>物料组</a:t>
            </a:r>
            <a:r>
              <a:rPr lang="en-US" altLang="zh-CN" sz="1000" dirty="0" smtClean="0"/>
              <a:t>/</a:t>
            </a:r>
            <a:r>
              <a:rPr lang="zh-CN" altLang="en-US" sz="1000" dirty="0" smtClean="0"/>
              <a:t>描述</a:t>
            </a:r>
            <a:endParaRPr lang="zh-CN" altLang="en-US" sz="1000" dirty="0"/>
          </a:p>
        </p:txBody>
      </p:sp>
      <p:sp>
        <p:nvSpPr>
          <p:cNvPr id="35" name="矩形 34"/>
          <p:cNvSpPr/>
          <p:nvPr/>
        </p:nvSpPr>
        <p:spPr>
          <a:xfrm>
            <a:off x="4335793" y="1994649"/>
            <a:ext cx="956287"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SAP</a:t>
            </a:r>
            <a:r>
              <a:rPr lang="zh-CN" altLang="en-US" sz="1000" dirty="0" smtClean="0"/>
              <a:t>资产</a:t>
            </a:r>
            <a:r>
              <a:rPr lang="en-US" altLang="zh-CN" sz="1000" dirty="0" smtClean="0"/>
              <a:t>/</a:t>
            </a:r>
            <a:r>
              <a:rPr lang="zh-CN" altLang="en-US" sz="1000" dirty="0" smtClean="0"/>
              <a:t>描述</a:t>
            </a:r>
            <a:endParaRPr lang="zh-CN" altLang="en-US" sz="1000" dirty="0"/>
          </a:p>
        </p:txBody>
      </p:sp>
      <p:sp>
        <p:nvSpPr>
          <p:cNvPr id="36" name="矩形 35"/>
          <p:cNvSpPr/>
          <p:nvPr/>
        </p:nvSpPr>
        <p:spPr>
          <a:xfrm>
            <a:off x="6395264" y="2014394"/>
            <a:ext cx="914400" cy="204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t>U9</a:t>
            </a:r>
            <a:r>
              <a:rPr lang="zh-CN" altLang="en-US" sz="1000" dirty="0" smtClean="0"/>
              <a:t>信息</a:t>
            </a:r>
            <a:endParaRPr lang="zh-CN" altLang="en-US" sz="1000" dirty="0"/>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8289" y="2230417"/>
            <a:ext cx="246783" cy="190021"/>
          </a:xfrm>
          <a:prstGeom prst="rect">
            <a:avLst/>
          </a:prstGeom>
        </p:spPr>
      </p:pic>
      <p:sp>
        <p:nvSpPr>
          <p:cNvPr id="46" name="矩形 45"/>
          <p:cNvSpPr/>
          <p:nvPr/>
        </p:nvSpPr>
        <p:spPr>
          <a:xfrm>
            <a:off x="5731965" y="3818801"/>
            <a:ext cx="64807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保存</a:t>
            </a:r>
            <a:endParaRPr lang="zh-CN" altLang="en-US" sz="1400" dirty="0"/>
          </a:p>
        </p:txBody>
      </p:sp>
      <p:sp>
        <p:nvSpPr>
          <p:cNvPr id="47" name="矩形 46"/>
          <p:cNvSpPr/>
          <p:nvPr/>
        </p:nvSpPr>
        <p:spPr>
          <a:xfrm>
            <a:off x="6588224" y="3818801"/>
            <a:ext cx="64807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审核</a:t>
            </a:r>
            <a:endParaRPr lang="zh-CN" altLang="en-US" sz="1400" dirty="0"/>
          </a:p>
        </p:txBody>
      </p:sp>
    </p:spTree>
    <p:extLst>
      <p:ext uri="{BB962C8B-B14F-4D97-AF65-F5344CB8AC3E}">
        <p14:creationId xmlns:p14="http://schemas.microsoft.com/office/powerpoint/2010/main" val="1061552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SAP</a:t>
            </a:r>
            <a:r>
              <a:rPr lang="zh-CN" altLang="en-US" dirty="0">
                <a:solidFill>
                  <a:srgbClr val="FF0000"/>
                </a:solidFill>
              </a:rPr>
              <a:t>数据与</a:t>
            </a:r>
            <a:r>
              <a:rPr lang="en-US" altLang="zh-CN" dirty="0">
                <a:solidFill>
                  <a:srgbClr val="FF0000"/>
                </a:solidFill>
              </a:rPr>
              <a:t>U9</a:t>
            </a:r>
            <a:r>
              <a:rPr lang="zh-CN" altLang="en-US" dirty="0">
                <a:solidFill>
                  <a:srgbClr val="FF0000"/>
                </a:solidFill>
              </a:rPr>
              <a:t>关系对照界面</a:t>
            </a:r>
            <a:endParaRPr lang="zh-CN" altLang="en-US" dirty="0"/>
          </a:p>
        </p:txBody>
      </p:sp>
      <p:sp>
        <p:nvSpPr>
          <p:cNvPr id="3" name="标题 1"/>
          <p:cNvSpPr txBox="1">
            <a:spLocks/>
          </p:cNvSpPr>
          <p:nvPr/>
        </p:nvSpPr>
        <p:spPr>
          <a:xfrm>
            <a:off x="277387" y="627534"/>
            <a:ext cx="8229600" cy="1734341"/>
          </a:xfrm>
          <a:prstGeom prst="rect">
            <a:avLst/>
          </a:prstGeom>
        </p:spPr>
        <p:txBody>
          <a:bodyPr/>
          <a:lstStyle>
            <a:lvl1pPr algn="l" defTabSz="914400" rtl="0" eaLnBrk="1" latinLnBrk="0" hangingPunct="1">
              <a:spcBef>
                <a:spcPct val="0"/>
              </a:spcBef>
              <a:buNone/>
              <a:defRPr sz="2800" kern="1200">
                <a:solidFill>
                  <a:srgbClr val="D00101"/>
                </a:solidFill>
                <a:latin typeface="微软雅黑" panose="020B0503020204020204" pitchFamily="34" charset="-122"/>
                <a:ea typeface="微软雅黑" panose="020B0503020204020204" pitchFamily="34" charset="-122"/>
                <a:cs typeface="+mj-cs"/>
              </a:defRPr>
            </a:lvl1pPr>
          </a:lstStyle>
          <a:p>
            <a:pPr marL="203253" indent="-203253" defTabSz="773974">
              <a:lnSpc>
                <a:spcPct val="150000"/>
              </a:lnSpc>
              <a:spcBef>
                <a:spcPts val="254"/>
              </a:spcBef>
              <a:spcAft>
                <a:spcPts val="509"/>
              </a:spcAft>
              <a:buClr>
                <a:schemeClr val="tx2"/>
              </a:buClr>
              <a:buSzPct val="115000"/>
              <a:buBlip>
                <a:blip r:embed="rId2"/>
              </a:buBlip>
            </a:pPr>
            <a:endParaRPr lang="en-US" altLang="zh-CN" sz="1400" dirty="0" smtClean="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r>
              <a:rPr lang="zh-CN" altLang="en-US" sz="1400" dirty="0" smtClean="0">
                <a:solidFill>
                  <a:schemeClr val="tx1"/>
                </a:solidFill>
              </a:rPr>
              <a:t>用户点击执行，会读取中间表信息中没有执行过导入凭证动作的数据，然后拿这些数据与对照表对比然后在下面的列表中显示对照表中没有的数据，这些数据会让用户维护</a:t>
            </a:r>
            <a:r>
              <a:rPr lang="en-US" altLang="zh-CN" sz="1400" dirty="0" smtClean="0">
                <a:solidFill>
                  <a:schemeClr val="tx1"/>
                </a:solidFill>
              </a:rPr>
              <a:t>SAP</a:t>
            </a:r>
            <a:r>
              <a:rPr lang="zh-CN" altLang="en-US" sz="1400" dirty="0" smtClean="0">
                <a:solidFill>
                  <a:schemeClr val="tx1"/>
                </a:solidFill>
              </a:rPr>
              <a:t>与</a:t>
            </a:r>
            <a:r>
              <a:rPr lang="en-US" altLang="zh-CN" sz="1400" dirty="0" smtClean="0">
                <a:solidFill>
                  <a:schemeClr val="tx1"/>
                </a:solidFill>
              </a:rPr>
              <a:t>U9</a:t>
            </a:r>
            <a:r>
              <a:rPr lang="zh-CN" altLang="en-US" sz="1400" dirty="0" smtClean="0">
                <a:solidFill>
                  <a:schemeClr val="tx1"/>
                </a:solidFill>
              </a:rPr>
              <a:t>的关系，用户维护好了以后，点击保存，然后相关人员审核以后，这些关系就可以使用了</a:t>
            </a:r>
            <a:endParaRPr lang="en-US" altLang="zh-CN" sz="1400" dirty="0">
              <a:solidFill>
                <a:schemeClr val="tx1"/>
              </a:solidFill>
            </a:endParaRPr>
          </a:p>
          <a:p>
            <a:pPr defTabSz="773974">
              <a:lnSpc>
                <a:spcPct val="150000"/>
              </a:lnSpc>
              <a:spcBef>
                <a:spcPts val="254"/>
              </a:spcBef>
              <a:spcAft>
                <a:spcPts val="509"/>
              </a:spcAft>
              <a:buClr>
                <a:schemeClr val="tx2"/>
              </a:buClr>
              <a:buSzPct val="115000"/>
            </a:pPr>
            <a:endParaRPr lang="en-US" altLang="zh-CN" sz="1400" dirty="0">
              <a:solidFill>
                <a:schemeClr val="tx1"/>
              </a:solidFill>
            </a:endParaRPr>
          </a:p>
          <a:p>
            <a:endParaRPr lang="zh-CN" altLang="en-US" dirty="0"/>
          </a:p>
        </p:txBody>
      </p:sp>
      <p:sp>
        <p:nvSpPr>
          <p:cNvPr id="4" name="标题 1"/>
          <p:cNvSpPr txBox="1">
            <a:spLocks/>
          </p:cNvSpPr>
          <p:nvPr/>
        </p:nvSpPr>
        <p:spPr>
          <a:xfrm>
            <a:off x="277387" y="2361875"/>
            <a:ext cx="8229600" cy="392125"/>
          </a:xfrm>
          <a:prstGeom prst="rect">
            <a:avLst/>
          </a:prstGeom>
        </p:spPr>
        <p:txBody>
          <a:bodyPr/>
          <a:lstStyle>
            <a:lvl1pPr algn="l" defTabSz="914400" rtl="0" eaLnBrk="1" latinLnBrk="0" hangingPunct="1">
              <a:spcBef>
                <a:spcPct val="0"/>
              </a:spcBef>
              <a:buNone/>
              <a:defRPr sz="2800" kern="1200">
                <a:solidFill>
                  <a:srgbClr val="D00101"/>
                </a:solidFill>
                <a:latin typeface="微软雅黑" panose="020B0503020204020204" pitchFamily="34" charset="-122"/>
                <a:ea typeface="微软雅黑" panose="020B0503020204020204" pitchFamily="34" charset="-122"/>
                <a:cs typeface="+mj-cs"/>
              </a:defRPr>
            </a:lvl1pPr>
          </a:lstStyle>
          <a:p>
            <a:r>
              <a:rPr lang="zh-CN" altLang="en-US" smtClean="0">
                <a:solidFill>
                  <a:srgbClr val="FF0000"/>
                </a:solidFill>
              </a:rPr>
              <a:t>引用界面开发，方便操作</a:t>
            </a:r>
            <a:r>
              <a:rPr lang="en-US" altLang="zh-CN" smtClean="0"/>
              <a:t/>
            </a:r>
            <a:br>
              <a:rPr lang="en-US" altLang="zh-CN" smtClean="0"/>
            </a:br>
            <a:endParaRPr lang="zh-CN" altLang="en-US" dirty="0"/>
          </a:p>
        </p:txBody>
      </p:sp>
      <p:sp>
        <p:nvSpPr>
          <p:cNvPr id="5" name="标题 2"/>
          <p:cNvSpPr txBox="1">
            <a:spLocks/>
          </p:cNvSpPr>
          <p:nvPr/>
        </p:nvSpPr>
        <p:spPr>
          <a:xfrm>
            <a:off x="277387" y="3022915"/>
            <a:ext cx="8229600" cy="1584176"/>
          </a:xfrm>
          <a:prstGeom prst="rect">
            <a:avLst/>
          </a:prstGeom>
        </p:spPr>
        <p:txBody>
          <a:bodyPr/>
          <a:lstStyle>
            <a:lvl1pPr algn="l" defTabSz="914400" rtl="0" eaLnBrk="1" latinLnBrk="0" hangingPunct="1">
              <a:spcBef>
                <a:spcPct val="0"/>
              </a:spcBef>
              <a:buNone/>
              <a:defRPr sz="2800" kern="1200">
                <a:solidFill>
                  <a:srgbClr val="D00101"/>
                </a:solidFill>
                <a:latin typeface="微软雅黑" panose="020B0503020204020204" pitchFamily="34" charset="-122"/>
                <a:ea typeface="微软雅黑" panose="020B0503020204020204" pitchFamily="34" charset="-122"/>
                <a:cs typeface="+mj-cs"/>
              </a:defRPr>
            </a:lvl1pPr>
          </a:lstStyle>
          <a:p>
            <a:pPr marL="203253" indent="-203253" defTabSz="773974">
              <a:lnSpc>
                <a:spcPct val="150000"/>
              </a:lnSpc>
              <a:spcBef>
                <a:spcPts val="254"/>
              </a:spcBef>
              <a:spcAft>
                <a:spcPts val="509"/>
              </a:spcAft>
              <a:buClr>
                <a:schemeClr val="tx2"/>
              </a:buClr>
              <a:buSzPct val="115000"/>
              <a:buBlip>
                <a:blip r:embed="rId2"/>
              </a:buBlip>
            </a:pPr>
            <a:r>
              <a:rPr lang="en-US" altLang="zh-CN" sz="1400" dirty="0" smtClean="0">
                <a:solidFill>
                  <a:schemeClr val="tx1"/>
                </a:solidFill>
              </a:rPr>
              <a:t>U9</a:t>
            </a:r>
            <a:r>
              <a:rPr lang="zh-CN" altLang="en-US" sz="1400" dirty="0" smtClean="0">
                <a:solidFill>
                  <a:schemeClr val="tx1"/>
                </a:solidFill>
              </a:rPr>
              <a:t>要对应开发一份引用界面，用与在关系对照维护中可以选出用户想要的信息。</a:t>
            </a:r>
            <a:endParaRPr lang="en-US" altLang="zh-CN" sz="1400" dirty="0" smtClean="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r>
              <a:rPr lang="zh-CN" altLang="en-US" sz="1400" dirty="0" smtClean="0">
                <a:solidFill>
                  <a:schemeClr val="tx1"/>
                </a:solidFill>
              </a:rPr>
              <a:t>如果前面的维护类型是科目，引用界面的数据就要是</a:t>
            </a:r>
            <a:r>
              <a:rPr lang="en-US" altLang="zh-CN" sz="1400" dirty="0" smtClean="0">
                <a:solidFill>
                  <a:schemeClr val="tx1"/>
                </a:solidFill>
              </a:rPr>
              <a:t>U9</a:t>
            </a:r>
            <a:r>
              <a:rPr lang="zh-CN" altLang="en-US" sz="1400" dirty="0" smtClean="0">
                <a:solidFill>
                  <a:schemeClr val="tx1"/>
                </a:solidFill>
              </a:rPr>
              <a:t>的科目，相应的如果是客户，引用界面就是客户信息，供应商就对应供应商信息。</a:t>
            </a:r>
            <a:endParaRPr lang="en-US" altLang="zh-CN" sz="1400" dirty="0" smtClean="0">
              <a:solidFill>
                <a:schemeClr val="tx1"/>
              </a:solidFill>
            </a:endParaRPr>
          </a:p>
          <a:p>
            <a:pPr marL="203253" indent="-203253" defTabSz="773974">
              <a:lnSpc>
                <a:spcPct val="150000"/>
              </a:lnSpc>
              <a:spcBef>
                <a:spcPts val="254"/>
              </a:spcBef>
              <a:spcAft>
                <a:spcPts val="509"/>
              </a:spcAft>
              <a:buClr>
                <a:schemeClr val="tx2"/>
              </a:buClr>
              <a:buSzPct val="115000"/>
              <a:buBlip>
                <a:blip r:embed="rId2"/>
              </a:buBlip>
            </a:pPr>
            <a:r>
              <a:rPr lang="zh-CN" altLang="en-US" sz="1400" dirty="0" smtClean="0">
                <a:solidFill>
                  <a:schemeClr val="tx1"/>
                </a:solidFill>
              </a:rPr>
              <a:t>此引用界面灵活性较高，开发复杂度相对会高</a:t>
            </a:r>
          </a:p>
        </p:txBody>
      </p:sp>
    </p:spTree>
    <p:extLst>
      <p:ext uri="{BB962C8B-B14F-4D97-AF65-F5344CB8AC3E}">
        <p14:creationId xmlns:p14="http://schemas.microsoft.com/office/powerpoint/2010/main" val="2712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57175" y="2859782"/>
            <a:ext cx="8229600" cy="392125"/>
          </a:xfrm>
          <a:prstGeom prst="rect">
            <a:avLst/>
          </a:prstGeom>
        </p:spPr>
        <p:txBody>
          <a:bodyPr/>
          <a:lstStyle>
            <a:lvl1pPr algn="l" defTabSz="914400" rtl="0" eaLnBrk="1" latinLnBrk="0" hangingPunct="1">
              <a:spcBef>
                <a:spcPct val="0"/>
              </a:spcBef>
              <a:buNone/>
              <a:defRPr sz="2800" kern="1200">
                <a:solidFill>
                  <a:srgbClr val="D00101"/>
                </a:solidFill>
                <a:latin typeface="微软雅黑" panose="020B0503020204020204" pitchFamily="34" charset="-122"/>
                <a:ea typeface="微软雅黑" panose="020B0503020204020204" pitchFamily="34" charset="-122"/>
                <a:cs typeface="+mj-cs"/>
              </a:defRPr>
            </a:lvl1pPr>
          </a:lstStyle>
          <a:p>
            <a:endParaRPr lang="zh-CN" altLang="en-US" dirty="0">
              <a:solidFill>
                <a:srgbClr val="FF0000"/>
              </a:solidFill>
            </a:endParaRPr>
          </a:p>
        </p:txBody>
      </p:sp>
      <p:sp>
        <p:nvSpPr>
          <p:cNvPr id="5" name="标题 2"/>
          <p:cNvSpPr txBox="1">
            <a:spLocks/>
          </p:cNvSpPr>
          <p:nvPr/>
        </p:nvSpPr>
        <p:spPr>
          <a:xfrm>
            <a:off x="257175" y="843558"/>
            <a:ext cx="8229600" cy="1152128"/>
          </a:xfrm>
          <a:prstGeom prst="rect">
            <a:avLst/>
          </a:prstGeom>
        </p:spPr>
        <p:txBody>
          <a:bodyPr/>
          <a:lstStyle>
            <a:lvl1pPr algn="l" defTabSz="914400" rtl="0" eaLnBrk="1" latinLnBrk="0" hangingPunct="1">
              <a:spcBef>
                <a:spcPct val="0"/>
              </a:spcBef>
              <a:buNone/>
              <a:defRPr sz="2800" kern="1200">
                <a:solidFill>
                  <a:srgbClr val="D00101"/>
                </a:solidFill>
                <a:latin typeface="微软雅黑" panose="020B0503020204020204" pitchFamily="34" charset="-122"/>
                <a:ea typeface="微软雅黑" panose="020B0503020204020204" pitchFamily="34" charset="-122"/>
                <a:cs typeface="+mj-cs"/>
              </a:defRPr>
            </a:lvl1pPr>
          </a:lstStyle>
          <a:p>
            <a:pPr marL="203253" indent="-203253" defTabSz="773974">
              <a:lnSpc>
                <a:spcPct val="150000"/>
              </a:lnSpc>
              <a:spcBef>
                <a:spcPts val="254"/>
              </a:spcBef>
              <a:spcAft>
                <a:spcPts val="509"/>
              </a:spcAft>
              <a:buClr>
                <a:schemeClr val="tx2"/>
              </a:buClr>
              <a:buSzPct val="115000"/>
              <a:buBlip>
                <a:blip r:embed="rId2"/>
              </a:buBlip>
            </a:pPr>
            <a:r>
              <a:rPr lang="en-US" altLang="zh-CN" sz="1400" dirty="0" smtClean="0">
                <a:solidFill>
                  <a:schemeClr val="tx1"/>
                </a:solidFill>
              </a:rPr>
              <a:t>SAP</a:t>
            </a:r>
            <a:r>
              <a:rPr lang="zh-CN" altLang="en-US" sz="1400" dirty="0" smtClean="0">
                <a:solidFill>
                  <a:schemeClr val="tx1"/>
                </a:solidFill>
              </a:rPr>
              <a:t>与</a:t>
            </a:r>
            <a:r>
              <a:rPr lang="en-US" altLang="zh-CN" sz="1400" dirty="0" smtClean="0">
                <a:solidFill>
                  <a:schemeClr val="tx1"/>
                </a:solidFill>
              </a:rPr>
              <a:t>U9</a:t>
            </a:r>
            <a:r>
              <a:rPr lang="zh-CN" altLang="en-US" sz="1400" dirty="0" smtClean="0">
                <a:solidFill>
                  <a:schemeClr val="tx1"/>
                </a:solidFill>
              </a:rPr>
              <a:t>的对照关系有了以后，</a:t>
            </a:r>
            <a:r>
              <a:rPr lang="en-US" altLang="zh-CN" sz="1400" dirty="0" smtClean="0">
                <a:solidFill>
                  <a:schemeClr val="tx1"/>
                </a:solidFill>
              </a:rPr>
              <a:t>U9</a:t>
            </a:r>
            <a:r>
              <a:rPr lang="zh-CN" altLang="en-US" sz="1400" dirty="0" smtClean="0">
                <a:solidFill>
                  <a:schemeClr val="tx1"/>
                </a:solidFill>
              </a:rPr>
              <a:t>再提供一个任务调度，定时调用读取中间表，然后根据对照关系去转换成</a:t>
            </a:r>
            <a:r>
              <a:rPr lang="en-US" altLang="zh-CN" sz="1400" dirty="0" smtClean="0">
                <a:solidFill>
                  <a:schemeClr val="tx1"/>
                </a:solidFill>
              </a:rPr>
              <a:t>U9</a:t>
            </a:r>
            <a:r>
              <a:rPr lang="zh-CN" altLang="en-US" sz="1400" dirty="0" smtClean="0">
                <a:solidFill>
                  <a:schemeClr val="tx1"/>
                </a:solidFill>
              </a:rPr>
              <a:t>的凭证相关信息，最后生成</a:t>
            </a:r>
            <a:r>
              <a:rPr lang="en-US" altLang="zh-CN" sz="1400" dirty="0" smtClean="0">
                <a:solidFill>
                  <a:schemeClr val="tx1"/>
                </a:solidFill>
              </a:rPr>
              <a:t>U9</a:t>
            </a:r>
            <a:r>
              <a:rPr lang="zh-CN" altLang="en-US" sz="1400" dirty="0" smtClean="0">
                <a:solidFill>
                  <a:schemeClr val="tx1"/>
                </a:solidFill>
              </a:rPr>
              <a:t>的凭证信息。</a:t>
            </a:r>
            <a:endParaRPr lang="en-US" altLang="zh-CN" sz="1400" dirty="0" smtClean="0">
              <a:solidFill>
                <a:schemeClr val="tx1"/>
              </a:solidFill>
            </a:endParaRPr>
          </a:p>
        </p:txBody>
      </p:sp>
      <p:sp>
        <p:nvSpPr>
          <p:cNvPr id="6" name="标题 5"/>
          <p:cNvSpPr>
            <a:spLocks noGrp="1"/>
          </p:cNvSpPr>
          <p:nvPr>
            <p:ph type="title"/>
          </p:nvPr>
        </p:nvSpPr>
        <p:spPr/>
        <p:txBody>
          <a:bodyPr/>
          <a:lstStyle/>
          <a:p>
            <a:r>
              <a:rPr lang="zh-CN" altLang="en-US" dirty="0">
                <a:solidFill>
                  <a:srgbClr val="FF0000"/>
                </a:solidFill>
              </a:rPr>
              <a:t>根据关系对照实现凭证导入</a:t>
            </a:r>
            <a:br>
              <a:rPr lang="zh-CN" altLang="en-US" dirty="0">
                <a:solidFill>
                  <a:srgbClr val="FF0000"/>
                </a:solidFill>
              </a:rPr>
            </a:br>
            <a:endParaRPr lang="zh-CN" altLang="en-US" dirty="0"/>
          </a:p>
        </p:txBody>
      </p:sp>
      <p:sp>
        <p:nvSpPr>
          <p:cNvPr id="7" name="标题 1"/>
          <p:cNvSpPr txBox="1">
            <a:spLocks/>
          </p:cNvSpPr>
          <p:nvPr/>
        </p:nvSpPr>
        <p:spPr>
          <a:xfrm>
            <a:off x="257175" y="2035608"/>
            <a:ext cx="8229600" cy="392125"/>
          </a:xfrm>
          <a:prstGeom prst="rect">
            <a:avLst/>
          </a:prstGeom>
        </p:spPr>
        <p:txBody>
          <a:bodyPr/>
          <a:lstStyle>
            <a:lvl1pPr algn="l" defTabSz="914400" rtl="0" eaLnBrk="1" latinLnBrk="0" hangingPunct="1">
              <a:spcBef>
                <a:spcPct val="0"/>
              </a:spcBef>
              <a:buNone/>
              <a:defRPr sz="2800" kern="1200">
                <a:solidFill>
                  <a:srgbClr val="D00101"/>
                </a:solidFill>
                <a:latin typeface="微软雅黑" panose="020B0503020204020204" pitchFamily="34" charset="-122"/>
                <a:ea typeface="微软雅黑" panose="020B0503020204020204" pitchFamily="34" charset="-122"/>
                <a:cs typeface="+mj-cs"/>
              </a:defRPr>
            </a:lvl1pPr>
          </a:lstStyle>
          <a:p>
            <a:r>
              <a:rPr lang="zh-CN" altLang="en-US" smtClean="0">
                <a:solidFill>
                  <a:srgbClr val="FF0000"/>
                </a:solidFill>
              </a:rPr>
              <a:t>结果验证</a:t>
            </a:r>
            <a:r>
              <a:rPr lang="en-US" altLang="zh-CN" smtClean="0">
                <a:solidFill>
                  <a:srgbClr val="FF0000"/>
                </a:solidFill>
              </a:rPr>
              <a:t>—</a:t>
            </a:r>
            <a:r>
              <a:rPr lang="zh-CN" altLang="en-US" smtClean="0">
                <a:solidFill>
                  <a:srgbClr val="FF0000"/>
                </a:solidFill>
              </a:rPr>
              <a:t>报表</a:t>
            </a:r>
            <a:endParaRPr lang="zh-CN" altLang="en-US" dirty="0">
              <a:solidFill>
                <a:srgbClr val="FF0000"/>
              </a:solidFill>
            </a:endParaRPr>
          </a:p>
        </p:txBody>
      </p:sp>
      <p:sp>
        <p:nvSpPr>
          <p:cNvPr id="8" name="标题 2"/>
          <p:cNvSpPr txBox="1">
            <a:spLocks/>
          </p:cNvSpPr>
          <p:nvPr/>
        </p:nvSpPr>
        <p:spPr>
          <a:xfrm>
            <a:off x="257175" y="2859782"/>
            <a:ext cx="8635306" cy="576064"/>
          </a:xfrm>
          <a:prstGeom prst="rect">
            <a:avLst/>
          </a:prstGeom>
        </p:spPr>
        <p:txBody>
          <a:bodyPr/>
          <a:lstStyle>
            <a:lvl1pPr algn="l" defTabSz="914400" rtl="0" eaLnBrk="1" latinLnBrk="0" hangingPunct="1">
              <a:spcBef>
                <a:spcPct val="0"/>
              </a:spcBef>
              <a:buNone/>
              <a:defRPr sz="2800" kern="1200">
                <a:solidFill>
                  <a:srgbClr val="D00101"/>
                </a:solidFill>
                <a:latin typeface="微软雅黑" panose="020B0503020204020204" pitchFamily="34" charset="-122"/>
                <a:ea typeface="微软雅黑" panose="020B0503020204020204" pitchFamily="34" charset="-122"/>
                <a:cs typeface="+mj-cs"/>
              </a:defRPr>
            </a:lvl1pPr>
          </a:lstStyle>
          <a:p>
            <a:pPr marL="203253" indent="-203253" defTabSz="773974">
              <a:lnSpc>
                <a:spcPct val="150000"/>
              </a:lnSpc>
              <a:spcBef>
                <a:spcPts val="254"/>
              </a:spcBef>
              <a:spcAft>
                <a:spcPts val="509"/>
              </a:spcAft>
              <a:buClr>
                <a:schemeClr val="tx2"/>
              </a:buClr>
              <a:buSzPct val="115000"/>
              <a:buBlip>
                <a:blip r:embed="rId2"/>
              </a:buBlip>
            </a:pPr>
            <a:r>
              <a:rPr lang="zh-CN" altLang="en-US" sz="1400" dirty="0" smtClean="0">
                <a:solidFill>
                  <a:schemeClr val="tx1"/>
                </a:solidFill>
              </a:rPr>
              <a:t> 最后根据导入的</a:t>
            </a:r>
            <a:r>
              <a:rPr lang="en-US" altLang="zh-CN" sz="1400" dirty="0" smtClean="0">
                <a:solidFill>
                  <a:schemeClr val="tx1"/>
                </a:solidFill>
              </a:rPr>
              <a:t>U9</a:t>
            </a:r>
            <a:r>
              <a:rPr lang="zh-CN" altLang="en-US" sz="1400" dirty="0" smtClean="0">
                <a:solidFill>
                  <a:schemeClr val="tx1"/>
                </a:solidFill>
              </a:rPr>
              <a:t>凭证，由</a:t>
            </a:r>
            <a:r>
              <a:rPr lang="en-US" altLang="zh-CN" sz="1400" dirty="0" smtClean="0">
                <a:solidFill>
                  <a:schemeClr val="tx1"/>
                </a:solidFill>
              </a:rPr>
              <a:t>U9</a:t>
            </a:r>
            <a:r>
              <a:rPr lang="zh-CN" altLang="en-US" sz="1400" dirty="0" smtClean="0">
                <a:solidFill>
                  <a:schemeClr val="tx1"/>
                </a:solidFill>
              </a:rPr>
              <a:t>的实施人员与合兴的财务业务人员核对报表，来验证凭证导入的正确与否。</a:t>
            </a:r>
            <a:endParaRPr lang="en-US" altLang="zh-CN" sz="1400" dirty="0">
              <a:solidFill>
                <a:schemeClr val="tx1"/>
              </a:solidFill>
            </a:endParaRPr>
          </a:p>
        </p:txBody>
      </p:sp>
    </p:spTree>
    <p:extLst>
      <p:ext uri="{BB962C8B-B14F-4D97-AF65-F5344CB8AC3E}">
        <p14:creationId xmlns:p14="http://schemas.microsoft.com/office/powerpoint/2010/main" val="3836005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941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470</Words>
  <Application>Microsoft Office PowerPoint</Application>
  <PresentationFormat>全屏显示(16:9)</PresentationFormat>
  <Paragraphs>48</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宋体</vt:lpstr>
      <vt:lpstr>微软雅黑</vt:lpstr>
      <vt:lpstr>Arial</vt:lpstr>
      <vt:lpstr>Calibri</vt:lpstr>
      <vt:lpstr>Office 主题</vt:lpstr>
      <vt:lpstr>PowerPoint 演示文稿</vt:lpstr>
      <vt:lpstr>PowerPoint 演示文稿</vt:lpstr>
      <vt:lpstr>SAP数据导入—中间表</vt:lpstr>
      <vt:lpstr>SAP数据与U9关系对照界面</vt:lpstr>
      <vt:lpstr>SAP数据与U9关系对照界面</vt:lpstr>
      <vt:lpstr>根据关系对照实现凭证导入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win71</dc:creator>
  <cp:lastModifiedBy>Windows 用户</cp:lastModifiedBy>
  <cp:revision>86</cp:revision>
  <dcterms:created xsi:type="dcterms:W3CDTF">2015-11-27T01:26:24Z</dcterms:created>
  <dcterms:modified xsi:type="dcterms:W3CDTF">2017-01-20T02:59:10Z</dcterms:modified>
</cp:coreProperties>
</file>